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7" r:id="rId1"/>
  </p:sldMasterIdLst>
  <p:sldIdLst>
    <p:sldId id="256" r:id="rId2"/>
    <p:sldId id="261" r:id="rId3"/>
    <p:sldId id="257" r:id="rId4"/>
    <p:sldId id="258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91" r:id="rId13"/>
    <p:sldId id="292" r:id="rId14"/>
    <p:sldId id="293" r:id="rId15"/>
    <p:sldId id="294" r:id="rId16"/>
    <p:sldId id="299" r:id="rId17"/>
    <p:sldId id="298" r:id="rId18"/>
    <p:sldId id="297" r:id="rId19"/>
    <p:sldId id="295" r:id="rId20"/>
    <p:sldId id="323" r:id="rId21"/>
    <p:sldId id="322" r:id="rId22"/>
    <p:sldId id="325" r:id="rId23"/>
    <p:sldId id="326" r:id="rId24"/>
    <p:sldId id="320" r:id="rId25"/>
    <p:sldId id="330" r:id="rId26"/>
    <p:sldId id="329" r:id="rId27"/>
    <p:sldId id="335" r:id="rId28"/>
    <p:sldId id="319" r:id="rId29"/>
    <p:sldId id="337" r:id="rId30"/>
    <p:sldId id="338" r:id="rId31"/>
    <p:sldId id="339" r:id="rId32"/>
    <p:sldId id="340" r:id="rId33"/>
    <p:sldId id="341" r:id="rId34"/>
    <p:sldId id="342" r:id="rId35"/>
    <p:sldId id="286" r:id="rId36"/>
    <p:sldId id="283" r:id="rId37"/>
    <p:sldId id="284" r:id="rId38"/>
    <p:sldId id="285" r:id="rId39"/>
    <p:sldId id="287" r:id="rId40"/>
    <p:sldId id="290" r:id="rId41"/>
    <p:sldId id="288" r:id="rId42"/>
    <p:sldId id="289" r:id="rId43"/>
    <p:sldId id="307" r:id="rId44"/>
    <p:sldId id="301" r:id="rId45"/>
    <p:sldId id="308" r:id="rId46"/>
    <p:sldId id="309" r:id="rId47"/>
    <p:sldId id="310" r:id="rId48"/>
    <p:sldId id="311" r:id="rId49"/>
    <p:sldId id="312" r:id="rId50"/>
    <p:sldId id="313" r:id="rId5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20000"/>
      </a:spcBef>
      <a:spcAft>
        <a:spcPct val="0"/>
      </a:spcAft>
      <a:buClr>
        <a:schemeClr val="tx1"/>
      </a:buClr>
      <a:buSzPct val="75000"/>
      <a:buFont typeface="Wingdings" pitchFamily="2" charset="2"/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lr>
        <a:schemeClr val="tx1"/>
      </a:buClr>
      <a:buSzPct val="75000"/>
      <a:buFont typeface="Wingdings" pitchFamily="2" charset="2"/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lr>
        <a:schemeClr val="tx1"/>
      </a:buClr>
      <a:buSzPct val="75000"/>
      <a:buFont typeface="Wingdings" pitchFamily="2" charset="2"/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lr>
        <a:schemeClr val="tx1"/>
      </a:buClr>
      <a:buSzPct val="75000"/>
      <a:buFont typeface="Wingdings" pitchFamily="2" charset="2"/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lr>
        <a:schemeClr val="tx1"/>
      </a:buClr>
      <a:buSzPct val="75000"/>
      <a:buFont typeface="Wingdings" pitchFamily="2" charset="2"/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71" autoAdjust="0"/>
  </p:normalViewPr>
  <p:slideViewPr>
    <p:cSldViewPr>
      <p:cViewPr varScale="1">
        <p:scale>
          <a:sx n="68" d="100"/>
          <a:sy n="68" d="100"/>
        </p:scale>
        <p:origin x="-143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37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F29A677-7A12-46DC-9E1D-B11BE4CF2B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6E75A-D7C9-4DA1-9036-B2727A9856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C321A-D13B-4490-9066-226DB79F1A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91AA5-5E48-41F5-A4DE-BDB6A71965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5" name="Isosceles Triangle 4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945AD-8776-4A96-8E90-1CE4664045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D9124-24D6-4623-A899-DE03ACA70F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42ECAAA-8B5E-4123-B11A-B0EF6510D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7477C-B627-4274-B04E-A46C322290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938E6-1EFA-4E78-A516-3CEC9AD75D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424F96E2-B650-45B8-99D6-77947C9A75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6FB96BEC-D5B0-4DFA-984B-9CB72A4D08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0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E9DF839-D20F-4888-8D61-95728D7E6E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13" r:id="rId4"/>
    <p:sldLayoutId id="2147483921" r:id="rId5"/>
    <p:sldLayoutId id="2147483914" r:id="rId6"/>
    <p:sldLayoutId id="2147483915" r:id="rId7"/>
    <p:sldLayoutId id="2147483922" r:id="rId8"/>
    <p:sldLayoutId id="2147483923" r:id="rId9"/>
    <p:sldLayoutId id="2147483916" r:id="rId10"/>
    <p:sldLayoutId id="2147483917" r:id="rId11"/>
  </p:sldLayoutIdLst>
  <p:txStyles>
    <p:titleStyle>
      <a:lvl1pPr marL="484188" indent="-484188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FF9553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9553"/>
          </a:solidFill>
          <a:latin typeface="Century Gothic" pitchFamily="34" charset="0"/>
        </a:defRPr>
      </a:lvl2pPr>
      <a:lvl3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9553"/>
          </a:solidFill>
          <a:latin typeface="Century Gothic" pitchFamily="34" charset="0"/>
        </a:defRPr>
      </a:lvl3pPr>
      <a:lvl4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9553"/>
          </a:solidFill>
          <a:latin typeface="Century Gothic" pitchFamily="34" charset="0"/>
        </a:defRPr>
      </a:lvl4pPr>
      <a:lvl5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9553"/>
          </a:solidFill>
          <a:latin typeface="Century Gothic" pitchFamily="34" charset="0"/>
        </a:defRPr>
      </a:lvl5pPr>
      <a:lvl6pPr marL="941388" indent="-484188" algn="l" rtl="0" fontAlgn="base">
        <a:spcBef>
          <a:spcPct val="0"/>
        </a:spcBef>
        <a:spcAft>
          <a:spcPct val="0"/>
        </a:spcAft>
        <a:defRPr sz="4200">
          <a:solidFill>
            <a:srgbClr val="FF9553"/>
          </a:solidFill>
          <a:latin typeface="Century Gothic" pitchFamily="34" charset="0"/>
        </a:defRPr>
      </a:lvl6pPr>
      <a:lvl7pPr marL="1398588" indent="-484188" algn="l" rtl="0" fontAlgn="base">
        <a:spcBef>
          <a:spcPct val="0"/>
        </a:spcBef>
        <a:spcAft>
          <a:spcPct val="0"/>
        </a:spcAft>
        <a:defRPr sz="4200">
          <a:solidFill>
            <a:srgbClr val="FF9553"/>
          </a:solidFill>
          <a:latin typeface="Century Gothic" pitchFamily="34" charset="0"/>
        </a:defRPr>
      </a:lvl7pPr>
      <a:lvl8pPr marL="1855788" indent="-484188" algn="l" rtl="0" fontAlgn="base">
        <a:spcBef>
          <a:spcPct val="0"/>
        </a:spcBef>
        <a:spcAft>
          <a:spcPct val="0"/>
        </a:spcAft>
        <a:defRPr sz="4200">
          <a:solidFill>
            <a:srgbClr val="FF9553"/>
          </a:solidFill>
          <a:latin typeface="Century Gothic" pitchFamily="34" charset="0"/>
        </a:defRPr>
      </a:lvl8pPr>
      <a:lvl9pPr marL="2312988" indent="-484188" algn="l" rtl="0" fontAlgn="base">
        <a:spcBef>
          <a:spcPct val="0"/>
        </a:spcBef>
        <a:spcAft>
          <a:spcPct val="0"/>
        </a:spcAft>
        <a:defRPr sz="4200">
          <a:solidFill>
            <a:srgbClr val="FF9553"/>
          </a:solidFill>
          <a:latin typeface="Century Gothic" pitchFamily="34" charset="0"/>
        </a:defRPr>
      </a:lvl9pPr>
    </p:titleStyle>
    <p:bodyStyle>
      <a:lvl1pPr marL="447675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F4AB89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09600" y="838200"/>
            <a:ext cx="7772400" cy="1470025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ADVERTISING AND SALES</a:t>
            </a:r>
            <a:r>
              <a:rPr lang="en-US" sz="32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 </a:t>
            </a:r>
            <a:r>
              <a:rPr lang="en-US" sz="48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PROMOTION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362200"/>
            <a:ext cx="8153400" cy="4495800"/>
          </a:xfrm>
        </p:spPr>
        <p:txBody>
          <a:bodyPr>
            <a:normAutofit fontScale="92500" lnSpcReduction="10000"/>
          </a:bodyPr>
          <a:lstStyle/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5. </a:t>
            </a:r>
            <a:r>
              <a:rPr lang="en-US" b="1" smtClean="0"/>
              <a:t>MASS PRODUCTION</a:t>
            </a:r>
            <a:r>
              <a:rPr lang="en-US" smtClean="0"/>
              <a:t> – 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smtClean="0"/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Large scale production will be possible only if there is a market for the products 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Product market can be possible if the product is widely advertised. 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Mass production will help in reducing production through economies in various expenses.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So advertising is required if production is to be increased.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209800"/>
            <a:ext cx="8458200" cy="4648200"/>
          </a:xfrm>
        </p:spPr>
        <p:txBody>
          <a:bodyPr>
            <a:normAutofit lnSpcReduction="100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6. </a:t>
            </a:r>
            <a:r>
              <a:rPr lang="en-US" b="1" smtClean="0"/>
              <a:t>RESEARCH AND DEVELOPMENT</a:t>
            </a:r>
            <a:r>
              <a:rPr lang="en-US" smtClean="0"/>
              <a:t> – 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Advertising stimulates research and development activities.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In the prevailing competitive environment every producer has to differentiate its products from alternative/substitute products available in the market.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This will be possible only if regular research is undertaken on the product and attracting more customers for the same.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8382000" cy="1143000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n-US" sz="400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IMPORTANCE OF ADVERTISING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305800" cy="4495800"/>
          </a:xfrm>
        </p:spPr>
        <p:txBody>
          <a:bodyPr>
            <a:normAutofit lnSpcReduction="10000"/>
          </a:bodyPr>
          <a:lstStyle/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ADVANTAGES TO MANUFACTURERS –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1. Create demand for new product.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2. Increases the sales and profits.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3. Creates goodwill.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4. Creates steady demand.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5. Facilitates quick turnover of goods.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6. Reduces cost of production.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7. Reduces cost of distribution.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8. Increases labour productivity.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286000"/>
            <a:ext cx="8305800" cy="4876800"/>
          </a:xfrm>
        </p:spPr>
        <p:txBody>
          <a:bodyPr>
            <a:normAutofit lnSpcReduction="10000"/>
          </a:bodyPr>
          <a:lstStyle/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ADVANTAGES TO CONSUMERS –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1. Increase personal satisfaction.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2. Better standard of living.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3. It helps in reducing the prices.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4. Increases the utility of commodities.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5. Saves consumer’s time.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6. Ensures good quality of product.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7. Consumer cannot be cheated.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8. Prompts the consumer to work hard and                                                                                earn more.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7693025" cy="4114800"/>
          </a:xfrm>
        </p:spPr>
        <p:txBody>
          <a:bodyPr>
            <a:normAutofit fontScale="92500" lnSpcReduction="100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ADVANTAGES TO SALESMEN –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1. Creates proper base for the salesmen.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2. Educates salesmen and increase their    confidence, capacity and initiatives.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3. Simplifies work.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4. Reduces the efforts.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5. Increases the remuneration.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305800" cy="4495800"/>
          </a:xfrm>
        </p:spPr>
        <p:txBody>
          <a:bodyPr>
            <a:normAutofit fontScale="92500" lnSpcReduction="100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ADVANTAGES TO THE SOCIETY –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1. Uplifts the standard of living.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2. generates gainful employment opportunities.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3. provides new horizons of knowledge.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4. provides a regular source of income to newspapers.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5. transforms culture of a nation.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6. act as a barometer of a nation’s economic growth.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8382000" cy="1143000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n-US" sz="400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LIMITATIONS OF ADVERTISING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2286000"/>
            <a:ext cx="8382000" cy="4572000"/>
          </a:xfrm>
        </p:spPr>
        <p:txBody>
          <a:bodyPr>
            <a:normAutofit lnSpcReduction="10000"/>
          </a:bodyPr>
          <a:lstStyle/>
          <a:p>
            <a:pPr marL="533400" indent="-53340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en-US" b="1" u="sng" smtClean="0"/>
              <a:t>INCREASES THE PRICE OF THE PRODUCT OR SERVICES </a:t>
            </a:r>
            <a:r>
              <a:rPr lang="en-US" b="1" smtClean="0"/>
              <a:t>–</a:t>
            </a:r>
          </a:p>
          <a:p>
            <a:pPr marL="533400" indent="-53340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- As advertisement cost is included in product cost.</a:t>
            </a:r>
          </a:p>
          <a:p>
            <a:pPr marL="533400" indent="-53340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- it has been said that, “every advertisement is a nail in the customer’s coffin”.</a:t>
            </a:r>
          </a:p>
          <a:p>
            <a:pPr marL="533400" indent="-53340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AutoNum type="arabicPeriod" startAt="2"/>
              <a:defRPr/>
            </a:pPr>
            <a:r>
              <a:rPr lang="en-US" b="1" u="sng" smtClean="0"/>
              <a:t>IT MISLEADS PEOPLE AND ACT AS AN INSTRUMENT OF CHEATING </a:t>
            </a:r>
            <a:r>
              <a:rPr lang="en-US" b="1" smtClean="0"/>
              <a:t>–</a:t>
            </a:r>
            <a:r>
              <a:rPr lang="en-US" smtClean="0"/>
              <a:t>   </a:t>
            </a:r>
          </a:p>
          <a:p>
            <a:pPr marL="533400" indent="-53340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-Sometimes conceals the facts to induce the buyer to buy inferior products.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305800" cy="4191000"/>
          </a:xfrm>
        </p:spPr>
        <p:txBody>
          <a:bodyPr>
            <a:normAutofit lnSpcReduction="10000"/>
          </a:bodyPr>
          <a:lstStyle/>
          <a:p>
            <a:pPr marL="533400" indent="-53340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3.  </a:t>
            </a:r>
            <a:r>
              <a:rPr lang="en-US" b="1" u="sng" smtClean="0"/>
              <a:t>IT CREATES AND BREEDS MONOPLIES</a:t>
            </a:r>
            <a:r>
              <a:rPr lang="en-US" smtClean="0"/>
              <a:t> –</a:t>
            </a:r>
          </a:p>
          <a:p>
            <a:pPr marL="533400" indent="-53340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   - It creates brand preference which makes customers sheer slaves of such brands, resulting in creation of monopolies.</a:t>
            </a:r>
          </a:p>
          <a:p>
            <a:pPr marL="533400" indent="-53340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   - It enables manufacturer to exploit customers.</a:t>
            </a:r>
          </a:p>
          <a:p>
            <a:pPr marL="533400" indent="-53340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   - Becomes difficult for new firms to sell their product which kills the competition.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305800" cy="4495800"/>
          </a:xfrm>
        </p:spPr>
        <p:txBody>
          <a:bodyPr>
            <a:normAutofit fontScale="92500" lnSpcReduction="10000"/>
          </a:bodyPr>
          <a:lstStyle/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4. </a:t>
            </a:r>
            <a:r>
              <a:rPr lang="en-US" b="1" u="sng" smtClean="0"/>
              <a:t>SHEER WASTE OF RESOURCES</a:t>
            </a:r>
            <a:r>
              <a:rPr lang="en-US" smtClean="0"/>
              <a:t> –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- Wastage of resources as most of the advertisements are ignored.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- Does not create new demands but only shifts demand from one product to another.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- half used and old articles are often rejected.  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5. </a:t>
            </a:r>
            <a:r>
              <a:rPr lang="en-US" b="1" u="sng" smtClean="0"/>
              <a:t>PRODUCE A SOCIETY OF GREEDY, SELF CENTERD PEOPLE </a:t>
            </a:r>
            <a:r>
              <a:rPr lang="en-US" b="1" smtClean="0"/>
              <a:t>–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- People forgot moral and social values. 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286000"/>
            <a:ext cx="8305800" cy="4800600"/>
          </a:xfrm>
        </p:spPr>
        <p:txBody>
          <a:bodyPr>
            <a:normAutofit lnSpcReduction="10000"/>
          </a:bodyPr>
          <a:lstStyle/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5. </a:t>
            </a:r>
            <a:r>
              <a:rPr lang="en-US" b="1" u="sng" smtClean="0"/>
              <a:t>IT MULTIPLIES THE NEEDS OF THE PEOPLE, ENCOURAGES EXTRAVAGANCE AND CREATES DISSATISFACTION</a:t>
            </a:r>
            <a:r>
              <a:rPr lang="en-US" smtClean="0"/>
              <a:t> –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- Creates dissatisfaction and frustration.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- people may not hesitate to fulfill their demands through corrupt practices.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6. </a:t>
            </a:r>
            <a:r>
              <a:rPr lang="en-US" b="1" u="sng" smtClean="0"/>
              <a:t>IT ENCOURAGES VULGARITY, CUPIDITY, INDECENCY AND BASD TASTE</a:t>
            </a:r>
            <a:r>
              <a:rPr lang="en-US" smtClean="0"/>
              <a:t> –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- Advertisements are full of sex appeal, vulgarity and stupidity which exploits the emotions of people.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914400"/>
            <a:ext cx="7924800" cy="1143000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n-US" sz="440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MEANING OF ADVERTISING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2362200"/>
            <a:ext cx="8382000" cy="4495800"/>
          </a:xfrm>
        </p:spPr>
        <p:txBody>
          <a:bodyPr/>
          <a:lstStyle/>
          <a:p>
            <a:pPr eaLnBrk="1" hangingPunct="1"/>
            <a:r>
              <a:rPr lang="en-US" smtClean="0"/>
              <a:t>It has originated from </a:t>
            </a:r>
            <a:r>
              <a:rPr lang="en-US" b="1" u="sng" smtClean="0"/>
              <a:t>Latin</a:t>
            </a:r>
            <a:r>
              <a:rPr lang="en-US" smtClean="0"/>
              <a:t> word </a:t>
            </a:r>
            <a:r>
              <a:rPr lang="en-US" b="1" smtClean="0"/>
              <a:t>‘</a:t>
            </a:r>
            <a:r>
              <a:rPr lang="en-US" b="1" u="sng" smtClean="0"/>
              <a:t>adver’</a:t>
            </a:r>
            <a:r>
              <a:rPr lang="en-US" smtClean="0"/>
              <a:t> which means </a:t>
            </a:r>
            <a:r>
              <a:rPr lang="en-US" b="1" u="sng" smtClean="0"/>
              <a:t>‘to turn the mind toward’</a:t>
            </a:r>
            <a:r>
              <a:rPr lang="en-US" b="1" smtClean="0"/>
              <a:t>.</a:t>
            </a:r>
          </a:p>
          <a:p>
            <a:pPr eaLnBrk="1" hangingPunct="1"/>
            <a:r>
              <a:rPr lang="en-US" b="1" u="sng" smtClean="0"/>
              <a:t>Dictionary</a:t>
            </a:r>
            <a:r>
              <a:rPr lang="en-US" smtClean="0"/>
              <a:t> meaning of the term is </a:t>
            </a:r>
            <a:r>
              <a:rPr lang="en-US" b="1" u="sng" smtClean="0"/>
              <a:t>‘to give</a:t>
            </a:r>
            <a:r>
              <a:rPr lang="en-US" smtClean="0"/>
              <a:t> </a:t>
            </a:r>
            <a:r>
              <a:rPr lang="en-US" b="1" u="sng" smtClean="0"/>
              <a:t>public notice or to announce publicity</a:t>
            </a:r>
            <a:r>
              <a:rPr lang="en-US" b="1" smtClean="0"/>
              <a:t>’.</a:t>
            </a:r>
          </a:p>
          <a:p>
            <a:pPr eaLnBrk="1" hangingPunct="1"/>
            <a:r>
              <a:rPr lang="en-US" smtClean="0"/>
              <a:t>In general, Advertisement is a medium</a:t>
            </a:r>
            <a:r>
              <a:rPr lang="en-US" b="1" smtClean="0"/>
              <a:t> </a:t>
            </a:r>
            <a:r>
              <a:rPr lang="en-US" smtClean="0"/>
              <a:t>of impersonal sales efforts.</a:t>
            </a:r>
          </a:p>
          <a:p>
            <a:pPr eaLnBrk="1" hangingPunct="1"/>
            <a:r>
              <a:rPr lang="en-US" smtClean="0"/>
              <a:t>It is a technique of popularising one’s product or services.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n-US" sz="480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ADVERTISING MEDIA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7693025" cy="4267200"/>
          </a:xfrm>
        </p:spPr>
        <p:txBody>
          <a:bodyPr>
            <a:normAutofit lnSpcReduction="100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The term media refers to the means through which the advertising information is communicated by the advertiser to the prospective  customers.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It may be classified under two categories 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     -- Direct advertising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     -- Indirect advertising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305800" cy="4495800"/>
          </a:xfrm>
        </p:spPr>
        <p:txBody>
          <a:bodyPr/>
          <a:lstStyle/>
          <a:p>
            <a:pPr eaLnBrk="1" hangingPunct="1"/>
            <a:r>
              <a:rPr lang="en-US" smtClean="0"/>
              <a:t>Direct advertising –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-- It aims at reaching directly the known prospects and is done through direct mail advertising.</a:t>
            </a:r>
          </a:p>
          <a:p>
            <a:pPr eaLnBrk="1" hangingPunct="1"/>
            <a:r>
              <a:rPr lang="en-US" smtClean="0"/>
              <a:t>Indirect advertising –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 -- Under this public is indirectly approached through a well chosen media such as films, television, radio 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n-US" sz="280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The principal media of advertising that are commonly used are discussed below --</a:t>
            </a:r>
            <a:r>
              <a:rPr lang="en-US" sz="320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2286000"/>
            <a:ext cx="8001000" cy="4267200"/>
          </a:xfrm>
        </p:spPr>
        <p:txBody>
          <a:bodyPr>
            <a:normAutofit fontScale="925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b="1" u="sng" smtClean="0"/>
              <a:t>1. PRESS MEDIA</a:t>
            </a:r>
            <a:r>
              <a:rPr lang="en-US" smtClean="0"/>
              <a:t> – 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It refers to the publication of the advertisement in newspapers, magazines, and journals. a large number of national, local and state newspapers; magazines are there in which these kind of advertisements appear as it is most economical, effective and elastic method of enlightening people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7693025" cy="4495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b="1" smtClean="0"/>
              <a:t>(a) NEWSPAPER</a:t>
            </a:r>
            <a:r>
              <a:rPr lang="en-US" smtClean="0"/>
              <a:t> –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It is the best medium for those who desire to reach general public quickly and at short interval. Newspapers have a wide circulation and are very effective. They are said to be the backbone of all advertising program.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3058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(b) MAGAZINES AND JOURNALS –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-- These are the periodicals published weekly, fortnightly, monthly, quarterly or yearly to be read in leisure hours.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-- These are of various types like ordinary magazines which are read by all classes and special magazine such as women magazine and children magazine.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-- Journals are devoted to various subjects such as commerce, management etc…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2. </a:t>
            </a:r>
            <a:r>
              <a:rPr lang="en-US" b="1" u="sng" smtClean="0"/>
              <a:t>OUTDOOR MEDIA</a:t>
            </a:r>
            <a:r>
              <a:rPr lang="en-US" smtClean="0"/>
              <a:t> –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-- It refers to the display of advertisement in open places wherefrom people generally pass through such as railway stations, bus stands etc... The appeal of this advertisement takes a mass form as many people move out of doors every week.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590800"/>
            <a:ext cx="7693025" cy="3962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-- it embraces the media like</a:t>
            </a:r>
          </a:p>
          <a:p>
            <a:pPr eaLnBrk="1" hangingPunct="1"/>
            <a:r>
              <a:rPr lang="en-US" smtClean="0"/>
              <a:t>Posters</a:t>
            </a:r>
          </a:p>
          <a:p>
            <a:pPr eaLnBrk="1" hangingPunct="1"/>
            <a:r>
              <a:rPr lang="en-US" smtClean="0"/>
              <a:t>Painted displays</a:t>
            </a:r>
          </a:p>
          <a:p>
            <a:pPr eaLnBrk="1" hangingPunct="1"/>
            <a:r>
              <a:rPr lang="en-US" smtClean="0"/>
              <a:t>Electrical arrangements</a:t>
            </a:r>
          </a:p>
          <a:p>
            <a:pPr eaLnBrk="1" hangingPunct="1"/>
            <a:r>
              <a:rPr lang="en-US" smtClean="0"/>
              <a:t>Traveling displays</a:t>
            </a:r>
          </a:p>
          <a:p>
            <a:pPr eaLnBrk="1" hangingPunct="1"/>
            <a:r>
              <a:rPr lang="en-US" smtClean="0"/>
              <a:t>Sky-writing</a:t>
            </a:r>
          </a:p>
          <a:p>
            <a:pPr eaLnBrk="1" hangingPunct="1"/>
            <a:r>
              <a:rPr lang="en-US" smtClean="0"/>
              <a:t>Sandwichmen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305800" cy="4495800"/>
          </a:xfrm>
        </p:spPr>
        <p:txBody>
          <a:bodyPr>
            <a:normAutofit lnSpcReduction="100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3. </a:t>
            </a:r>
            <a:r>
              <a:rPr lang="en-US" b="1" u="sng" smtClean="0"/>
              <a:t>POSTAL OR DIRECT MAIL ADVERTISING</a:t>
            </a:r>
            <a:r>
              <a:rPr lang="en-US" smtClean="0"/>
              <a:t>–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It is a way of transmitting information or message direct to potential customers through the medium of post.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Such advertising reaches the public free of cost for them and is generally read indoor.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The important direct mailing media are card, sales letters, circulars, leaflets, calendars, booklets, etc.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7693025" cy="4495800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None/>
            </a:pPr>
            <a:r>
              <a:rPr lang="en-US" smtClean="0"/>
              <a:t>4. </a:t>
            </a:r>
            <a:r>
              <a:rPr lang="en-US" b="1" u="sng" smtClean="0"/>
              <a:t>OTHER MEDIA</a:t>
            </a:r>
            <a:r>
              <a:rPr lang="en-US" smtClean="0"/>
              <a:t> –</a:t>
            </a:r>
          </a:p>
          <a:p>
            <a:pPr marL="533400" indent="-533400" eaLnBrk="1" hangingPunct="1">
              <a:buFont typeface="Wingdings" pitchFamily="2" charset="2"/>
              <a:buAutoNum type="alphaLcParenBoth"/>
            </a:pPr>
            <a:r>
              <a:rPr lang="en-US" smtClean="0"/>
              <a:t>FILMS –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en-US" smtClean="0"/>
              <a:t>        It is very popular and consist of a wide range from ordinary slides to short films and feature films produced for specific purpose. One find such advertisements before the film start or in intervals.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endParaRPr lang="en-US" smtClean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305800" cy="4724400"/>
          </a:xfrm>
        </p:spPr>
        <p:txBody>
          <a:bodyPr>
            <a:normAutofit fontScale="92500"/>
          </a:bodyPr>
          <a:lstStyle/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(b) RADIO —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 It is the cheapest and most pervasive off all mass communication.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 It is even effective in rural area.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 ADVANTAGES –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1. It is alive and quite dramatic.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2. It effects the mind and is more receptive.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3. It has human appeal.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4. It requires little effort on the part of listener.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n-US" sz="400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DEFINATION OF ADVERTISING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305800" cy="4495800"/>
          </a:xfrm>
        </p:spPr>
        <p:txBody>
          <a:bodyPr/>
          <a:lstStyle/>
          <a:p>
            <a:pPr eaLnBrk="1" hangingPunct="1"/>
            <a:r>
              <a:rPr lang="en-US" b="1" smtClean="0"/>
              <a:t>“</a:t>
            </a:r>
            <a:r>
              <a:rPr lang="en-US" smtClean="0"/>
              <a:t>Any paid form of non-personal presentation or promotion of ideas , goods or services, by an identified sponsor.</a:t>
            </a:r>
            <a:r>
              <a:rPr lang="en-US" b="1" smtClean="0"/>
              <a:t>’’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b="1" smtClean="0"/>
              <a:t>                 </a:t>
            </a:r>
            <a:r>
              <a:rPr lang="en-US" b="1" i="1" smtClean="0"/>
              <a:t>American Marketing Association </a:t>
            </a:r>
          </a:p>
          <a:p>
            <a:pPr eaLnBrk="1" hangingPunct="1"/>
            <a:r>
              <a:rPr lang="en-US" b="1" smtClean="0"/>
              <a:t>“</a:t>
            </a:r>
            <a:r>
              <a:rPr lang="en-US" smtClean="0"/>
              <a:t>Advertising is mass communication of information intended to persuade buyers so as to maximise profits.</a:t>
            </a:r>
            <a:r>
              <a:rPr lang="en-US" b="1" smtClean="0"/>
              <a:t>”</a:t>
            </a:r>
            <a:r>
              <a:rPr lang="en-US" b="1" i="1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          </a:t>
            </a:r>
            <a:r>
              <a:rPr lang="en-US" b="1" i="1" smtClean="0"/>
              <a:t>Littlefield</a:t>
            </a:r>
            <a:r>
              <a:rPr lang="en-US" smtClean="0"/>
              <a:t> and </a:t>
            </a:r>
            <a:r>
              <a:rPr lang="en-US" b="1" i="1" smtClean="0"/>
              <a:t>Krikpatrick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305800" cy="4495800"/>
          </a:xfrm>
        </p:spPr>
        <p:txBody>
          <a:bodyPr>
            <a:normAutofit fontScale="925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5. It provides a variety of programmes that can be hired as per the needs of advertiser.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LIMITATIONS –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1. It is an expensive media of advertising.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2. It has a temporary effect.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3. It dos not provide pictorial presentation.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4. It is not suitable for all kinds of product.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5. Its message is brief and sometimes not clear.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7693025" cy="4495800"/>
          </a:xfrm>
        </p:spPr>
        <p:txBody>
          <a:bodyPr>
            <a:normAutofit lnSpcReduction="100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(c) TELEVISION –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 Latest and fastest.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 More effective than radio or other methods.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 Enough scope of variety.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 It is catchy.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 Coverage is more.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 Provides pictorial presentation.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 It is very expensive.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endParaRPr lang="en-US" smtClean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305800" cy="4800600"/>
          </a:xfrm>
        </p:spPr>
        <p:txBody>
          <a:bodyPr>
            <a:normAutofit lnSpcReduction="100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smtClean="0"/>
              <a:t>(d) WINDOW DISPLAY –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z="2400" smtClean="0"/>
              <a:t> They are the face of the shop which constitute the first impression of the establishment.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z="2400" smtClean="0"/>
              <a:t>  they are used to attract person into the shop by arousing their interest.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z="2400" smtClean="0"/>
              <a:t> ADVANTAGES –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smtClean="0"/>
              <a:t>   1. Provides actual life-size presentation of demonstration.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smtClean="0"/>
              <a:t>    2. save the time of shopkeeper.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smtClean="0"/>
              <a:t>    3. adds to the beauty of shop.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smtClean="0"/>
              <a:t>   4. it appeals at the time of purchase and has immediate effect.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endParaRPr lang="en-US" smtClean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305800" cy="4495800"/>
          </a:xfrm>
        </p:spPr>
        <p:txBody>
          <a:bodyPr>
            <a:normAutofit lnSpcReduction="100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(e) INTERIOR DISPLAY AND SHOWROOMS–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 Prospective consumers have the opportunity of  visiting the showrooms at their leisure and have careful glance over the item displayed.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 The success of the media depends upon suitable locations and proper layout of the showroom.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 This helps the customers to inspect and buy the goods immediately. 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305800" cy="4495800"/>
          </a:xfrm>
        </p:spPr>
        <p:txBody>
          <a:bodyPr>
            <a:normAutofit fontScale="925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(f) FARES AND EXHIBITIONS –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 These are become more popular not only in cities but also in rural areas.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 These are held in a central places where mass can reach easily.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 The sellers are given opportunity to display the product and provide ready market.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 The customers study the various products and have the knowledge of market.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Grp="1" noChangeArrowheads="1"/>
          </p:cNvSpPr>
          <p:nvPr>
            <p:ph type="title"/>
          </p:nvPr>
        </p:nvSpPr>
        <p:spPr>
          <a:xfrm>
            <a:off x="838200" y="990600"/>
            <a:ext cx="7924800" cy="1143000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n-US" sz="400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SELECTING A SUITABLE MEDIA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7693025" cy="4114800"/>
          </a:xfrm>
        </p:spPr>
        <p:txBody>
          <a:bodyPr/>
          <a:lstStyle/>
          <a:p>
            <a:pPr eaLnBrk="1" hangingPunct="1"/>
            <a:r>
              <a:rPr lang="en-US" smtClean="0"/>
              <a:t>NATURE OF PRODUCT—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- Product needed by all :- print, telecast, outlook.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- Product which needs demonstration:- television, cinema screen.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- Industrial products:- print media. 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endParaRPr lang="en-US" smtClean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eaLnBrk="1" hangingPunct="1"/>
            <a:r>
              <a:rPr lang="en-US" smtClean="0"/>
              <a:t>NATURE OF MARKET –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- The market may be local or national.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- Local :- local cable, local regional newspapers.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- National :- magazines, television and cinemas.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endParaRPr lang="en-US" smtClean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001000" cy="4495800"/>
          </a:xfrm>
        </p:spPr>
        <p:txBody>
          <a:bodyPr/>
          <a:lstStyle/>
          <a:p>
            <a:pPr eaLnBrk="1" hangingPunct="1"/>
            <a:r>
              <a:rPr lang="en-US" smtClean="0"/>
              <a:t>CICULATION OF MEDIA –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- All India newspapers have wide circulation so a advertisement for a national market can be better suited in news media.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- national market :- covered by certain magazines.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- television can also be used for advertising mass products.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endParaRPr lang="en-US" smtClean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001000" cy="4495800"/>
          </a:xfrm>
        </p:spPr>
        <p:txBody>
          <a:bodyPr/>
          <a:lstStyle/>
          <a:p>
            <a:pPr eaLnBrk="1" hangingPunct="1"/>
            <a:r>
              <a:rPr lang="en-US" smtClean="0"/>
              <a:t>TYPES OF AUDIENCE –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- If audience is illiterate :- radio, television and cinema.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- If audience is educated :- newspaper, magazines.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- advertisements in the language of  particular regions will be more effective.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endParaRPr lang="en-US" smtClean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7924800" cy="4191000"/>
          </a:xfrm>
        </p:spPr>
        <p:txBody>
          <a:bodyPr/>
          <a:lstStyle/>
          <a:p>
            <a:pPr eaLnBrk="1" hangingPunct="1"/>
            <a:r>
              <a:rPr lang="en-US" smtClean="0"/>
              <a:t>ADVERTISING OBJECTIVES –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- The objective will influence the type of media to be used.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- If national market is to be covered :- television will be useful.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- If regional markets needs to be covered :- newspaper will be helpful.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n-US" sz="400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FEATURES OF ADVERTISING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305800" cy="4495800"/>
          </a:xfrm>
        </p:spPr>
        <p:txBody>
          <a:bodyPr>
            <a:normAutofit fontScale="85000" lnSpcReduction="10000"/>
          </a:bodyPr>
          <a:lstStyle/>
          <a:p>
            <a:pPr marL="533400" indent="-53340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3200" smtClean="0"/>
              <a:t>1.  </a:t>
            </a:r>
            <a:r>
              <a:rPr lang="en-US" b="1" smtClean="0"/>
              <a:t>PAID FORM OF COMMUNICATION</a:t>
            </a:r>
            <a:r>
              <a:rPr lang="en-US" smtClean="0"/>
              <a:t> –</a:t>
            </a:r>
          </a:p>
          <a:p>
            <a:pPr marL="533400" indent="-53340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 -- Advertiser pays the amount to newspaper, magazines, televisions, radio etc., to purchase the space or time to communicate with the prospective customers.</a:t>
            </a:r>
          </a:p>
          <a:p>
            <a:pPr marL="533400" indent="-53340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2.  </a:t>
            </a:r>
            <a:r>
              <a:rPr lang="en-US" b="1" smtClean="0"/>
              <a:t>NON – PERSONAL PRESENTATION OF</a:t>
            </a:r>
            <a:r>
              <a:rPr lang="en-US" smtClean="0"/>
              <a:t> </a:t>
            </a:r>
            <a:r>
              <a:rPr lang="en-US" b="1" smtClean="0"/>
              <a:t>MESSAGE</a:t>
            </a:r>
            <a:r>
              <a:rPr lang="en-US" smtClean="0"/>
              <a:t> –</a:t>
            </a:r>
          </a:p>
          <a:p>
            <a:pPr marL="533400" indent="-53340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  -- Does not come face to face.</a:t>
            </a:r>
          </a:p>
          <a:p>
            <a:pPr marL="533400" indent="-53340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  -- it is read, seen or listened by the customers.      </a:t>
            </a:r>
          </a:p>
          <a:p>
            <a:pPr marL="533400" indent="-53340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endParaRPr lang="en-US" smtClean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7924800" cy="4114800"/>
          </a:xfrm>
        </p:spPr>
        <p:txBody>
          <a:bodyPr/>
          <a:lstStyle/>
          <a:p>
            <a:pPr eaLnBrk="1" hangingPunct="1"/>
            <a:r>
              <a:rPr lang="en-US" smtClean="0"/>
              <a:t>AVAILABILITY OF FUND –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- The amounts of funds available will influence the type of media used.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- Television is considered to be costly but its impact may be better.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- Even in media , funds will influence its category.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endParaRPr lang="en-US" smtClean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7848600" cy="4495800"/>
          </a:xfrm>
        </p:spPr>
        <p:txBody>
          <a:bodyPr>
            <a:normAutofit fontScale="925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LIFE OF ADVERTISEMENT –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 - The life of advertisement in newspaper, television and radio is short.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 - whereas the impact of outdoor display, magazines or direct mail may be longer.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 -the advertiser should take into account the duration for which he wants to create a impact on consumers mind.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endParaRPr lang="en-US" smtClean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305800" cy="4495800"/>
          </a:xfrm>
        </p:spPr>
        <p:txBody>
          <a:bodyPr/>
          <a:lstStyle/>
          <a:p>
            <a:pPr eaLnBrk="1" hangingPunct="1"/>
            <a:r>
              <a:rPr lang="en-US" smtClean="0"/>
              <a:t>MEDIA USED BY COMPETITOR –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 - An advertiser should carefully study the moves of competitor.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    - Media used by competitor should be used if same type of products are to be advertised so that the customer may be distracted from the influence of earlier advertisement.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n-US" sz="440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SALES PROMOTION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077200" cy="4495800"/>
          </a:xfrm>
        </p:spPr>
        <p:txBody>
          <a:bodyPr>
            <a:normAutofit lnSpcReduction="100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Sales promotion refers to “</a:t>
            </a: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those marketing activities</a:t>
            </a:r>
            <a:r>
              <a:rPr lang="en-US" smtClean="0"/>
              <a:t>, other than personal selling, advertising and publicity, </a:t>
            </a: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that stimulates consumer purchasing and dealer effectiveness</a:t>
            </a:r>
            <a:r>
              <a:rPr lang="en-US" smtClean="0"/>
              <a:t>, such as displays, shows and expositions, demonstrations and various non-recurrent selling efforts, </a:t>
            </a: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not in the ordinary routine</a:t>
            </a:r>
            <a:r>
              <a:rPr lang="en-US" smtClean="0"/>
              <a:t>.”   -- L.W. Rodger 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endParaRPr lang="en-US" smtClean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305800" cy="4495800"/>
          </a:xfrm>
        </p:spPr>
        <p:txBody>
          <a:bodyPr>
            <a:normAutofit fontScale="925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“All forms of sponsored communication apart from activities associated with personal selling. It, thus,  includes trade shows and exhibits, couponing and sampling, premiums, trade allowances, sales and dealer incentives, cent-off-packs, consumer education and demonstration activities, rebates, bonus packs, point of purchase material and direct mail.”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                                             </a:t>
            </a:r>
            <a:r>
              <a:rPr lang="en-US" b="1" i="1" smtClean="0"/>
              <a:t>Rodger A. Strong</a:t>
            </a:r>
            <a:r>
              <a:rPr lang="en-US" smtClean="0"/>
              <a:t>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838200"/>
            <a:ext cx="7924800" cy="1143000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n-US" sz="400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Objectives Of Sales Promotion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001000" cy="4495800"/>
          </a:xfrm>
        </p:spPr>
        <p:txBody>
          <a:bodyPr>
            <a:normAutofit fontScale="925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To supplement and coordinate the efforts of advertising and personal selling.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To stimulate customer to make purchases at the point of purchase.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To introduce new products.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To attract new customers.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To prompt existing customers to buy more.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To meet competition.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To sell in off-seasons.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838200"/>
            <a:ext cx="7924800" cy="1143000"/>
          </a:xfrm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n-US" sz="400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Six Basic Elements Of Sales Promotion</a:t>
            </a:r>
            <a:r>
              <a:rPr lang="en-US" sz="320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 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305800" cy="4495800"/>
          </a:xfrm>
        </p:spPr>
        <p:txBody>
          <a:bodyPr>
            <a:normAutofit fontScale="92500" lnSpcReduction="100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Identifying the audience to be reached.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Determining and creating the specific advertising messages to be directed at the audience.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Selecting the utmost effective and most economical media to reach audience.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Scheduling the chosen media to provide the best timing, frequency and impact.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Determining the budget.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Measuring the results.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Methods Of Sales Promotions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305800" cy="4495800"/>
          </a:xfrm>
        </p:spPr>
        <p:txBody>
          <a:bodyPr>
            <a:normAutofit lnSpcReduction="10000"/>
          </a:bodyPr>
          <a:lstStyle/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b="1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CONSUMER PROMOTIONS :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b="1" u="sng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Samples 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Contests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Premiums or bonus offers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Money refund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Free gifts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Coupons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Demonstrations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endParaRPr lang="en-US" smtClean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305800" cy="4114800"/>
          </a:xfrm>
        </p:spPr>
        <p:txBody>
          <a:bodyPr>
            <a:normAutofit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b="1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TRADE OR DEALER PROMOTIONS</a:t>
            </a:r>
            <a:r>
              <a:rPr lang="en-US" smtClean="0"/>
              <a:t> :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en-US" smtClean="0"/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Cash and trade discounts.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Displays and advertising allowance.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Premiums                             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Bonus 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Count and recount allowance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endParaRPr lang="en-US" smtClean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eaLnBrk="1" hangingPunct="1"/>
            <a:r>
              <a:rPr lang="en-US" smtClean="0"/>
              <a:t>Dealer’s contests</a:t>
            </a:r>
          </a:p>
          <a:p>
            <a:pPr eaLnBrk="1" hangingPunct="1"/>
            <a:r>
              <a:rPr lang="en-US" smtClean="0"/>
              <a:t>Subsidised advertising</a:t>
            </a:r>
          </a:p>
          <a:p>
            <a:pPr eaLnBrk="1" hangingPunct="1"/>
            <a:r>
              <a:rPr lang="en-US" smtClean="0"/>
              <a:t>Buy-back allowance</a:t>
            </a:r>
          </a:p>
          <a:p>
            <a:pPr eaLnBrk="1" hangingPunct="1"/>
            <a:r>
              <a:rPr lang="en-US" smtClean="0"/>
              <a:t>Gifts and novelties</a:t>
            </a:r>
          </a:p>
          <a:p>
            <a:pPr eaLnBrk="1" hangingPunct="1"/>
            <a:r>
              <a:rPr lang="en-US" smtClean="0"/>
              <a:t>Free goods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286000"/>
            <a:ext cx="8077200" cy="4572000"/>
          </a:xfrm>
        </p:spPr>
        <p:txBody>
          <a:bodyPr>
            <a:normAutofit fontScale="92500"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3. </a:t>
            </a:r>
            <a:r>
              <a:rPr lang="en-US" b="1" smtClean="0"/>
              <a:t>PROMOTION OF PRODUCT</a:t>
            </a:r>
            <a:r>
              <a:rPr lang="en-US" smtClean="0"/>
              <a:t> –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        -- The purpose of the product is to promote the product or services in order to increase the sales of product or service.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mtClean="0"/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4. </a:t>
            </a:r>
            <a:r>
              <a:rPr lang="en-US" b="1" smtClean="0"/>
              <a:t>SPONSORED BY IDENTIFIED PERSON</a:t>
            </a:r>
            <a:r>
              <a:rPr lang="en-US" smtClean="0"/>
              <a:t> –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             -- These are sponsored by identified persons. It should disclose or identify the sources of opinions and ideas it presents.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endParaRPr lang="en-US" smtClean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8001000" cy="4495800"/>
          </a:xfrm>
        </p:spPr>
        <p:txBody>
          <a:bodyPr>
            <a:normAutofit/>
          </a:bodyPr>
          <a:lstStyle/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b="1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SALES FORCES PROMOTIONS</a:t>
            </a:r>
            <a:r>
              <a:rPr lang="en-US" smtClean="0"/>
              <a:t> :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en-US" smtClean="0"/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Bonus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Commission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Sales-force contests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Quota incentives</a:t>
            </a:r>
          </a:p>
          <a:p>
            <a:pPr marL="448056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Meetings, conventions and conferences of salesmen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n-US" sz="320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OBJECTIVES AND FUNCTIONS OF ADVERTISING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7693025" cy="4267200"/>
          </a:xfrm>
        </p:spPr>
        <p:txBody>
          <a:bodyPr>
            <a:normAutofit lnSpcReduction="10000"/>
          </a:bodyPr>
          <a:lstStyle/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1. </a:t>
            </a:r>
            <a:r>
              <a:rPr lang="en-US" b="1" smtClean="0"/>
              <a:t>PROMOTION OF SALES</a:t>
            </a:r>
            <a:r>
              <a:rPr lang="en-US" smtClean="0"/>
              <a:t>  -- 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Advertising is undertaken to create demand for new and existing products and services.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It informs people about the new products and persuading them to go for particular products.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An effective advertising will help in attracting more and more customers.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2362200"/>
            <a:ext cx="7693025" cy="4191000"/>
          </a:xfrm>
        </p:spPr>
        <p:txBody>
          <a:bodyPr>
            <a:normAutofit lnSpcReduction="10000"/>
          </a:bodyPr>
          <a:lstStyle/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2. </a:t>
            </a:r>
            <a:r>
              <a:rPr lang="en-US" b="1" smtClean="0"/>
              <a:t>EDUCATE PUBLIC ABOUT PRODUCT</a:t>
            </a:r>
            <a:r>
              <a:rPr lang="en-US" smtClean="0"/>
              <a:t> – 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 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Advertisement not only promote products but they also educate public about their proper use. 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Products may sometimes be put to some alternative uses or some additional uses 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This is brought to the notice of public and it may fetch more customers.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7693025" cy="4495800"/>
          </a:xfrm>
        </p:spPr>
        <p:txBody>
          <a:bodyPr>
            <a:normAutofit lnSpcReduction="10000"/>
          </a:bodyPr>
          <a:lstStyle/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3. </a:t>
            </a:r>
            <a:r>
              <a:rPr lang="en-US" b="1" smtClean="0"/>
              <a:t>INTRODUCTION OF NEW PRODUCT</a:t>
            </a:r>
            <a:r>
              <a:rPr lang="en-US" smtClean="0"/>
              <a:t> --  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smtClean="0"/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Whenever a new product is introduced in the market, it must be brought to the notice of the public through advertisements.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A new product cannot make an impact in the minds of the customers  without the help of advertising.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Advertisements are helpful in quick publicity of products.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7693025" cy="4191000"/>
          </a:xfrm>
        </p:spPr>
        <p:txBody>
          <a:bodyPr>
            <a:normAutofit fontScale="92500" lnSpcReduction="10000"/>
          </a:bodyPr>
          <a:lstStyle/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/>
              <a:t>4. </a:t>
            </a:r>
            <a:r>
              <a:rPr lang="en-US" b="1" smtClean="0"/>
              <a:t>OVERCOME COMPETITION</a:t>
            </a:r>
            <a:r>
              <a:rPr lang="en-US" smtClean="0"/>
              <a:t> – 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smtClean="0"/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Every product is facing not only national but also international competition.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In order to survive in competition, the good features of the product should be brought to the notice of the public.</a:t>
            </a:r>
          </a:p>
          <a:p>
            <a:pPr marL="448056" indent="-384048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mtClean="0"/>
              <a:t>So advertisements will help in overcoming competition from other products.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536</TotalTime>
  <Words>2612</Words>
  <Application>Microsoft Office PowerPoint</Application>
  <PresentationFormat>On-screen Show (4:3)</PresentationFormat>
  <Paragraphs>265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7" baseType="lpstr">
      <vt:lpstr>Arial</vt:lpstr>
      <vt:lpstr>Wingdings</vt:lpstr>
      <vt:lpstr>Century Gothic</vt:lpstr>
      <vt:lpstr>Wingdings 2</vt:lpstr>
      <vt:lpstr>Verdana</vt:lpstr>
      <vt:lpstr>Calibri</vt:lpstr>
      <vt:lpstr>Verve</vt:lpstr>
      <vt:lpstr>ADVERTISING AND SALES PROMOTION</vt:lpstr>
      <vt:lpstr>MEANING OF ADVERTISING</vt:lpstr>
      <vt:lpstr>DEFINATION OF ADVERTISING</vt:lpstr>
      <vt:lpstr>FEATURES OF ADVERTISING</vt:lpstr>
      <vt:lpstr>Slide 5</vt:lpstr>
      <vt:lpstr>OBJECTIVES AND FUNCTIONS OF ADVERTISING</vt:lpstr>
      <vt:lpstr>Slide 7</vt:lpstr>
      <vt:lpstr>Slide 8</vt:lpstr>
      <vt:lpstr>Slide 9</vt:lpstr>
      <vt:lpstr>Slide 10</vt:lpstr>
      <vt:lpstr>Slide 11</vt:lpstr>
      <vt:lpstr>IMPORTANCE OF ADVERTISING</vt:lpstr>
      <vt:lpstr>Slide 13</vt:lpstr>
      <vt:lpstr>Slide 14</vt:lpstr>
      <vt:lpstr>Slide 15</vt:lpstr>
      <vt:lpstr>LIMITATIONS OF ADVERTISING</vt:lpstr>
      <vt:lpstr>Slide 17</vt:lpstr>
      <vt:lpstr>Slide 18</vt:lpstr>
      <vt:lpstr>Slide 19</vt:lpstr>
      <vt:lpstr>ADVERTISING MEDIA</vt:lpstr>
      <vt:lpstr>Slide 21</vt:lpstr>
      <vt:lpstr>The principal media of advertising that are commonly used are discussed below -- 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SELECTING A SUITABLE MEDIA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SALES PROMOTION</vt:lpstr>
      <vt:lpstr>Slide 44</vt:lpstr>
      <vt:lpstr>Objectives Of Sales Promotion</vt:lpstr>
      <vt:lpstr>Six Basic Elements Of Sales Promotion </vt:lpstr>
      <vt:lpstr>Methods Of Sales Promotions</vt:lpstr>
      <vt:lpstr>Slide 48</vt:lpstr>
      <vt:lpstr>Slide 49</vt:lpstr>
      <vt:lpstr>Slide 50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ADVERTISING AND SALES PROMOTION</dc:title>
  <dc:creator>User</dc:creator>
  <cp:lastModifiedBy>BCom SFT2</cp:lastModifiedBy>
  <cp:revision>95</cp:revision>
  <dcterms:created xsi:type="dcterms:W3CDTF">2011-09-09T14:49:12Z</dcterms:created>
  <dcterms:modified xsi:type="dcterms:W3CDTF">2023-06-08T09:58:40Z</dcterms:modified>
</cp:coreProperties>
</file>