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1"/>
  </p:sldMasterIdLst>
  <p:notesMasterIdLst>
    <p:notesMasterId r:id="rId12"/>
  </p:notesMasterIdLst>
  <p:handoutMasterIdLst>
    <p:handoutMasterId r:id="rId13"/>
  </p:handoutMasterIdLst>
  <p:sldIdLst>
    <p:sldId id="408" r:id="rId2"/>
    <p:sldId id="316" r:id="rId3"/>
    <p:sldId id="381" r:id="rId4"/>
    <p:sldId id="403" r:id="rId5"/>
    <p:sldId id="404" r:id="rId6"/>
    <p:sldId id="405" r:id="rId7"/>
    <p:sldId id="406" r:id="rId8"/>
    <p:sldId id="407" r:id="rId9"/>
    <p:sldId id="337" r:id="rId10"/>
    <p:sldId id="409" r:id="rId11"/>
  </p:sldIdLst>
  <p:sldSz cx="9906000" cy="6858000" type="A4"/>
  <p:notesSz cx="7099300" cy="10234613"/>
  <p:defaultTextStyle>
    <a:defPPr>
      <a:defRPr lang="en-NZ"/>
    </a:defPPr>
    <a:lvl1pPr algn="ctr" rtl="0" fontAlgn="base">
      <a:spcBef>
        <a:spcPct val="0"/>
      </a:spcBef>
      <a:spcAft>
        <a:spcPct val="0"/>
      </a:spcAft>
      <a:defRPr sz="1400" kern="1200">
        <a:solidFill>
          <a:schemeClr val="tx1"/>
        </a:solidFill>
        <a:latin typeface="Tahoma" pitchFamily="34" charset="0"/>
        <a:ea typeface="+mn-ea"/>
        <a:cs typeface="+mn-cs"/>
      </a:defRPr>
    </a:lvl1pPr>
    <a:lvl2pPr marL="457200" algn="ctr" rtl="0" fontAlgn="base">
      <a:spcBef>
        <a:spcPct val="0"/>
      </a:spcBef>
      <a:spcAft>
        <a:spcPct val="0"/>
      </a:spcAft>
      <a:defRPr sz="1400" kern="1200">
        <a:solidFill>
          <a:schemeClr val="tx1"/>
        </a:solidFill>
        <a:latin typeface="Tahoma" pitchFamily="34" charset="0"/>
        <a:ea typeface="+mn-ea"/>
        <a:cs typeface="+mn-cs"/>
      </a:defRPr>
    </a:lvl2pPr>
    <a:lvl3pPr marL="914400" algn="ctr" rtl="0" fontAlgn="base">
      <a:spcBef>
        <a:spcPct val="0"/>
      </a:spcBef>
      <a:spcAft>
        <a:spcPct val="0"/>
      </a:spcAft>
      <a:defRPr sz="1400" kern="1200">
        <a:solidFill>
          <a:schemeClr val="tx1"/>
        </a:solidFill>
        <a:latin typeface="Tahoma" pitchFamily="34" charset="0"/>
        <a:ea typeface="+mn-ea"/>
        <a:cs typeface="+mn-cs"/>
      </a:defRPr>
    </a:lvl3pPr>
    <a:lvl4pPr marL="1371600" algn="ctr" rtl="0" fontAlgn="base">
      <a:spcBef>
        <a:spcPct val="0"/>
      </a:spcBef>
      <a:spcAft>
        <a:spcPct val="0"/>
      </a:spcAft>
      <a:defRPr sz="1400" kern="1200">
        <a:solidFill>
          <a:schemeClr val="tx1"/>
        </a:solidFill>
        <a:latin typeface="Tahoma" pitchFamily="34" charset="0"/>
        <a:ea typeface="+mn-ea"/>
        <a:cs typeface="+mn-cs"/>
      </a:defRPr>
    </a:lvl4pPr>
    <a:lvl5pPr marL="1828800" algn="ctr" rtl="0" fontAlgn="base">
      <a:spcBef>
        <a:spcPct val="0"/>
      </a:spcBef>
      <a:spcAft>
        <a:spcPct val="0"/>
      </a:spcAft>
      <a:defRPr sz="1400" kern="1200">
        <a:solidFill>
          <a:schemeClr val="tx1"/>
        </a:solidFill>
        <a:latin typeface="Tahoma" pitchFamily="34" charset="0"/>
        <a:ea typeface="+mn-ea"/>
        <a:cs typeface="+mn-cs"/>
      </a:defRPr>
    </a:lvl5pPr>
    <a:lvl6pPr marL="2286000" algn="l" defTabSz="914400" rtl="0" eaLnBrk="1" latinLnBrk="0" hangingPunct="1">
      <a:defRPr sz="1400" kern="1200">
        <a:solidFill>
          <a:schemeClr val="tx1"/>
        </a:solidFill>
        <a:latin typeface="Tahoma" pitchFamily="34" charset="0"/>
        <a:ea typeface="+mn-ea"/>
        <a:cs typeface="+mn-cs"/>
      </a:defRPr>
    </a:lvl6pPr>
    <a:lvl7pPr marL="2743200" algn="l" defTabSz="914400" rtl="0" eaLnBrk="1" latinLnBrk="0" hangingPunct="1">
      <a:defRPr sz="1400" kern="1200">
        <a:solidFill>
          <a:schemeClr val="tx1"/>
        </a:solidFill>
        <a:latin typeface="Tahoma" pitchFamily="34" charset="0"/>
        <a:ea typeface="+mn-ea"/>
        <a:cs typeface="+mn-cs"/>
      </a:defRPr>
    </a:lvl7pPr>
    <a:lvl8pPr marL="3200400" algn="l" defTabSz="914400" rtl="0" eaLnBrk="1" latinLnBrk="0" hangingPunct="1">
      <a:defRPr sz="1400" kern="1200">
        <a:solidFill>
          <a:schemeClr val="tx1"/>
        </a:solidFill>
        <a:latin typeface="Tahoma" pitchFamily="34" charset="0"/>
        <a:ea typeface="+mn-ea"/>
        <a:cs typeface="+mn-cs"/>
      </a:defRPr>
    </a:lvl8pPr>
    <a:lvl9pPr marL="3657600" algn="l" defTabSz="914400" rtl="0" eaLnBrk="1" latinLnBrk="0" hangingPunct="1">
      <a:defRPr sz="1400" kern="1200">
        <a:solidFill>
          <a:schemeClr val="tx1"/>
        </a:solidFill>
        <a:latin typeface="Tahoma"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8C1C"/>
    <a:srgbClr val="C8043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horzBarState="maximized">
    <p:restoredLeft sz="13658" autoAdjust="0"/>
    <p:restoredTop sz="94737" autoAdjust="0"/>
  </p:normalViewPr>
  <p:slideViewPr>
    <p:cSldViewPr>
      <p:cViewPr varScale="1">
        <p:scale>
          <a:sx n="88" d="100"/>
          <a:sy n="88" d="100"/>
        </p:scale>
        <p:origin x="-114" y="-55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1" d="100"/>
        <a:sy n="91"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3076575" cy="509509"/>
          </a:xfrm>
          <a:prstGeom prst="rect">
            <a:avLst/>
          </a:prstGeom>
          <a:noFill/>
          <a:ln w="9525">
            <a:noFill/>
            <a:miter lim="800000"/>
            <a:headEnd/>
            <a:tailEnd/>
          </a:ln>
          <a:effectLst/>
        </p:spPr>
        <p:txBody>
          <a:bodyPr vert="horz" wrap="square" lIns="95604" tIns="47800" rIns="95604" bIns="47800" numCol="1" anchor="t" anchorCtr="0" compatLnSpc="1">
            <a:prstTxWarp prst="textNoShape">
              <a:avLst/>
            </a:prstTxWarp>
          </a:bodyPr>
          <a:lstStyle>
            <a:lvl1pPr algn="l" defTabSz="955506">
              <a:spcBef>
                <a:spcPct val="20000"/>
              </a:spcBef>
              <a:buFontTx/>
              <a:buChar char="•"/>
              <a:defRPr sz="1200" b="1">
                <a:latin typeface="Times New Roman" pitchFamily="18" charset="0"/>
              </a:defRPr>
            </a:lvl1pPr>
          </a:lstStyle>
          <a:p>
            <a:endParaRPr lang="en-NZ" dirty="0"/>
          </a:p>
        </p:txBody>
      </p:sp>
      <p:sp>
        <p:nvSpPr>
          <p:cNvPr id="37891" name="Rectangle 3"/>
          <p:cNvSpPr>
            <a:spLocks noGrp="1" noChangeArrowheads="1"/>
          </p:cNvSpPr>
          <p:nvPr>
            <p:ph type="dt" sz="quarter" idx="1"/>
          </p:nvPr>
        </p:nvSpPr>
        <p:spPr bwMode="auto">
          <a:xfrm>
            <a:off x="4022727" y="1"/>
            <a:ext cx="3076575" cy="509509"/>
          </a:xfrm>
          <a:prstGeom prst="rect">
            <a:avLst/>
          </a:prstGeom>
          <a:noFill/>
          <a:ln w="9525">
            <a:noFill/>
            <a:miter lim="800000"/>
            <a:headEnd/>
            <a:tailEnd/>
          </a:ln>
          <a:effectLst/>
        </p:spPr>
        <p:txBody>
          <a:bodyPr vert="horz" wrap="square" lIns="95604" tIns="47800" rIns="95604" bIns="47800" numCol="1" anchor="t" anchorCtr="0" compatLnSpc="1">
            <a:prstTxWarp prst="textNoShape">
              <a:avLst/>
            </a:prstTxWarp>
          </a:bodyPr>
          <a:lstStyle>
            <a:lvl1pPr algn="r" defTabSz="955506">
              <a:spcBef>
                <a:spcPct val="20000"/>
              </a:spcBef>
              <a:buFontTx/>
              <a:buChar char="•"/>
              <a:defRPr sz="1200" b="1">
                <a:latin typeface="Times New Roman" pitchFamily="18" charset="0"/>
              </a:defRPr>
            </a:lvl1pPr>
          </a:lstStyle>
          <a:p>
            <a:endParaRPr lang="en-NZ" dirty="0"/>
          </a:p>
        </p:txBody>
      </p:sp>
      <p:sp>
        <p:nvSpPr>
          <p:cNvPr id="37892" name="Rectangle 4"/>
          <p:cNvSpPr>
            <a:spLocks noGrp="1" noChangeArrowheads="1"/>
          </p:cNvSpPr>
          <p:nvPr>
            <p:ph type="ftr" sz="quarter" idx="2"/>
          </p:nvPr>
        </p:nvSpPr>
        <p:spPr bwMode="auto">
          <a:xfrm>
            <a:off x="0" y="9725106"/>
            <a:ext cx="3076575" cy="509508"/>
          </a:xfrm>
          <a:prstGeom prst="rect">
            <a:avLst/>
          </a:prstGeom>
          <a:noFill/>
          <a:ln w="9525">
            <a:noFill/>
            <a:miter lim="800000"/>
            <a:headEnd/>
            <a:tailEnd/>
          </a:ln>
          <a:effectLst/>
        </p:spPr>
        <p:txBody>
          <a:bodyPr vert="horz" wrap="square" lIns="95604" tIns="47800" rIns="95604" bIns="47800" numCol="1" anchor="b" anchorCtr="0" compatLnSpc="1">
            <a:prstTxWarp prst="textNoShape">
              <a:avLst/>
            </a:prstTxWarp>
          </a:bodyPr>
          <a:lstStyle>
            <a:lvl1pPr algn="l" defTabSz="955506">
              <a:spcBef>
                <a:spcPct val="20000"/>
              </a:spcBef>
              <a:buFontTx/>
              <a:buChar char="•"/>
              <a:defRPr sz="1200" b="1">
                <a:latin typeface="Times New Roman" pitchFamily="18" charset="0"/>
              </a:defRPr>
            </a:lvl1pPr>
          </a:lstStyle>
          <a:p>
            <a:endParaRPr lang="en-NZ" dirty="0"/>
          </a:p>
        </p:txBody>
      </p:sp>
      <p:sp>
        <p:nvSpPr>
          <p:cNvPr id="37893" name="Rectangle 5"/>
          <p:cNvSpPr>
            <a:spLocks noGrp="1" noChangeArrowheads="1"/>
          </p:cNvSpPr>
          <p:nvPr>
            <p:ph type="sldNum" sz="quarter" idx="3"/>
          </p:nvPr>
        </p:nvSpPr>
        <p:spPr bwMode="auto">
          <a:xfrm>
            <a:off x="4022727" y="9725106"/>
            <a:ext cx="3076575" cy="509508"/>
          </a:xfrm>
          <a:prstGeom prst="rect">
            <a:avLst/>
          </a:prstGeom>
          <a:noFill/>
          <a:ln w="9525">
            <a:noFill/>
            <a:miter lim="800000"/>
            <a:headEnd/>
            <a:tailEnd/>
          </a:ln>
          <a:effectLst/>
        </p:spPr>
        <p:txBody>
          <a:bodyPr vert="horz" wrap="square" lIns="95604" tIns="47800" rIns="95604" bIns="47800" numCol="1" anchor="b" anchorCtr="0" compatLnSpc="1">
            <a:prstTxWarp prst="textNoShape">
              <a:avLst/>
            </a:prstTxWarp>
          </a:bodyPr>
          <a:lstStyle>
            <a:lvl1pPr algn="r" defTabSz="955506">
              <a:spcBef>
                <a:spcPct val="20000"/>
              </a:spcBef>
              <a:buFontTx/>
              <a:buChar char="•"/>
              <a:defRPr sz="1200" b="1">
                <a:latin typeface="Times New Roman" pitchFamily="18" charset="0"/>
              </a:defRPr>
            </a:lvl1pPr>
          </a:lstStyle>
          <a:p>
            <a:fld id="{0C741521-4A33-40CB-A3C8-9F255B07B84F}" type="slidenum">
              <a:rPr lang="en-NZ"/>
              <a:pPr/>
              <a:t>‹#›</a:t>
            </a:fld>
            <a:endParaRPr lang="en-NZ" dirty="0"/>
          </a:p>
        </p:txBody>
      </p:sp>
    </p:spTree>
    <p:extLst>
      <p:ext uri="{BB962C8B-B14F-4D97-AF65-F5344CB8AC3E}">
        <p14:creationId xmlns="" xmlns:p14="http://schemas.microsoft.com/office/powerpoint/2010/main" val="3385228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76575" cy="509509"/>
          </a:xfrm>
          <a:prstGeom prst="rect">
            <a:avLst/>
          </a:prstGeom>
          <a:noFill/>
          <a:ln w="9525">
            <a:noFill/>
            <a:miter lim="800000"/>
            <a:headEnd/>
            <a:tailEnd/>
          </a:ln>
          <a:effectLst/>
        </p:spPr>
        <p:txBody>
          <a:bodyPr vert="horz" wrap="square" lIns="95604" tIns="47800" rIns="95604" bIns="47800" numCol="1" anchor="t" anchorCtr="0" compatLnSpc="1">
            <a:prstTxWarp prst="textNoShape">
              <a:avLst/>
            </a:prstTxWarp>
          </a:bodyPr>
          <a:lstStyle>
            <a:lvl1pPr algn="l" defTabSz="955506">
              <a:defRPr sz="1200">
                <a:latin typeface="Times New Roman" pitchFamily="18" charset="0"/>
              </a:defRPr>
            </a:lvl1pPr>
          </a:lstStyle>
          <a:p>
            <a:endParaRPr lang="en-NZ" dirty="0"/>
          </a:p>
        </p:txBody>
      </p:sp>
      <p:sp>
        <p:nvSpPr>
          <p:cNvPr id="4099" name="Rectangle 3"/>
          <p:cNvSpPr>
            <a:spLocks noGrp="1" noChangeArrowheads="1"/>
          </p:cNvSpPr>
          <p:nvPr>
            <p:ph type="dt" idx="1"/>
          </p:nvPr>
        </p:nvSpPr>
        <p:spPr bwMode="auto">
          <a:xfrm>
            <a:off x="4022727" y="1"/>
            <a:ext cx="3076575" cy="509509"/>
          </a:xfrm>
          <a:prstGeom prst="rect">
            <a:avLst/>
          </a:prstGeom>
          <a:noFill/>
          <a:ln w="9525">
            <a:noFill/>
            <a:miter lim="800000"/>
            <a:headEnd/>
            <a:tailEnd/>
          </a:ln>
          <a:effectLst/>
        </p:spPr>
        <p:txBody>
          <a:bodyPr vert="horz" wrap="square" lIns="95604" tIns="47800" rIns="95604" bIns="47800" numCol="1" anchor="t" anchorCtr="0" compatLnSpc="1">
            <a:prstTxWarp prst="textNoShape">
              <a:avLst/>
            </a:prstTxWarp>
          </a:bodyPr>
          <a:lstStyle>
            <a:lvl1pPr algn="r" defTabSz="955506">
              <a:defRPr sz="1200">
                <a:latin typeface="Times New Roman" pitchFamily="18" charset="0"/>
              </a:defRPr>
            </a:lvl1pPr>
          </a:lstStyle>
          <a:p>
            <a:endParaRPr lang="en-NZ" dirty="0"/>
          </a:p>
        </p:txBody>
      </p:sp>
      <p:sp>
        <p:nvSpPr>
          <p:cNvPr id="4100" name="Rectangle 4"/>
          <p:cNvSpPr>
            <a:spLocks noGrp="1" noRot="1" noChangeAspect="1" noChangeArrowheads="1" noTextEdit="1"/>
          </p:cNvSpPr>
          <p:nvPr>
            <p:ph type="sldImg" idx="2"/>
          </p:nvPr>
        </p:nvSpPr>
        <p:spPr bwMode="auto">
          <a:xfrm>
            <a:off x="776288" y="768350"/>
            <a:ext cx="5546725" cy="3840163"/>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46151" y="4861762"/>
            <a:ext cx="5207000" cy="4604623"/>
          </a:xfrm>
          <a:prstGeom prst="rect">
            <a:avLst/>
          </a:prstGeom>
          <a:noFill/>
          <a:ln w="9525">
            <a:noFill/>
            <a:miter lim="800000"/>
            <a:headEnd/>
            <a:tailEnd/>
          </a:ln>
          <a:effectLst/>
        </p:spPr>
        <p:txBody>
          <a:bodyPr vert="horz" wrap="square" lIns="95604" tIns="47800" rIns="95604" bIns="4780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4102" name="Rectangle 6"/>
          <p:cNvSpPr>
            <a:spLocks noGrp="1" noChangeArrowheads="1"/>
          </p:cNvSpPr>
          <p:nvPr>
            <p:ph type="ftr" sz="quarter" idx="4"/>
          </p:nvPr>
        </p:nvSpPr>
        <p:spPr bwMode="auto">
          <a:xfrm>
            <a:off x="0" y="9725106"/>
            <a:ext cx="3076575" cy="509508"/>
          </a:xfrm>
          <a:prstGeom prst="rect">
            <a:avLst/>
          </a:prstGeom>
          <a:noFill/>
          <a:ln w="9525">
            <a:noFill/>
            <a:miter lim="800000"/>
            <a:headEnd/>
            <a:tailEnd/>
          </a:ln>
          <a:effectLst/>
        </p:spPr>
        <p:txBody>
          <a:bodyPr vert="horz" wrap="square" lIns="95604" tIns="47800" rIns="95604" bIns="47800" numCol="1" anchor="b" anchorCtr="0" compatLnSpc="1">
            <a:prstTxWarp prst="textNoShape">
              <a:avLst/>
            </a:prstTxWarp>
          </a:bodyPr>
          <a:lstStyle>
            <a:lvl1pPr algn="l" defTabSz="955506">
              <a:defRPr sz="1200">
                <a:latin typeface="Times New Roman" pitchFamily="18" charset="0"/>
              </a:defRPr>
            </a:lvl1pPr>
          </a:lstStyle>
          <a:p>
            <a:endParaRPr lang="en-NZ" dirty="0"/>
          </a:p>
        </p:txBody>
      </p:sp>
      <p:sp>
        <p:nvSpPr>
          <p:cNvPr id="4103" name="Rectangle 7"/>
          <p:cNvSpPr>
            <a:spLocks noGrp="1" noChangeArrowheads="1"/>
          </p:cNvSpPr>
          <p:nvPr>
            <p:ph type="sldNum" sz="quarter" idx="5"/>
          </p:nvPr>
        </p:nvSpPr>
        <p:spPr bwMode="auto">
          <a:xfrm>
            <a:off x="4022727" y="9725106"/>
            <a:ext cx="3076575" cy="509508"/>
          </a:xfrm>
          <a:prstGeom prst="rect">
            <a:avLst/>
          </a:prstGeom>
          <a:noFill/>
          <a:ln w="9525">
            <a:noFill/>
            <a:miter lim="800000"/>
            <a:headEnd/>
            <a:tailEnd/>
          </a:ln>
          <a:effectLst/>
        </p:spPr>
        <p:txBody>
          <a:bodyPr vert="horz" wrap="square" lIns="95604" tIns="47800" rIns="95604" bIns="47800" numCol="1" anchor="b" anchorCtr="0" compatLnSpc="1">
            <a:prstTxWarp prst="textNoShape">
              <a:avLst/>
            </a:prstTxWarp>
          </a:bodyPr>
          <a:lstStyle>
            <a:lvl1pPr algn="r" defTabSz="955506">
              <a:defRPr sz="1200">
                <a:latin typeface="Times New Roman" pitchFamily="18" charset="0"/>
              </a:defRPr>
            </a:lvl1pPr>
          </a:lstStyle>
          <a:p>
            <a:fld id="{015F5D31-D609-4875-A03F-8218D830ED8B}" type="slidenum">
              <a:rPr lang="en-NZ"/>
              <a:pPr/>
              <a:t>‹#›</a:t>
            </a:fld>
            <a:endParaRPr lang="en-NZ" dirty="0"/>
          </a:p>
        </p:txBody>
      </p:sp>
    </p:spTree>
    <p:extLst>
      <p:ext uri="{BB962C8B-B14F-4D97-AF65-F5344CB8AC3E}">
        <p14:creationId xmlns="" xmlns:p14="http://schemas.microsoft.com/office/powerpoint/2010/main" val="26579593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015F5D31-D609-4875-A03F-8218D830ED8B}" type="slidenum">
              <a:rPr lang="en-NZ" smtClean="0"/>
              <a:pPr/>
              <a:t>2</a:t>
            </a:fld>
            <a:endParaRPr lang="en-NZ" dirty="0"/>
          </a:p>
        </p:txBody>
      </p:sp>
    </p:spTree>
    <p:extLst>
      <p:ext uri="{BB962C8B-B14F-4D97-AF65-F5344CB8AC3E}">
        <p14:creationId xmlns="" xmlns:p14="http://schemas.microsoft.com/office/powerpoint/2010/main" val="14899511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320800" y="3886200"/>
            <a:ext cx="74295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320800" y="5124450"/>
            <a:ext cx="74295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934200" y="6355080"/>
            <a:ext cx="2476500" cy="365760"/>
          </a:xfrm>
        </p:spPr>
        <p:txBody>
          <a:bodyPr/>
          <a:lstStyle>
            <a:lvl1pPr>
              <a:defRPr sz="1400"/>
            </a:lvl1pPr>
          </a:lstStyle>
          <a:p>
            <a:r>
              <a:rPr lang="en-US" smtClean="0"/>
              <a:t>CompSci 230: UC</a:t>
            </a:r>
            <a:endParaRPr lang="en-NZ" dirty="0"/>
          </a:p>
        </p:txBody>
      </p:sp>
      <p:sp>
        <p:nvSpPr>
          <p:cNvPr id="17" name="Footer Placeholder 16"/>
          <p:cNvSpPr>
            <a:spLocks noGrp="1"/>
          </p:cNvSpPr>
          <p:nvPr>
            <p:ph type="ftr" sz="quarter" idx="11"/>
          </p:nvPr>
        </p:nvSpPr>
        <p:spPr>
          <a:xfrm>
            <a:off x="3140202" y="6355080"/>
            <a:ext cx="3764280" cy="365760"/>
          </a:xfrm>
        </p:spPr>
        <p:txBody>
          <a:bodyPr/>
          <a:lstStyle/>
          <a:p>
            <a:endParaRPr lang="en-NZ" dirty="0"/>
          </a:p>
        </p:txBody>
      </p:sp>
      <p:sp>
        <p:nvSpPr>
          <p:cNvPr id="29" name="Slide Number Placeholder 28"/>
          <p:cNvSpPr>
            <a:spLocks noGrp="1"/>
          </p:cNvSpPr>
          <p:nvPr>
            <p:ph type="sldNum" sz="quarter" idx="12"/>
          </p:nvPr>
        </p:nvSpPr>
        <p:spPr>
          <a:xfrm>
            <a:off x="1317498" y="6355080"/>
            <a:ext cx="1320800" cy="365760"/>
          </a:xfrm>
        </p:spPr>
        <p:txBody>
          <a:bodyPr/>
          <a:lstStyle/>
          <a:p>
            <a:fld id="{EF451CEC-180C-48BD-BC42-5E2F6BF56289}" type="slidenum">
              <a:rPr lang="en-NZ" smtClean="0"/>
              <a:pPr/>
              <a:t>‹#›</a:t>
            </a:fld>
            <a:endParaRPr lang="en-NZ" dirty="0"/>
          </a:p>
        </p:txBody>
      </p:sp>
      <p:sp>
        <p:nvSpPr>
          <p:cNvPr id="21" name="Rectangle 20"/>
          <p:cNvSpPr/>
          <p:nvPr/>
        </p:nvSpPr>
        <p:spPr>
          <a:xfrm>
            <a:off x="980281" y="3648075"/>
            <a:ext cx="79248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90600" y="5048250"/>
            <a:ext cx="79248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80281" y="3648075"/>
            <a:ext cx="24765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90600" y="5048250"/>
            <a:ext cx="24765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59394" name="Picture 2"/>
          <p:cNvPicPr>
            <a:picLocks noChangeAspect="1" noChangeArrowheads="1"/>
          </p:cNvPicPr>
          <p:nvPr/>
        </p:nvPicPr>
        <p:blipFill>
          <a:blip r:embed="rId2" cstate="print"/>
          <a:srcRect/>
          <a:stretch>
            <a:fillRect/>
          </a:stretch>
        </p:blipFill>
        <p:spPr bwMode="auto">
          <a:xfrm>
            <a:off x="7842251" y="2286001"/>
            <a:ext cx="1090348" cy="1262063"/>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CompSci 230: UC</a:t>
            </a:r>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C80CE966-B2DA-4E69-8B67-6107F8F82A2F}" type="slidenum">
              <a:rPr lang="en-NZ" smtClean="0"/>
              <a:pPr/>
              <a:t>‹#›</a:t>
            </a:fld>
            <a:endParaRPr lang="en-N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CompSci 230: UC</a:t>
            </a:r>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184475D5-549F-47C6-9B66-D5D109770117}" type="slidenum">
              <a:rPr lang="en-NZ" smtClean="0"/>
              <a:pPr/>
              <a:t>‹#›</a:t>
            </a:fld>
            <a:endParaRPr lang="en-NZ" dirty="0"/>
          </a:p>
        </p:txBody>
      </p:sp>
      <p:sp>
        <p:nvSpPr>
          <p:cNvPr id="7" name="Straight Connector 6"/>
          <p:cNvSpPr>
            <a:spLocks noChangeShapeType="1"/>
          </p:cNvSpPr>
          <p:nvPr/>
        </p:nvSpPr>
        <p:spPr bwMode="auto">
          <a:xfrm>
            <a:off x="495300" y="6353175"/>
            <a:ext cx="89154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61978" y="6462462"/>
            <a:ext cx="190849" cy="13034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175914"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08050" y="152400"/>
            <a:ext cx="8730399" cy="990600"/>
          </a:xfrm>
        </p:spPr>
        <p:txBody>
          <a:bodyPr/>
          <a:lstStyle/>
          <a:p>
            <a:r>
              <a:rPr kumimoji="0" lang="en-US" smtClean="0"/>
              <a:t>Click to edit Master title style</a:t>
            </a:r>
            <a:endParaRPr kumimoji="0" lang="en-US" dirty="0"/>
          </a:p>
        </p:txBody>
      </p:sp>
      <p:sp>
        <p:nvSpPr>
          <p:cNvPr id="4" name="Date Placeholder 3"/>
          <p:cNvSpPr>
            <a:spLocks noGrp="1"/>
          </p:cNvSpPr>
          <p:nvPr>
            <p:ph type="dt" sz="half" idx="10"/>
          </p:nvPr>
        </p:nvSpPr>
        <p:spPr>
          <a:xfrm>
            <a:off x="7215000" y="6356350"/>
            <a:ext cx="2479802" cy="365760"/>
          </a:xfrm>
        </p:spPr>
        <p:txBody>
          <a:bodyPr/>
          <a:lstStyle>
            <a:lvl1pPr algn="r">
              <a:defRPr/>
            </a:lvl1pPr>
          </a:lstStyle>
          <a:p>
            <a:r>
              <a:rPr lang="en-US" smtClean="0"/>
              <a:t>CompSci 230: UC</a:t>
            </a:r>
            <a:endParaRPr lang="en-NZ" dirty="0"/>
          </a:p>
        </p:txBody>
      </p:sp>
      <p:sp>
        <p:nvSpPr>
          <p:cNvPr id="5" name="Footer Placeholder 4"/>
          <p:cNvSpPr>
            <a:spLocks noGrp="1"/>
          </p:cNvSpPr>
          <p:nvPr>
            <p:ph type="ftr" sz="quarter" idx="11"/>
          </p:nvPr>
        </p:nvSpPr>
        <p:spPr/>
        <p:txBody>
          <a:bodyPr/>
          <a:lstStyle>
            <a:lvl1pPr algn="ctr">
              <a:defRPr/>
            </a:lvl1pPr>
          </a:lstStyle>
          <a:p>
            <a:endParaRPr lang="en-NZ" dirty="0"/>
          </a:p>
        </p:txBody>
      </p:sp>
      <p:sp>
        <p:nvSpPr>
          <p:cNvPr id="6" name="Slide Number Placeholder 5"/>
          <p:cNvSpPr>
            <a:spLocks noGrp="1"/>
          </p:cNvSpPr>
          <p:nvPr>
            <p:ph type="sldNum" sz="quarter" idx="12"/>
          </p:nvPr>
        </p:nvSpPr>
        <p:spPr>
          <a:xfrm>
            <a:off x="195000" y="6356350"/>
            <a:ext cx="2146300" cy="365760"/>
          </a:xfrm>
        </p:spPr>
        <p:txBody>
          <a:bodyPr/>
          <a:lstStyle/>
          <a:p>
            <a:fld id="{989A6582-9796-409F-A1EA-A094F915F976}" type="slidenum">
              <a:rPr lang="en-NZ" smtClean="0"/>
              <a:pPr/>
              <a:t>‹#›</a:t>
            </a:fld>
            <a:endParaRPr lang="en-NZ" dirty="0"/>
          </a:p>
        </p:txBody>
      </p:sp>
      <p:sp>
        <p:nvSpPr>
          <p:cNvPr id="8" name="Content Placeholder 7"/>
          <p:cNvSpPr>
            <a:spLocks noGrp="1"/>
          </p:cNvSpPr>
          <p:nvPr>
            <p:ph sz="quarter" idx="1"/>
          </p:nvPr>
        </p:nvSpPr>
        <p:spPr>
          <a:xfrm>
            <a:off x="165100" y="1219200"/>
            <a:ext cx="9493250" cy="5105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60418" name="Picture 2"/>
          <p:cNvPicPr>
            <a:picLocks noChangeAspect="1" noChangeArrowheads="1"/>
          </p:cNvPicPr>
          <p:nvPr/>
        </p:nvPicPr>
        <p:blipFill>
          <a:blip r:embed="rId2" cstate="print"/>
          <a:srcRect/>
          <a:stretch>
            <a:fillRect/>
          </a:stretch>
        </p:blipFill>
        <p:spPr bwMode="auto">
          <a:xfrm>
            <a:off x="165100" y="228600"/>
            <a:ext cx="724154" cy="838199"/>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20800" y="2971800"/>
            <a:ext cx="74295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403350" y="4267200"/>
            <a:ext cx="734695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934200" y="6355080"/>
            <a:ext cx="2476500" cy="365760"/>
          </a:xfrm>
        </p:spPr>
        <p:txBody>
          <a:bodyPr/>
          <a:lstStyle/>
          <a:p>
            <a:r>
              <a:rPr lang="en-US" smtClean="0"/>
              <a:t>CompSci 230: UC</a:t>
            </a:r>
            <a:endParaRPr lang="en-NZ" dirty="0"/>
          </a:p>
        </p:txBody>
      </p:sp>
      <p:sp>
        <p:nvSpPr>
          <p:cNvPr id="5" name="Footer Placeholder 4"/>
          <p:cNvSpPr>
            <a:spLocks noGrp="1"/>
          </p:cNvSpPr>
          <p:nvPr>
            <p:ph type="ftr" sz="quarter" idx="11"/>
          </p:nvPr>
        </p:nvSpPr>
        <p:spPr>
          <a:xfrm>
            <a:off x="3140202" y="6355080"/>
            <a:ext cx="3764280" cy="365760"/>
          </a:xfrm>
        </p:spPr>
        <p:txBody>
          <a:bodyPr/>
          <a:lstStyle/>
          <a:p>
            <a:endParaRPr lang="en-NZ" dirty="0"/>
          </a:p>
        </p:txBody>
      </p:sp>
      <p:sp>
        <p:nvSpPr>
          <p:cNvPr id="6" name="Slide Number Placeholder 5"/>
          <p:cNvSpPr>
            <a:spLocks noGrp="1"/>
          </p:cNvSpPr>
          <p:nvPr>
            <p:ph type="sldNum" sz="quarter" idx="12"/>
          </p:nvPr>
        </p:nvSpPr>
        <p:spPr>
          <a:xfrm>
            <a:off x="1159002" y="6355080"/>
            <a:ext cx="1647698" cy="365760"/>
          </a:xfrm>
        </p:spPr>
        <p:txBody>
          <a:bodyPr/>
          <a:lstStyle/>
          <a:p>
            <a:fld id="{C57045F2-9057-4CE4-96BB-25774CECCA1C}" type="slidenum">
              <a:rPr lang="en-NZ" smtClean="0"/>
              <a:pPr/>
              <a:t>‹#›</a:t>
            </a:fld>
            <a:endParaRPr lang="en-NZ" dirty="0"/>
          </a:p>
        </p:txBody>
      </p:sp>
      <p:sp>
        <p:nvSpPr>
          <p:cNvPr id="7" name="Rectangle 6"/>
          <p:cNvSpPr/>
          <p:nvPr/>
        </p:nvSpPr>
        <p:spPr>
          <a:xfrm>
            <a:off x="990600" y="2819400"/>
            <a:ext cx="79248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90600" y="2819400"/>
            <a:ext cx="24765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28659" y="228600"/>
            <a:ext cx="8482041" cy="914400"/>
          </a:xfrm>
        </p:spPr>
        <p:txBody>
          <a:bodyPr/>
          <a:lstStyle/>
          <a:p>
            <a:r>
              <a:rPr kumimoji="0" lang="en-US" smtClean="0"/>
              <a:t>Click to edit Master title style</a:t>
            </a:r>
            <a:endParaRPr kumimoji="0" lang="en-US" dirty="0"/>
          </a:p>
        </p:txBody>
      </p:sp>
      <p:sp>
        <p:nvSpPr>
          <p:cNvPr id="5" name="Date Placeholder 4"/>
          <p:cNvSpPr>
            <a:spLocks noGrp="1"/>
          </p:cNvSpPr>
          <p:nvPr>
            <p:ph type="dt" sz="half" idx="10"/>
          </p:nvPr>
        </p:nvSpPr>
        <p:spPr/>
        <p:txBody>
          <a:bodyPr/>
          <a:lstStyle/>
          <a:p>
            <a:r>
              <a:rPr lang="en-US" smtClean="0"/>
              <a:t>CompSci 230: UC</a:t>
            </a:r>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352F3FC3-8E9D-4E7A-B408-86DA62033C65}" type="slidenum">
              <a:rPr lang="en-NZ" smtClean="0"/>
              <a:pPr/>
              <a:t>‹#›</a:t>
            </a:fld>
            <a:endParaRPr lang="en-NZ" dirty="0"/>
          </a:p>
        </p:txBody>
      </p:sp>
      <p:sp>
        <p:nvSpPr>
          <p:cNvPr id="9" name="Content Placeholder 8"/>
          <p:cNvSpPr>
            <a:spLocks noGrp="1"/>
          </p:cNvSpPr>
          <p:nvPr>
            <p:ph sz="quarter" idx="1"/>
          </p:nvPr>
        </p:nvSpPr>
        <p:spPr>
          <a:xfrm>
            <a:off x="495300" y="1219200"/>
            <a:ext cx="4378452"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018215" y="1216152"/>
            <a:ext cx="4378452"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8" name="Picture 2"/>
          <p:cNvPicPr>
            <a:picLocks noChangeAspect="1" noChangeArrowheads="1"/>
          </p:cNvPicPr>
          <p:nvPr/>
        </p:nvPicPr>
        <p:blipFill>
          <a:blip r:embed="rId2" cstate="print"/>
          <a:srcRect/>
          <a:stretch>
            <a:fillRect/>
          </a:stretch>
        </p:blipFill>
        <p:spPr bwMode="auto">
          <a:xfrm>
            <a:off x="165100" y="228600"/>
            <a:ext cx="724154" cy="838199"/>
          </a:xfrm>
          <a:prstGeom prst="rect">
            <a:avLst/>
          </a:prstGeom>
          <a:noFill/>
          <a:ln w="9525">
            <a:noFill/>
            <a:miter lim="800000"/>
            <a:headEnd/>
            <a:tailEnd/>
          </a:ln>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28600"/>
            <a:ext cx="89154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1285875"/>
            <a:ext cx="4376870"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035550" y="1295400"/>
            <a:ext cx="4378590"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CompSci 230: UC</a:t>
            </a:r>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AB872DE6-9BD8-4B82-A187-796DAF58579B}" type="slidenum">
              <a:rPr lang="en-NZ" smtClean="0"/>
              <a:pPr/>
              <a:t>‹#›</a:t>
            </a:fld>
            <a:endParaRPr lang="en-NZ" dirty="0"/>
          </a:p>
        </p:txBody>
      </p:sp>
      <p:sp>
        <p:nvSpPr>
          <p:cNvPr id="11" name="Content Placeholder 10"/>
          <p:cNvSpPr>
            <a:spLocks noGrp="1"/>
          </p:cNvSpPr>
          <p:nvPr>
            <p:ph sz="quarter" idx="2"/>
          </p:nvPr>
        </p:nvSpPr>
        <p:spPr>
          <a:xfrm>
            <a:off x="495300" y="2133600"/>
            <a:ext cx="437515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035550" y="2133600"/>
            <a:ext cx="437515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228600"/>
            <a:ext cx="89154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CompSci 230: UC</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ECC76CDF-CC11-4CD0-9F56-4BFA992A39BF}" type="slidenum">
              <a:rPr lang="en-NZ" smtClean="0"/>
              <a:pPr/>
              <a:t>‹#›</a:t>
            </a:fld>
            <a:endParaRPr lang="en-NZ" dirty="0"/>
          </a:p>
        </p:txBody>
      </p:sp>
      <p:sp>
        <p:nvSpPr>
          <p:cNvPr id="6" name="Isosceles Triangle 5"/>
          <p:cNvSpPr>
            <a:spLocks noChangeAspect="1"/>
          </p:cNvSpPr>
          <p:nvPr/>
        </p:nvSpPr>
        <p:spPr>
          <a:xfrm rot="5400000">
            <a:off x="461978" y="6462462"/>
            <a:ext cx="190849" cy="13034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CompSci 230: UC</a:t>
            </a:r>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p:txBody>
          <a:bodyPr/>
          <a:lstStyle/>
          <a:p>
            <a:fld id="{108D20B8-80F2-4BF1-92C4-015A56B0D5D5}" type="slidenum">
              <a:rPr lang="en-NZ" smtClean="0"/>
              <a:pPr/>
              <a:t>‹#›</a:t>
            </a:fld>
            <a:endParaRPr lang="en-NZ" dirty="0"/>
          </a:p>
        </p:txBody>
      </p:sp>
      <p:sp>
        <p:nvSpPr>
          <p:cNvPr id="5" name="Straight Connector 4"/>
          <p:cNvSpPr>
            <a:spLocks noChangeShapeType="1"/>
          </p:cNvSpPr>
          <p:nvPr/>
        </p:nvSpPr>
        <p:spPr bwMode="auto">
          <a:xfrm>
            <a:off x="495300" y="6353175"/>
            <a:ext cx="89154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61978" y="6462462"/>
            <a:ext cx="190849" cy="13034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1650" y="304800"/>
            <a:ext cx="272415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1650" y="1219201"/>
            <a:ext cx="272415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CompSci 230: UC</a:t>
            </a:r>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556A84A4-8DFB-4C82-A896-9F664FE21787}" type="slidenum">
              <a:rPr lang="en-NZ" smtClean="0"/>
              <a:pPr/>
              <a:t>‹#›</a:t>
            </a:fld>
            <a:endParaRPr lang="en-NZ" dirty="0"/>
          </a:p>
        </p:txBody>
      </p:sp>
      <p:sp>
        <p:nvSpPr>
          <p:cNvPr id="8" name="Straight Connector 7"/>
          <p:cNvSpPr>
            <a:spLocks noChangeShapeType="1"/>
          </p:cNvSpPr>
          <p:nvPr/>
        </p:nvSpPr>
        <p:spPr bwMode="auto">
          <a:xfrm>
            <a:off x="495300" y="6353175"/>
            <a:ext cx="89154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675492"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61978" y="6462462"/>
            <a:ext cx="190849" cy="13034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30200" y="304800"/>
            <a:ext cx="619125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5300" y="500856"/>
            <a:ext cx="89154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95300" y="1905000"/>
            <a:ext cx="8915400" cy="4270248"/>
          </a:xfrm>
          <a:solidFill>
            <a:schemeClr val="tx1">
              <a:shade val="50000"/>
            </a:schemeClr>
          </a:solidFill>
          <a:ln>
            <a:noFill/>
          </a:ln>
          <a:effectLst/>
        </p:spPr>
        <p:txBody>
          <a:bodyPr/>
          <a:lstStyle>
            <a:lvl1pPr marL="0" indent="0">
              <a:spcBef>
                <a:spcPts val="600"/>
              </a:spcBef>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495300" y="1219200"/>
            <a:ext cx="89154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CompSci 230: UC</a:t>
            </a:r>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119D2B2A-4F34-4E85-BD8E-2A1F3F19299D}" type="slidenum">
              <a:rPr lang="en-NZ" smtClean="0"/>
              <a:pPr/>
              <a:t>‹#›</a:t>
            </a:fld>
            <a:endParaRPr lang="en-NZ" dirty="0"/>
          </a:p>
        </p:txBody>
      </p:sp>
      <p:sp>
        <p:nvSpPr>
          <p:cNvPr id="8" name="Straight Connector 7"/>
          <p:cNvSpPr>
            <a:spLocks noChangeShapeType="1"/>
          </p:cNvSpPr>
          <p:nvPr/>
        </p:nvSpPr>
        <p:spPr bwMode="auto">
          <a:xfrm>
            <a:off x="495300" y="6353175"/>
            <a:ext cx="89154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61978" y="6462462"/>
            <a:ext cx="190849" cy="13034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95300" y="500856"/>
            <a:ext cx="19812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28659" y="152400"/>
            <a:ext cx="8482041" cy="990600"/>
          </a:xfrm>
          <a:prstGeom prst="rect">
            <a:avLst/>
          </a:prstGeom>
        </p:spPr>
        <p:txBody>
          <a:bodyPr vert="horz" anchor="b" anchorCtr="0">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495300" y="1219200"/>
            <a:ext cx="89154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7215000" y="6356350"/>
            <a:ext cx="2479802" cy="365760"/>
          </a:xfrm>
          <a:prstGeom prst="rect">
            <a:avLst/>
          </a:prstGeom>
        </p:spPr>
        <p:txBody>
          <a:bodyPr vert="horz"/>
          <a:lstStyle>
            <a:lvl1pPr algn="r" eaLnBrk="1" latinLnBrk="0" hangingPunct="1">
              <a:defRPr kumimoji="0" sz="1400">
                <a:solidFill>
                  <a:schemeClr val="tx2"/>
                </a:solidFill>
              </a:defRPr>
            </a:lvl1pPr>
          </a:lstStyle>
          <a:p>
            <a:r>
              <a:rPr lang="en-US" smtClean="0"/>
              <a:t>CompSci 230: UC</a:t>
            </a:r>
            <a:endParaRPr lang="en-NZ" dirty="0"/>
          </a:p>
        </p:txBody>
      </p:sp>
      <p:sp>
        <p:nvSpPr>
          <p:cNvPr id="3" name="Footer Placeholder 2"/>
          <p:cNvSpPr>
            <a:spLocks noGrp="1"/>
          </p:cNvSpPr>
          <p:nvPr>
            <p:ph type="ftr" sz="quarter" idx="3"/>
          </p:nvPr>
        </p:nvSpPr>
        <p:spPr>
          <a:xfrm>
            <a:off x="3140202" y="6356350"/>
            <a:ext cx="3797300" cy="365760"/>
          </a:xfrm>
          <a:prstGeom prst="rect">
            <a:avLst/>
          </a:prstGeom>
        </p:spPr>
        <p:txBody>
          <a:bodyPr vert="horz"/>
          <a:lstStyle>
            <a:lvl1pPr algn="ctr" eaLnBrk="1" latinLnBrk="0" hangingPunct="1">
              <a:defRPr kumimoji="0" sz="1400">
                <a:solidFill>
                  <a:schemeClr val="tx2"/>
                </a:solidFill>
              </a:defRPr>
            </a:lvl1pPr>
          </a:lstStyle>
          <a:p>
            <a:endParaRPr lang="en-NZ" dirty="0"/>
          </a:p>
        </p:txBody>
      </p:sp>
      <p:sp>
        <p:nvSpPr>
          <p:cNvPr id="23" name="Slide Number Placeholder 22"/>
          <p:cNvSpPr>
            <a:spLocks noGrp="1"/>
          </p:cNvSpPr>
          <p:nvPr>
            <p:ph type="sldNum" sz="quarter" idx="4"/>
          </p:nvPr>
        </p:nvSpPr>
        <p:spPr>
          <a:xfrm>
            <a:off x="195000" y="6356350"/>
            <a:ext cx="2146300" cy="365760"/>
          </a:xfrm>
          <a:prstGeom prst="rect">
            <a:avLst/>
          </a:prstGeom>
        </p:spPr>
        <p:txBody>
          <a:bodyPr vert="horz"/>
          <a:lstStyle>
            <a:lvl1pPr algn="l" eaLnBrk="1" latinLnBrk="0" hangingPunct="1">
              <a:defRPr kumimoji="0" sz="1400">
                <a:solidFill>
                  <a:schemeClr val="tx2"/>
                </a:solidFill>
              </a:defRPr>
            </a:lvl1pPr>
          </a:lstStyle>
          <a:p>
            <a:fld id="{BB7AB5CE-884F-4AAD-BA76-283F9C884A0D}" type="slidenum">
              <a:rPr lang="en-NZ" smtClean="0"/>
              <a:pPr/>
              <a:t>‹#›</a:t>
            </a:fld>
            <a:endParaRPr lang="en-NZ" dirty="0"/>
          </a:p>
        </p:txBody>
      </p:sp>
      <p:sp>
        <p:nvSpPr>
          <p:cNvPr id="28" name="Straight Connector 27"/>
          <p:cNvSpPr>
            <a:spLocks noChangeShapeType="1"/>
          </p:cNvSpPr>
          <p:nvPr/>
        </p:nvSpPr>
        <p:spPr bwMode="auto">
          <a:xfrm>
            <a:off x="165100" y="6353175"/>
            <a:ext cx="93600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165100" y="1143000"/>
            <a:ext cx="93600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pic>
        <p:nvPicPr>
          <p:cNvPr id="9" name="Picture 2"/>
          <p:cNvPicPr>
            <a:picLocks noChangeAspect="1" noChangeArrowheads="1"/>
          </p:cNvPicPr>
          <p:nvPr/>
        </p:nvPicPr>
        <p:blipFill>
          <a:blip r:embed="rId13" cstate="print"/>
          <a:srcRect/>
          <a:stretch>
            <a:fillRect/>
          </a:stretch>
        </p:blipFill>
        <p:spPr bwMode="auto">
          <a:xfrm>
            <a:off x="165100" y="228600"/>
            <a:ext cx="724154" cy="838199"/>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8F91C94-31EE-4F95-B4DC-0F1EE358F4D0}"/>
              </a:ext>
            </a:extLst>
          </p:cNvPr>
          <p:cNvSpPr>
            <a:spLocks noGrp="1"/>
          </p:cNvSpPr>
          <p:nvPr>
            <p:ph idx="1"/>
          </p:nvPr>
        </p:nvSpPr>
        <p:spPr>
          <a:xfrm>
            <a:off x="1460605" y="846469"/>
            <a:ext cx="7093640" cy="5554331"/>
          </a:xfrm>
        </p:spPr>
        <p:txBody>
          <a:bodyPr>
            <a:normAutofit fontScale="25000" lnSpcReduction="20000"/>
          </a:bodyPr>
          <a:lstStyle/>
          <a:p>
            <a:pPr marL="0" lv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NAZARETH COLLEGE OF ARTS AND SCIENCE </a:t>
            </a:r>
            <a:br>
              <a:rPr lang="en-US" altLang="en-US" sz="9600" b="1" dirty="0">
                <a:solidFill>
                  <a:srgbClr val="FF0000"/>
                </a:solidFill>
                <a:latin typeface="Times New Roman" pitchFamily="18" charset="0"/>
                <a:cs typeface="Times New Roman" pitchFamily="18" charset="0"/>
              </a:rPr>
            </a:br>
            <a:r>
              <a:rPr lang="en-US" altLang="en-US" sz="9600" b="1" i="1" dirty="0">
                <a:solidFill>
                  <a:srgbClr val="FF0000"/>
                </a:solidFill>
                <a:latin typeface="Times New Roman" pitchFamily="18" charset="0"/>
                <a:cs typeface="Times New Roman" pitchFamily="18" charset="0"/>
              </a:rPr>
              <a:t>      Affiliated To University Of Madras                                                                        Re-accredited by NAAC with ‘B’ grade</a:t>
            </a:r>
            <a:br>
              <a:rPr lang="en-US" altLang="en-US" sz="9600" b="1" i="1" dirty="0">
                <a:solidFill>
                  <a:srgbClr val="FF0000"/>
                </a:solidFill>
                <a:latin typeface="Times New Roman" pitchFamily="18" charset="0"/>
                <a:cs typeface="Times New Roman" pitchFamily="18" charset="0"/>
              </a:rPr>
            </a:br>
            <a:endParaRPr lang="en-US" altLang="en-US" sz="9600" b="1" i="1" dirty="0">
              <a:solidFill>
                <a:srgbClr val="FF0000"/>
              </a:solidFill>
              <a:latin typeface="Times New Roman" pitchFamily="18" charset="0"/>
              <a:cs typeface="Times New Roman" pitchFamily="18" charset="0"/>
            </a:endParaRPr>
          </a:p>
          <a:p>
            <a:pPr marL="0" lvl="0" indent="0" algn="ctr" defTabSz="914400">
              <a:spcBef>
                <a:spcPct val="20000"/>
              </a:spcBef>
              <a:buClrTx/>
              <a:buSzTx/>
              <a:buNone/>
              <a:defRPr/>
            </a:pPr>
            <a:r>
              <a:rPr lang="en-US" altLang="en-US" sz="9600" b="1" dirty="0" smtClean="0">
                <a:solidFill>
                  <a:srgbClr val="00B050"/>
                </a:solidFill>
                <a:latin typeface="Times New Roman" pitchFamily="18" charset="0"/>
                <a:cs typeface="Times New Roman" pitchFamily="18" charset="0"/>
              </a:rPr>
              <a:t>SOFTWARE ENGINEERING</a:t>
            </a:r>
            <a:endParaRPr lang="en-US" altLang="en-US" sz="9600" b="1" dirty="0" smtClean="0">
              <a:solidFill>
                <a:srgbClr val="00B05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00B05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7030A0"/>
              </a:solidFill>
              <a:latin typeface="Times New Roman" pitchFamily="18" charset="0"/>
              <a:cs typeface="Times New Roman" pitchFamily="18" charset="0"/>
            </a:endParaRPr>
          </a:p>
          <a:p>
            <a:pPr marL="0" lvl="0" indent="0" algn="ctr">
              <a:spcBef>
                <a:spcPct val="20000"/>
              </a:spcBef>
              <a:buNone/>
            </a:pPr>
            <a:r>
              <a:rPr lang="en-US" altLang="en-US" sz="9600" b="1" dirty="0" smtClean="0">
                <a:solidFill>
                  <a:srgbClr val="7030A0"/>
                </a:solidFill>
                <a:latin typeface="Times New Roman" pitchFamily="18" charset="0"/>
                <a:cs typeface="Times New Roman" pitchFamily="18" charset="0"/>
              </a:rPr>
              <a:t>UNIT </a:t>
            </a:r>
            <a:r>
              <a:rPr lang="en-US" altLang="en-US" sz="9600" b="1" dirty="0" smtClean="0">
                <a:solidFill>
                  <a:srgbClr val="7030A0"/>
                </a:solidFill>
                <a:latin typeface="Times New Roman" pitchFamily="18" charset="0"/>
                <a:cs typeface="Times New Roman" pitchFamily="18" charset="0"/>
              </a:rPr>
              <a:t>I</a:t>
            </a:r>
            <a:endParaRPr lang="en-US" altLang="en-US" sz="9600" b="1" dirty="0" smtClean="0">
              <a:solidFill>
                <a:srgbClr val="7030A0"/>
              </a:solidFill>
              <a:latin typeface="Times New Roman" pitchFamily="18" charset="0"/>
              <a:cs typeface="Times New Roman" pitchFamily="18" charset="0"/>
            </a:endParaRPr>
          </a:p>
          <a:p>
            <a:pPr marL="0" lvl="0" indent="0" algn="ctr">
              <a:spcBef>
                <a:spcPct val="20000"/>
              </a:spcBef>
              <a:buNone/>
            </a:pPr>
            <a:r>
              <a:rPr lang="en-US" altLang="en-US" sz="9600" b="1" dirty="0" smtClean="0">
                <a:solidFill>
                  <a:srgbClr val="7030A0"/>
                </a:solidFill>
                <a:latin typeface="Times New Roman" pitchFamily="18" charset="0"/>
                <a:cs typeface="Times New Roman" pitchFamily="18" charset="0"/>
              </a:rPr>
              <a:t>WATERFALL MODEL</a:t>
            </a:r>
            <a:endParaRPr lang="en-US" altLang="en-US" sz="9600" b="1" dirty="0">
              <a:solidFill>
                <a:srgbClr val="FF0000"/>
              </a:solidFill>
              <a:latin typeface="Times New Roman" pitchFamily="18" charset="0"/>
              <a:cs typeface="Times New Roman" pitchFamily="18" charset="0"/>
            </a:endParaRPr>
          </a:p>
          <a:p>
            <a:pPr marL="0" lvl="0" indent="0" algn="ctr">
              <a:spcBef>
                <a:spcPct val="20000"/>
              </a:spcBef>
              <a:buNone/>
            </a:pPr>
            <a:r>
              <a:rPr lang="en-US" altLang="en-US" sz="9600" b="1" dirty="0">
                <a:solidFill>
                  <a:srgbClr val="FF0000"/>
                </a:solidFill>
                <a:latin typeface="Times New Roman" pitchFamily="18" charset="0"/>
                <a:cs typeface="Times New Roman" pitchFamily="18" charset="0"/>
              </a:rPr>
              <a:t>CLASS </a:t>
            </a:r>
            <a:r>
              <a:rPr lang="en-US" altLang="en-US" sz="9600" b="1" dirty="0" smtClean="0">
                <a:solidFill>
                  <a:srgbClr val="FF0000"/>
                </a:solidFill>
                <a:latin typeface="Times New Roman" pitchFamily="18" charset="0"/>
                <a:cs typeface="Times New Roman" pitchFamily="18" charset="0"/>
              </a:rPr>
              <a:t>:III BSC </a:t>
            </a:r>
            <a:r>
              <a:rPr lang="en-US" altLang="en-US" sz="9600" b="1" dirty="0">
                <a:solidFill>
                  <a:srgbClr val="FF0000"/>
                </a:solidFill>
                <a:latin typeface="Times New Roman" pitchFamily="18" charset="0"/>
                <a:cs typeface="Times New Roman" pitchFamily="18" charset="0"/>
              </a:rPr>
              <a:t>CS</a:t>
            </a:r>
          </a:p>
          <a:p>
            <a:pPr mar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SEMESTER: </a:t>
            </a:r>
            <a:r>
              <a:rPr lang="en-US" altLang="en-US" sz="9600" b="1" dirty="0" smtClean="0">
                <a:solidFill>
                  <a:srgbClr val="FF0000"/>
                </a:solidFill>
                <a:latin typeface="Times New Roman" pitchFamily="18" charset="0"/>
                <a:cs typeface="Times New Roman" pitchFamily="18" charset="0"/>
              </a:rPr>
              <a:t>EVEN</a:t>
            </a:r>
            <a:r>
              <a:rPr lang="en-US" altLang="en-US" sz="9600" b="1" dirty="0" smtClean="0">
                <a:solidFill>
                  <a:srgbClr val="FF0000"/>
                </a:solidFill>
                <a:latin typeface="Times New Roman" pitchFamily="18" charset="0"/>
                <a:cs typeface="Times New Roman" pitchFamily="18" charset="0"/>
              </a:rPr>
              <a:t>(2022-2023</a:t>
            </a:r>
            <a:r>
              <a:rPr lang="en-US" altLang="en-US" sz="9600" b="1" dirty="0" smtClean="0">
                <a:solidFill>
                  <a:srgbClr val="FF0000"/>
                </a:solidFill>
                <a:latin typeface="Times New Roman" pitchFamily="18" charset="0"/>
                <a:cs typeface="Times New Roman" pitchFamily="18" charset="0"/>
              </a:rPr>
              <a:t>)</a:t>
            </a: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STAFF NAME: </a:t>
            </a:r>
            <a:r>
              <a:rPr lang="en-US" altLang="en-US" sz="9600" b="1" dirty="0" smtClean="0">
                <a:solidFill>
                  <a:srgbClr val="002060"/>
                </a:solidFill>
                <a:latin typeface="Times New Roman" pitchFamily="18" charset="0"/>
                <a:cs typeface="Times New Roman" pitchFamily="18" charset="0"/>
              </a:rPr>
              <a:t>MS.S.V.RAJIGA</a:t>
            </a:r>
            <a:endParaRPr lang="en-US" altLang="en-US" sz="9600" b="1" dirty="0">
              <a:solidFill>
                <a:srgbClr val="00206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00206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DEPARTMENT: COMPUTER SCIENCE</a:t>
            </a:r>
          </a:p>
          <a:p>
            <a:endParaRPr lang="en-US" dirty="0"/>
          </a:p>
        </p:txBody>
      </p:sp>
    </p:spTree>
    <p:extLst>
      <p:ext uri="{BB962C8B-B14F-4D97-AF65-F5344CB8AC3E}">
        <p14:creationId xmlns:p14="http://schemas.microsoft.com/office/powerpoint/2010/main" xmlns="" val="134718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925A98-080F-48D3-8B8E-B6B579E6379C}"/>
              </a:ext>
            </a:extLst>
          </p:cNvPr>
          <p:cNvSpPr>
            <a:spLocks noGrp="1"/>
          </p:cNvSpPr>
          <p:nvPr>
            <p:ph idx="1"/>
          </p:nvPr>
        </p:nvSpPr>
        <p:spPr/>
        <p:txBody>
          <a:bodyPr>
            <a:normAutofit/>
          </a:bodyPr>
          <a:lstStyle/>
          <a:p>
            <a:pPr marL="0" indent="0" algn="ctr">
              <a:buNone/>
            </a:pPr>
            <a:endParaRPr lang="en-US" sz="6000" dirty="0">
              <a:solidFill>
                <a:schemeClr val="tx1"/>
              </a:solidFill>
            </a:endParaRPr>
          </a:p>
          <a:p>
            <a:pPr marL="0" indent="0" algn="ctr">
              <a:buNone/>
            </a:pPr>
            <a:r>
              <a:rPr lang="en-US" sz="6000" dirty="0">
                <a:solidFill>
                  <a:schemeClr val="tx1"/>
                </a:solidFill>
              </a:rPr>
              <a:t>Thank you</a:t>
            </a:r>
          </a:p>
        </p:txBody>
      </p:sp>
    </p:spTree>
    <p:extLst>
      <p:ext uri="{BB962C8B-B14F-4D97-AF65-F5344CB8AC3E}">
        <p14:creationId xmlns:p14="http://schemas.microsoft.com/office/powerpoint/2010/main" xmlns="" val="2017033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Agenda</a:t>
            </a:r>
          </a:p>
        </p:txBody>
      </p:sp>
      <p:sp>
        <p:nvSpPr>
          <p:cNvPr id="4100" name="Date Placeholder 3"/>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102" name="Slide Number Placeholder 5"/>
          <p:cNvSpPr>
            <a:spLocks noGrp="1"/>
          </p:cNvSpPr>
          <p:nvPr>
            <p:ph type="sldNum" sz="quarter" idx="12"/>
          </p:nvPr>
        </p:nvSpPr>
        <p:spPr/>
        <p:txBody>
          <a:bodyPr/>
          <a:lstStyle/>
          <a:p>
            <a:fld id="{890D79F1-F677-4239-85B1-4DB8642444FA}" type="slidenum">
              <a:rPr lang="en-NZ" smtClean="0"/>
              <a:pPr/>
              <a:t>2</a:t>
            </a:fld>
            <a:endParaRPr lang="en-NZ" dirty="0"/>
          </a:p>
        </p:txBody>
      </p:sp>
      <p:sp>
        <p:nvSpPr>
          <p:cNvPr id="3" name="Content Placeholder 2" descr="Rectangle: Click to edit Master text styles&#10;Second level&#10;Third level&#10;Fourth level&#10;Fifth level"/>
          <p:cNvSpPr>
            <a:spLocks noGrp="1"/>
          </p:cNvSpPr>
          <p:nvPr>
            <p:ph sz="quarter" idx="1"/>
          </p:nvPr>
        </p:nvSpPr>
        <p:spPr/>
        <p:txBody>
          <a:bodyPr>
            <a:normAutofit/>
          </a:bodyPr>
          <a:lstStyle/>
          <a:p>
            <a:r>
              <a:rPr lang="en-US" dirty="0" smtClean="0"/>
              <a:t>Topics:</a:t>
            </a:r>
          </a:p>
          <a:p>
            <a:pPr lvl="1"/>
            <a:r>
              <a:rPr lang="en-US" dirty="0" smtClean="0"/>
              <a:t>The Waterfall model of software development</a:t>
            </a:r>
          </a:p>
          <a:p>
            <a:pPr lvl="1"/>
            <a:r>
              <a:rPr lang="en-US" dirty="0" smtClean="0"/>
              <a:t>Testing under waterfall</a:t>
            </a:r>
          </a:p>
          <a:p>
            <a:pPr lvl="1"/>
            <a:r>
              <a:rPr lang="en-US" dirty="0" smtClean="0"/>
              <a:t>Pros and cons of waterfall development</a:t>
            </a:r>
          </a:p>
          <a:p>
            <a:pPr marL="274320" lvl="1" indent="0">
              <a:buNone/>
            </a:pPr>
            <a:endParaRPr lang="en-US" dirty="0" smtClean="0"/>
          </a:p>
        </p:txBody>
      </p:sp>
      <p:sp>
        <p:nvSpPr>
          <p:cNvPr id="2" name="Footer Placeholder 1"/>
          <p:cNvSpPr>
            <a:spLocks noGrp="1"/>
          </p:cNvSpPr>
          <p:nvPr>
            <p:ph type="ftr" sz="quarter" idx="11"/>
          </p:nvPr>
        </p:nvSpPr>
        <p:spPr/>
        <p:txBody>
          <a:bodyPr/>
          <a:lstStyle/>
          <a:p>
            <a:endParaRPr lang="en-NZ" dirty="0"/>
          </a:p>
        </p:txBody>
      </p:sp>
    </p:spTree>
    <p:extLst>
      <p:ext uri="{BB962C8B-B14F-4D97-AF65-F5344CB8AC3E}">
        <p14:creationId xmlns="" xmlns:p14="http://schemas.microsoft.com/office/powerpoint/2010/main" val="2414383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“waterfall” model</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3</a:t>
            </a:fld>
            <a:endParaRPr lang="en-NZ" dirty="0"/>
          </a:p>
        </p:txBody>
      </p:sp>
      <p:sp>
        <p:nvSpPr>
          <p:cNvPr id="6" name="Content Placeholder 5"/>
          <p:cNvSpPr>
            <a:spLocks noGrp="1"/>
          </p:cNvSpPr>
          <p:nvPr>
            <p:ph sz="quarter" idx="1"/>
          </p:nvPr>
        </p:nvSpPr>
        <p:spPr/>
        <p:txBody>
          <a:bodyPr>
            <a:normAutofit/>
          </a:bodyPr>
          <a:lstStyle/>
          <a:p>
            <a:r>
              <a:rPr lang="en-US" dirty="0" smtClean="0"/>
              <a:t>Dates back to 1968!</a:t>
            </a:r>
          </a:p>
          <a:p>
            <a:r>
              <a:rPr lang="en-US" dirty="0" smtClean="0"/>
              <a:t>Models software development as a linear multi-stage manufacturing process</a:t>
            </a:r>
          </a:p>
          <a:p>
            <a:pPr lvl="1"/>
            <a:r>
              <a:rPr lang="en-US" dirty="0" smtClean="0"/>
              <a:t>Linear: stages follow distinctly after each other, each stage feeds into the next stage only, any iterations and feedback happen within each stage only</a:t>
            </a:r>
          </a:p>
          <a:p>
            <a:r>
              <a:rPr lang="en-US" dirty="0" smtClean="0"/>
              <a:t>Each stage must be completed before the start of the next stage</a:t>
            </a:r>
          </a:p>
          <a:p>
            <a:pPr lvl="1"/>
            <a:r>
              <a:rPr lang="en-US" dirty="0" smtClean="0"/>
              <a:t>Each stage is verified against the previous stage and then signed off</a:t>
            </a:r>
          </a:p>
          <a:p>
            <a:pPr lvl="1"/>
            <a:r>
              <a:rPr lang="en-US" dirty="0" smtClean="0"/>
              <a:t>No stage is complete without sign-off</a:t>
            </a:r>
          </a:p>
          <a:p>
            <a:r>
              <a:rPr lang="en-US" dirty="0" smtClean="0"/>
              <a:t>Think of a waterfall tumbling down over several stages</a:t>
            </a:r>
          </a:p>
          <a:p>
            <a:pPr lvl="1"/>
            <a:r>
              <a:rPr lang="en-US" dirty="0" smtClean="0"/>
              <a:t>Water flows downhill only</a:t>
            </a:r>
          </a:p>
          <a:p>
            <a:r>
              <a:rPr lang="en-US" dirty="0" smtClean="0"/>
              <a:t>First general attempt at software engineering</a:t>
            </a:r>
          </a:p>
        </p:txBody>
      </p:sp>
    </p:spTree>
    <p:extLst>
      <p:ext uri="{BB962C8B-B14F-4D97-AF65-F5344CB8AC3E}">
        <p14:creationId xmlns="" xmlns:p14="http://schemas.microsoft.com/office/powerpoint/2010/main" val="171329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the waterfall process</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4</a:t>
            </a:fld>
            <a:endParaRPr lang="en-NZ" dirty="0"/>
          </a:p>
        </p:txBody>
      </p:sp>
      <p:sp>
        <p:nvSpPr>
          <p:cNvPr id="6" name="Content Placeholder 5"/>
          <p:cNvSpPr>
            <a:spLocks noGrp="1"/>
          </p:cNvSpPr>
          <p:nvPr>
            <p:ph sz="quarter" idx="1"/>
          </p:nvPr>
        </p:nvSpPr>
        <p:spPr/>
        <p:txBody>
          <a:bodyPr/>
          <a:lstStyle/>
          <a:p>
            <a:pPr marL="514350" indent="-514350">
              <a:buFont typeface="+mj-lt"/>
              <a:buAutoNum type="arabicPeriod"/>
            </a:pPr>
            <a:r>
              <a:rPr lang="en-US" dirty="0" smtClean="0"/>
              <a:t>Decision stage</a:t>
            </a:r>
          </a:p>
          <a:p>
            <a:pPr marL="731520" lvl="1" indent="-457200">
              <a:buFont typeface="+mj-lt"/>
              <a:buAutoNum type="alphaLcParenR"/>
            </a:pPr>
            <a:r>
              <a:rPr lang="en-US" dirty="0" smtClean="0"/>
              <a:t>Develop the business case</a:t>
            </a:r>
          </a:p>
          <a:p>
            <a:pPr marL="731520" lvl="1" indent="-457200">
              <a:buFont typeface="+mj-lt"/>
              <a:buAutoNum type="alphaLcParenR"/>
            </a:pPr>
            <a:r>
              <a:rPr lang="en-US" dirty="0" smtClean="0"/>
              <a:t>Gather user requirements</a:t>
            </a:r>
          </a:p>
          <a:p>
            <a:pPr marL="731520" lvl="1" indent="-457200">
              <a:buFont typeface="+mj-lt"/>
              <a:buAutoNum type="alphaLcParenR"/>
            </a:pPr>
            <a:r>
              <a:rPr lang="en-US" dirty="0" smtClean="0"/>
              <a:t>Write system specification (generally an SRS)</a:t>
            </a:r>
          </a:p>
          <a:p>
            <a:pPr marL="514350" indent="-514350">
              <a:buFont typeface="+mj-lt"/>
              <a:buAutoNum type="arabicPeriod"/>
            </a:pPr>
            <a:r>
              <a:rPr lang="en-US" dirty="0" smtClean="0"/>
              <a:t>Design stage</a:t>
            </a:r>
          </a:p>
          <a:p>
            <a:pPr marL="731520" lvl="1" indent="-457200">
              <a:buFont typeface="+mj-lt"/>
              <a:buAutoNum type="alphaLcParenR"/>
            </a:pPr>
            <a:r>
              <a:rPr lang="en-US" dirty="0"/>
              <a:t>System design</a:t>
            </a:r>
          </a:p>
          <a:p>
            <a:pPr marL="731520" lvl="1" indent="-457200">
              <a:buFont typeface="+mj-lt"/>
              <a:buAutoNum type="alphaLcParenR"/>
            </a:pPr>
            <a:r>
              <a:rPr lang="en-US" dirty="0"/>
              <a:t>Component design</a:t>
            </a:r>
          </a:p>
          <a:p>
            <a:pPr marL="514350" indent="-514350">
              <a:buFont typeface="+mj-lt"/>
              <a:buAutoNum type="arabicPeriod"/>
            </a:pPr>
            <a:r>
              <a:rPr lang="en-US" dirty="0" smtClean="0"/>
              <a:t>Development stage</a:t>
            </a:r>
          </a:p>
          <a:p>
            <a:pPr marL="731520" lvl="1" indent="-457200">
              <a:buFont typeface="+mj-lt"/>
              <a:buAutoNum type="alphaLcParenR"/>
            </a:pPr>
            <a:r>
              <a:rPr lang="en-US" dirty="0"/>
              <a:t>Build the components</a:t>
            </a:r>
          </a:p>
          <a:p>
            <a:pPr marL="514350" indent="-514350">
              <a:buFont typeface="+mj-lt"/>
              <a:buAutoNum type="arabicPeriod"/>
            </a:pPr>
            <a:r>
              <a:rPr lang="en-US" dirty="0" smtClean="0"/>
              <a:t>Demonstration stage</a:t>
            </a:r>
          </a:p>
          <a:p>
            <a:pPr marL="731520" lvl="1" indent="-457200">
              <a:buFont typeface="+mj-lt"/>
              <a:buAutoNum type="alphaLcParenR"/>
            </a:pPr>
            <a:r>
              <a:rPr lang="en-US" dirty="0"/>
              <a:t>Testing</a:t>
            </a:r>
          </a:p>
          <a:p>
            <a:endParaRPr lang="en-NZ" dirty="0"/>
          </a:p>
        </p:txBody>
      </p:sp>
      <p:cxnSp>
        <p:nvCxnSpPr>
          <p:cNvPr id="8" name="Straight Arrow Connector 7"/>
          <p:cNvCxnSpPr/>
          <p:nvPr/>
        </p:nvCxnSpPr>
        <p:spPr>
          <a:xfrm>
            <a:off x="7329264" y="1340768"/>
            <a:ext cx="0" cy="468052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rot="16200000">
            <a:off x="6564666" y="3185486"/>
            <a:ext cx="2125005" cy="307777"/>
          </a:xfrm>
          <a:prstGeom prst="rect">
            <a:avLst/>
          </a:prstGeom>
          <a:noFill/>
        </p:spPr>
        <p:txBody>
          <a:bodyPr wrap="none" rtlCol="0">
            <a:spAutoFit/>
          </a:bodyPr>
          <a:lstStyle/>
          <a:p>
            <a:r>
              <a:rPr lang="en-US" dirty="0" smtClean="0"/>
              <a:t>Order of implementation</a:t>
            </a:r>
            <a:endParaRPr lang="en-NZ" dirty="0"/>
          </a:p>
        </p:txBody>
      </p:sp>
    </p:spTree>
    <p:extLst>
      <p:ext uri="{BB962C8B-B14F-4D97-AF65-F5344CB8AC3E}">
        <p14:creationId xmlns="" xmlns:p14="http://schemas.microsoft.com/office/powerpoint/2010/main" val="3268875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pros and cons of waterfall</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5</a:t>
            </a:fld>
            <a:endParaRPr lang="en-NZ" dirty="0"/>
          </a:p>
        </p:txBody>
      </p:sp>
      <p:sp>
        <p:nvSpPr>
          <p:cNvPr id="6" name="Content Placeholder 5"/>
          <p:cNvSpPr>
            <a:spLocks noGrp="1"/>
          </p:cNvSpPr>
          <p:nvPr>
            <p:ph sz="quarter" idx="1"/>
          </p:nvPr>
        </p:nvSpPr>
        <p:spPr/>
        <p:txBody>
          <a:bodyPr/>
          <a:lstStyle/>
          <a:p>
            <a:r>
              <a:rPr lang="en-US" dirty="0" smtClean="0"/>
              <a:t>Each stage requires specific </a:t>
            </a:r>
            <a:r>
              <a:rPr lang="en-US" dirty="0" err="1" smtClean="0"/>
              <a:t>specialised</a:t>
            </a:r>
            <a:r>
              <a:rPr lang="en-US" dirty="0" smtClean="0"/>
              <a:t> skills (business analyst, system architect, developer, tester)</a:t>
            </a:r>
          </a:p>
          <a:p>
            <a:r>
              <a:rPr lang="en-US" dirty="0" smtClean="0"/>
              <a:t>Documentation plays a key role</a:t>
            </a:r>
          </a:p>
          <a:p>
            <a:r>
              <a:rPr lang="en-US" dirty="0" smtClean="0"/>
              <a:t>Stages can take a long time to implement</a:t>
            </a:r>
          </a:p>
          <a:p>
            <a:pPr lvl="1"/>
            <a:r>
              <a:rPr lang="en-US" dirty="0" smtClean="0"/>
              <a:t>Requirements may change during this period</a:t>
            </a:r>
          </a:p>
          <a:p>
            <a:r>
              <a:rPr lang="en-US" dirty="0" smtClean="0"/>
              <a:t>Resulting product may not be what is needed</a:t>
            </a:r>
          </a:p>
          <a:p>
            <a:endParaRPr lang="en-NZ" dirty="0"/>
          </a:p>
        </p:txBody>
      </p:sp>
    </p:spTree>
    <p:extLst>
      <p:ext uri="{BB962C8B-B14F-4D97-AF65-F5344CB8AC3E}">
        <p14:creationId xmlns="" xmlns:p14="http://schemas.microsoft.com/office/powerpoint/2010/main" val="2880659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in waterfall</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6</a:t>
            </a:fld>
            <a:endParaRPr lang="en-NZ" dirty="0"/>
          </a:p>
        </p:txBody>
      </p:sp>
      <p:sp>
        <p:nvSpPr>
          <p:cNvPr id="6" name="Content Placeholder 5"/>
          <p:cNvSpPr>
            <a:spLocks noGrp="1"/>
          </p:cNvSpPr>
          <p:nvPr>
            <p:ph sz="quarter" idx="1"/>
          </p:nvPr>
        </p:nvSpPr>
        <p:spPr/>
        <p:txBody>
          <a:bodyPr>
            <a:normAutofit fontScale="77500" lnSpcReduction="20000"/>
          </a:bodyPr>
          <a:lstStyle/>
          <a:p>
            <a:r>
              <a:rPr lang="en-US" dirty="0" smtClean="0"/>
              <a:t>Testing mirrors the (sub)stages, in reverse order</a:t>
            </a:r>
          </a:p>
          <a:p>
            <a:r>
              <a:rPr lang="en-US" dirty="0" smtClean="0"/>
              <a:t>Stage / Test:</a:t>
            </a:r>
          </a:p>
          <a:p>
            <a:pPr lvl="1"/>
            <a:r>
              <a:rPr lang="en-US" dirty="0" smtClean="0"/>
              <a:t>Component test: (unit test) verifies against component design</a:t>
            </a:r>
          </a:p>
          <a:p>
            <a:pPr lvl="2"/>
            <a:r>
              <a:rPr lang="en-US" dirty="0" smtClean="0"/>
              <a:t>Performed by developer or independent tester as white or black box test</a:t>
            </a:r>
          </a:p>
          <a:p>
            <a:pPr lvl="2"/>
            <a:r>
              <a:rPr lang="en-US" dirty="0" smtClean="0"/>
              <a:t>Challenges: see black box / white box testing</a:t>
            </a:r>
          </a:p>
          <a:p>
            <a:pPr lvl="1"/>
            <a:r>
              <a:rPr lang="en-US" dirty="0" smtClean="0"/>
              <a:t>Interface test (integration test): verifies against system design</a:t>
            </a:r>
          </a:p>
          <a:p>
            <a:pPr lvl="2"/>
            <a:r>
              <a:rPr lang="en-US" dirty="0"/>
              <a:t>Performed by </a:t>
            </a:r>
            <a:r>
              <a:rPr lang="en-US" dirty="0" smtClean="0"/>
              <a:t>developer(s) </a:t>
            </a:r>
            <a:r>
              <a:rPr lang="en-US" dirty="0"/>
              <a:t>or independent </a:t>
            </a:r>
            <a:r>
              <a:rPr lang="en-US" dirty="0" smtClean="0"/>
              <a:t>tester</a:t>
            </a:r>
          </a:p>
          <a:p>
            <a:pPr lvl="2"/>
            <a:r>
              <a:rPr lang="en-US" dirty="0" smtClean="0"/>
              <a:t>Challenges: is understanding of interfaces correct? Tests of this type tend to throw up a lot of issues.</a:t>
            </a:r>
          </a:p>
          <a:p>
            <a:pPr lvl="1"/>
            <a:r>
              <a:rPr lang="en-US" dirty="0" smtClean="0"/>
              <a:t>System test: verifies against system specification</a:t>
            </a:r>
          </a:p>
          <a:p>
            <a:pPr lvl="2"/>
            <a:r>
              <a:rPr lang="en-US" dirty="0" smtClean="0"/>
              <a:t>Performed by dedicated tester(s)</a:t>
            </a:r>
          </a:p>
          <a:p>
            <a:pPr lvl="2"/>
            <a:r>
              <a:rPr lang="en-US" dirty="0" smtClean="0"/>
              <a:t>Challenges: Ideally ought to be done in a production-like environment, which is difficult to establish for testing only</a:t>
            </a:r>
          </a:p>
          <a:p>
            <a:pPr lvl="1"/>
            <a:r>
              <a:rPr lang="en-US" dirty="0" smtClean="0"/>
              <a:t>Acceptance test: verifies against user requirements</a:t>
            </a:r>
          </a:p>
          <a:p>
            <a:pPr lvl="2"/>
            <a:r>
              <a:rPr lang="en-US" dirty="0" smtClean="0"/>
              <a:t>Performed by customer or dedicated tester(s)</a:t>
            </a:r>
          </a:p>
          <a:p>
            <a:pPr lvl="2"/>
            <a:r>
              <a:rPr lang="en-US" dirty="0" smtClean="0"/>
              <a:t>Challenges: </a:t>
            </a:r>
            <a:r>
              <a:rPr lang="en-US" dirty="0"/>
              <a:t>Ideally ought to be done in </a:t>
            </a:r>
            <a:r>
              <a:rPr lang="en-US" dirty="0" smtClean="0"/>
              <a:t>user environment</a:t>
            </a:r>
            <a:r>
              <a:rPr lang="en-US" dirty="0"/>
              <a:t>, which </a:t>
            </a:r>
            <a:r>
              <a:rPr lang="en-US" dirty="0" smtClean="0"/>
              <a:t>can be difficult </a:t>
            </a:r>
            <a:r>
              <a:rPr lang="en-US" dirty="0"/>
              <a:t>to establish for testing </a:t>
            </a:r>
            <a:r>
              <a:rPr lang="en-US" dirty="0" smtClean="0"/>
              <a:t>only</a:t>
            </a:r>
          </a:p>
          <a:p>
            <a:pPr lvl="1"/>
            <a:r>
              <a:rPr lang="en-US" dirty="0" smtClean="0"/>
              <a:t>Release test: verifies against business case</a:t>
            </a:r>
          </a:p>
          <a:p>
            <a:pPr lvl="2"/>
            <a:r>
              <a:rPr lang="en-US" dirty="0" smtClean="0"/>
              <a:t>Performed by customer and or </a:t>
            </a:r>
            <a:r>
              <a:rPr lang="en-US" dirty="0" err="1" smtClean="0"/>
              <a:t>specialised</a:t>
            </a:r>
            <a:r>
              <a:rPr lang="en-US" dirty="0" smtClean="0"/>
              <a:t> operations team in live environment</a:t>
            </a:r>
          </a:p>
          <a:p>
            <a:pPr lvl="2"/>
            <a:r>
              <a:rPr lang="en-US" dirty="0" smtClean="0"/>
              <a:t>Challenges: business risk of failures becoming apparent at this stage</a:t>
            </a:r>
            <a:endParaRPr lang="en-NZ" dirty="0"/>
          </a:p>
        </p:txBody>
      </p:sp>
    </p:spTree>
    <p:extLst>
      <p:ext uri="{BB962C8B-B14F-4D97-AF65-F5344CB8AC3E}">
        <p14:creationId xmlns="" xmlns:p14="http://schemas.microsoft.com/office/powerpoint/2010/main" val="1888520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types of testing</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7</a:t>
            </a:fld>
            <a:endParaRPr lang="en-NZ" dirty="0"/>
          </a:p>
        </p:txBody>
      </p:sp>
      <p:sp>
        <p:nvSpPr>
          <p:cNvPr id="6" name="Content Placeholder 5"/>
          <p:cNvSpPr>
            <a:spLocks noGrp="1"/>
          </p:cNvSpPr>
          <p:nvPr>
            <p:ph sz="quarter" idx="1"/>
          </p:nvPr>
        </p:nvSpPr>
        <p:spPr/>
        <p:txBody>
          <a:bodyPr>
            <a:normAutofit fontScale="77500" lnSpcReduction="20000"/>
          </a:bodyPr>
          <a:lstStyle/>
          <a:p>
            <a:r>
              <a:rPr lang="en-US" dirty="0" smtClean="0"/>
              <a:t>Portability testing</a:t>
            </a:r>
          </a:p>
          <a:p>
            <a:pPr lvl="1"/>
            <a:r>
              <a:rPr lang="en-US" dirty="0" smtClean="0"/>
              <a:t>Generally done by code inspection (at component test level) or during integration / system testing as black box tests</a:t>
            </a:r>
          </a:p>
          <a:p>
            <a:pPr lvl="1"/>
            <a:r>
              <a:rPr lang="en-US" dirty="0" smtClean="0"/>
              <a:t>Challenges: tends to throw up a lot of issues requiring significant additional development work</a:t>
            </a:r>
          </a:p>
          <a:p>
            <a:r>
              <a:rPr lang="en-US" dirty="0" smtClean="0"/>
              <a:t>Smoke testing</a:t>
            </a:r>
          </a:p>
          <a:p>
            <a:pPr lvl="1"/>
            <a:r>
              <a:rPr lang="en-US" dirty="0" smtClean="0"/>
              <a:t>Superficial test of system before handover for proper system test to catch obvious faults</a:t>
            </a:r>
          </a:p>
          <a:p>
            <a:r>
              <a:rPr lang="en-US" dirty="0" smtClean="0"/>
              <a:t>Usability testing</a:t>
            </a:r>
          </a:p>
          <a:p>
            <a:pPr lvl="1"/>
            <a:r>
              <a:rPr lang="en-US" dirty="0" smtClean="0"/>
              <a:t>Performed with the help of users to see how quickly users learn and operate the system</a:t>
            </a:r>
          </a:p>
          <a:p>
            <a:r>
              <a:rPr lang="en-US" dirty="0" smtClean="0"/>
              <a:t>Load testing: ensure system can cope with expected maximum load.</a:t>
            </a:r>
          </a:p>
          <a:p>
            <a:pPr lvl="1"/>
            <a:r>
              <a:rPr lang="en-US" dirty="0" smtClean="0"/>
              <a:t>Challenges:  replicating behavior of a large number of users, replicating physical environment (latency &amp; bandwidth constraints)</a:t>
            </a:r>
          </a:p>
          <a:p>
            <a:pPr lvl="1"/>
            <a:r>
              <a:rPr lang="en-US" dirty="0" smtClean="0"/>
              <a:t>Stress testing: load testing to determine the maximum load that the system is able to support</a:t>
            </a:r>
          </a:p>
          <a:p>
            <a:r>
              <a:rPr lang="en-US" dirty="0" smtClean="0"/>
              <a:t>Regression testing</a:t>
            </a:r>
          </a:p>
          <a:p>
            <a:pPr lvl="1"/>
            <a:r>
              <a:rPr lang="en-US" dirty="0" smtClean="0"/>
              <a:t>Used during component, interface and system test to ensure changes to a previous version don’t break functionality</a:t>
            </a:r>
          </a:p>
          <a:p>
            <a:pPr marL="0" indent="0">
              <a:buNone/>
            </a:pPr>
            <a:endParaRPr lang="en-NZ" dirty="0"/>
          </a:p>
        </p:txBody>
      </p:sp>
    </p:spTree>
    <p:extLst>
      <p:ext uri="{BB962C8B-B14F-4D97-AF65-F5344CB8AC3E}">
        <p14:creationId xmlns="" xmlns:p14="http://schemas.microsoft.com/office/powerpoint/2010/main" val="796241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Waterfall - challenges</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8</a:t>
            </a:fld>
            <a:endParaRPr lang="en-NZ" dirty="0"/>
          </a:p>
        </p:txBody>
      </p:sp>
      <p:sp>
        <p:nvSpPr>
          <p:cNvPr id="6" name="Content Placeholder 5"/>
          <p:cNvSpPr>
            <a:spLocks noGrp="1"/>
          </p:cNvSpPr>
          <p:nvPr>
            <p:ph sz="quarter" idx="1"/>
          </p:nvPr>
        </p:nvSpPr>
        <p:spPr/>
        <p:txBody>
          <a:bodyPr/>
          <a:lstStyle/>
          <a:p>
            <a:r>
              <a:rPr lang="en-US" dirty="0" smtClean="0"/>
              <a:t>Non-overlapping nature of stages and tests means projects tend to take a long time</a:t>
            </a:r>
          </a:p>
          <a:p>
            <a:pPr lvl="1"/>
            <a:r>
              <a:rPr lang="en-US" dirty="0" smtClean="0"/>
              <a:t>Needs of stakeholders change over time</a:t>
            </a:r>
          </a:p>
          <a:p>
            <a:pPr lvl="1"/>
            <a:r>
              <a:rPr lang="en-US" dirty="0" smtClean="0"/>
              <a:t>What gets built may not be the right thing</a:t>
            </a:r>
          </a:p>
          <a:p>
            <a:r>
              <a:rPr lang="en-US" dirty="0" smtClean="0"/>
              <a:t>Reliance on documentation means that a large amount of documentation needs to be managed</a:t>
            </a:r>
          </a:p>
          <a:p>
            <a:pPr lvl="1"/>
            <a:r>
              <a:rPr lang="en-US" dirty="0" smtClean="0"/>
              <a:t>Documents are difficult to keep up to date and consistent</a:t>
            </a:r>
          </a:p>
          <a:p>
            <a:pPr lvl="1"/>
            <a:r>
              <a:rPr lang="en-US" dirty="0" smtClean="0"/>
              <a:t>Documentation doesn’t capture informal knowledge of the actors in the various stages</a:t>
            </a:r>
          </a:p>
          <a:p>
            <a:pPr lvl="2"/>
            <a:r>
              <a:rPr lang="en-US" dirty="0" smtClean="0"/>
              <a:t>E.g., SRS contains lots of detail but may be relatively brief on “big picture” stuff because it requires domain knowledge, which developers may not have. So developers may fail to see the forest for the trees.</a:t>
            </a:r>
          </a:p>
          <a:p>
            <a:pPr lvl="1"/>
            <a:endParaRPr lang="en-NZ" dirty="0"/>
          </a:p>
        </p:txBody>
      </p:sp>
    </p:spTree>
    <p:extLst>
      <p:ext uri="{BB962C8B-B14F-4D97-AF65-F5344CB8AC3E}">
        <p14:creationId xmlns="" xmlns:p14="http://schemas.microsoft.com/office/powerpoint/2010/main" val="3324167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NZ" dirty="0"/>
          </a:p>
        </p:txBody>
      </p:sp>
      <p:sp>
        <p:nvSpPr>
          <p:cNvPr id="3" name="Date Placeholder 2"/>
          <p:cNvSpPr>
            <a:spLocks noGrp="1"/>
          </p:cNvSpPr>
          <p:nvPr>
            <p:ph type="dt" sz="half" idx="10"/>
          </p:nvPr>
        </p:nvSpPr>
        <p:spPr/>
        <p:txBody>
          <a:bodyPr/>
          <a:lstStyle/>
          <a:p>
            <a:r>
              <a:rPr lang="en-US" dirty="0" err="1" smtClean="0"/>
              <a:t>CompSci</a:t>
            </a:r>
            <a:r>
              <a:rPr lang="en-US" dirty="0" smtClean="0"/>
              <a:t> 230: WF</a:t>
            </a:r>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89A6582-9796-409F-A1EA-A094F915F976}" type="slidenum">
              <a:rPr lang="en-NZ" smtClean="0"/>
              <a:pPr/>
              <a:t>9</a:t>
            </a:fld>
            <a:endParaRPr lang="en-NZ" dirty="0"/>
          </a:p>
        </p:txBody>
      </p:sp>
      <p:sp>
        <p:nvSpPr>
          <p:cNvPr id="6" name="Content Placeholder 5"/>
          <p:cNvSpPr>
            <a:spLocks noGrp="1"/>
          </p:cNvSpPr>
          <p:nvPr>
            <p:ph sz="quarter" idx="1"/>
          </p:nvPr>
        </p:nvSpPr>
        <p:spPr/>
        <p:txBody>
          <a:bodyPr>
            <a:normAutofit/>
          </a:bodyPr>
          <a:lstStyle/>
          <a:p>
            <a:r>
              <a:rPr lang="en-US" dirty="0" smtClean="0"/>
              <a:t>Which are the stages of the waterfall model?</a:t>
            </a:r>
          </a:p>
          <a:p>
            <a:r>
              <a:rPr lang="en-US" dirty="0" smtClean="0"/>
              <a:t>Which types of testing correspond to these stages?</a:t>
            </a:r>
          </a:p>
          <a:p>
            <a:r>
              <a:rPr lang="en-US" dirty="0" smtClean="0"/>
              <a:t>Name a few reasons that cause projects following the waterfall model to take a long time</a:t>
            </a:r>
          </a:p>
          <a:p>
            <a:r>
              <a:rPr lang="en-US" dirty="0" smtClean="0"/>
              <a:t>What are the advantages and risks of the waterfall model?</a:t>
            </a:r>
          </a:p>
          <a:p>
            <a:endParaRPr lang="en-US" dirty="0" smtClean="0"/>
          </a:p>
          <a:p>
            <a:endParaRPr lang="en-US" dirty="0" smtClean="0"/>
          </a:p>
          <a:p>
            <a:endParaRPr lang="en-US" dirty="0" smtClean="0"/>
          </a:p>
        </p:txBody>
      </p:sp>
    </p:spTree>
    <p:extLst>
      <p:ext uri="{BB962C8B-B14F-4D97-AF65-F5344CB8AC3E}">
        <p14:creationId xmlns="" xmlns:p14="http://schemas.microsoft.com/office/powerpoint/2010/main" val="2064350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S105_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CS105_10</Template>
  <TotalTime>25215</TotalTime>
  <Words>734</Words>
  <Application>Microsoft Office PowerPoint</Application>
  <PresentationFormat>A4 Paper (210x297 mm)</PresentationFormat>
  <Paragraphs>110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CS105_10</vt:lpstr>
      <vt:lpstr>Slide 1</vt:lpstr>
      <vt:lpstr>Agenda</vt:lpstr>
      <vt:lpstr>The “waterfall” model</vt:lpstr>
      <vt:lpstr>Stages of the waterfall process</vt:lpstr>
      <vt:lpstr>Features, pros and cons of waterfall</vt:lpstr>
      <vt:lpstr>Testing in waterfall</vt:lpstr>
      <vt:lpstr>Other types of testing</vt:lpstr>
      <vt:lpstr>Waterfall - challenges</vt:lpstr>
      <vt:lpstr>Review</vt:lpstr>
      <vt:lpstr>Slide 10</vt:lpstr>
    </vt:vector>
  </TitlesOfParts>
  <Company>The University of Auckland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Chang</dc:creator>
  <cp:lastModifiedBy>CS Bsc</cp:lastModifiedBy>
  <cp:revision>691</cp:revision>
  <cp:lastPrinted>2016-05-09T05:55:07Z</cp:lastPrinted>
  <dcterms:created xsi:type="dcterms:W3CDTF">2003-06-18T01:49:53Z</dcterms:created>
  <dcterms:modified xsi:type="dcterms:W3CDTF">2023-05-25T08:12:50Z</dcterms:modified>
</cp:coreProperties>
</file>