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04" r:id="rId1"/>
  </p:sldMasterIdLst>
  <p:sldIdLst>
    <p:sldId id="256" r:id="rId2"/>
    <p:sldId id="257" r:id="rId3"/>
    <p:sldId id="258" r:id="rId4"/>
    <p:sldId id="259" r:id="rId5"/>
    <p:sldId id="260" r:id="rId6"/>
    <p:sldId id="262" r:id="rId7"/>
    <p:sldId id="263" r:id="rId8"/>
    <p:sldId id="264" r:id="rId9"/>
    <p:sldId id="265" r:id="rId10"/>
    <p:sldId id="266" r:id="rId1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588" autoAdjust="0"/>
    <p:restoredTop sz="94624" autoAdjust="0"/>
  </p:normalViewPr>
  <p:slideViewPr>
    <p:cSldViewPr>
      <p:cViewPr varScale="1">
        <p:scale>
          <a:sx n="69" d="100"/>
          <a:sy n="69" d="100"/>
        </p:scale>
        <p:origin x="-1416" y="-10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2F8C404A-14BA-4039-99C9-45069CB3207A}" type="datetimeFigureOut">
              <a:rPr lang="en-US" smtClean="0"/>
              <a:pPr/>
              <a:t>1/18/2023</a:t>
            </a:fld>
            <a:endParaRPr lang="en-US"/>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US"/>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AF376450-DEB4-4A92-ACCA-F1FBA31554C5}"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2F8C404A-14BA-4039-99C9-45069CB3207A}" type="datetimeFigureOut">
              <a:rPr lang="en-US" smtClean="0"/>
              <a:pPr/>
              <a:t>1/18/2023</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AF376450-DEB4-4A92-ACCA-F1FBA31554C5}"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2F8C404A-14BA-4039-99C9-45069CB3207A}" type="datetimeFigureOut">
              <a:rPr lang="en-US" smtClean="0"/>
              <a:pPr/>
              <a:t>1/18/2023</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AF376450-DEB4-4A92-ACCA-F1FBA31554C5}"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2F8C404A-14BA-4039-99C9-45069CB3207A}" type="datetimeFigureOut">
              <a:rPr lang="en-US" smtClean="0"/>
              <a:pPr/>
              <a:t>1/18/2023</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AF376450-DEB4-4A92-ACCA-F1FBA31554C5}" type="slidenum">
              <a:rPr lang="en-US" smtClean="0"/>
              <a:pPr/>
              <a:t>‹#›</a:t>
            </a:fld>
            <a:endParaRPr lang="en-US"/>
          </a:p>
        </p:txBody>
      </p:sp>
      <p:sp>
        <p:nvSpPr>
          <p:cNvPr id="7" name="Title 6"/>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2F8C404A-14BA-4039-99C9-45069CB3207A}" type="datetimeFigureOut">
              <a:rPr lang="en-US" smtClean="0"/>
              <a:pPr/>
              <a:t>1/18/2023</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AF376450-DEB4-4A92-ACCA-F1FBA31554C5}" type="slidenum">
              <a:rPr lang="en-US" smtClean="0"/>
              <a:pPr/>
              <a:t>‹#›</a:t>
            </a:fld>
            <a:endParaRPr lang="en-US"/>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2F8C404A-14BA-4039-99C9-45069CB3207A}" type="datetimeFigureOut">
              <a:rPr lang="en-US" smtClean="0"/>
              <a:pPr/>
              <a:t>1/18/2023</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AF376450-DEB4-4A92-ACCA-F1FBA31554C5}" type="slidenum">
              <a:rPr lang="en-US" smtClean="0"/>
              <a:pPr/>
              <a:t>‹#›</a:t>
            </a:fld>
            <a:endParaRPr lang="en-US"/>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2F8C404A-14BA-4039-99C9-45069CB3207A}" type="datetimeFigureOut">
              <a:rPr lang="en-US" smtClean="0"/>
              <a:pPr/>
              <a:t>1/18/2023</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AF376450-DEB4-4A92-ACCA-F1FBA31554C5}"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fld id="{2F8C404A-14BA-4039-99C9-45069CB3207A}" type="datetimeFigureOut">
              <a:rPr lang="en-US" smtClean="0"/>
              <a:pPr/>
              <a:t>1/18/2023</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AF376450-DEB4-4A92-ACCA-F1FBA31554C5}" type="slidenum">
              <a:rPr lang="en-US" smtClean="0"/>
              <a:pPr/>
              <a:t>‹#›</a:t>
            </a:fld>
            <a:endParaRPr lang="en-US"/>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2F8C404A-14BA-4039-99C9-45069CB3207A}" type="datetimeFigureOut">
              <a:rPr lang="en-US" smtClean="0"/>
              <a:pPr/>
              <a:t>1/18/2023</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AF376450-DEB4-4A92-ACCA-F1FBA31554C5}"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extLst/>
          </a:lstStyle>
          <a:p>
            <a:fld id="{2F8C404A-14BA-4039-99C9-45069CB3207A}" type="datetimeFigureOut">
              <a:rPr lang="en-US" smtClean="0"/>
              <a:pPr/>
              <a:t>1/18/2023</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AF376450-DEB4-4A92-ACCA-F1FBA31554C5}"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2F8C404A-14BA-4039-99C9-45069CB3207A}" type="datetimeFigureOut">
              <a:rPr lang="en-US" smtClean="0"/>
              <a:pPr/>
              <a:t>1/18/2023</a:t>
            </a:fld>
            <a:endParaRPr lang="en-US"/>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AF376450-DEB4-4A92-ACCA-F1FBA31554C5}" type="slidenum">
              <a:rPr lang="en-US" smtClean="0"/>
              <a:pPr/>
              <a:t>‹#›</a:t>
            </a:fld>
            <a:endParaRPr lang="en-US"/>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reeform 8"/>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reeform 11"/>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2F8C404A-14BA-4039-99C9-45069CB3207A}" type="datetimeFigureOut">
              <a:rPr lang="en-US" smtClean="0"/>
              <a:pPr/>
              <a:t>1/18/2023</a:t>
            </a:fld>
            <a:endParaRPr lang="en-US"/>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US"/>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AF376450-DEB4-4A92-ACCA-F1FBA31554C5}"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805" r:id="rId1"/>
    <p:sldLayoutId id="2147483806" r:id="rId2"/>
    <p:sldLayoutId id="2147483807" r:id="rId3"/>
    <p:sldLayoutId id="2147483808" r:id="rId4"/>
    <p:sldLayoutId id="2147483809" r:id="rId5"/>
    <p:sldLayoutId id="2147483810" r:id="rId6"/>
    <p:sldLayoutId id="2147483811" r:id="rId7"/>
    <p:sldLayoutId id="2147483812" r:id="rId8"/>
    <p:sldLayoutId id="2147483813" r:id="rId9"/>
    <p:sldLayoutId id="2147483814" r:id="rId10"/>
    <p:sldLayoutId id="2147483815"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3600"/>
            <a:ext cx="7772400" cy="1466850"/>
          </a:xfrm>
        </p:spPr>
        <p:txBody>
          <a:bodyPr>
            <a:normAutofit/>
          </a:bodyPr>
          <a:lstStyle/>
          <a:p>
            <a:r>
              <a:rPr lang="en-US" sz="6000" b="1" dirty="0" smtClean="0">
                <a:solidFill>
                  <a:schemeClr val="tx1">
                    <a:lumMod val="85000"/>
                    <a:lumOff val="15000"/>
                  </a:schemeClr>
                </a:solidFill>
                <a:latin typeface="Times New Roman" pitchFamily="18" charset="0"/>
                <a:cs typeface="Times New Roman" pitchFamily="18" charset="0"/>
              </a:rPr>
              <a:t>2D TRANSFORMS</a:t>
            </a:r>
            <a:endParaRPr lang="en-US" sz="6000" b="1" dirty="0">
              <a:solidFill>
                <a:schemeClr val="tx1">
                  <a:lumMod val="85000"/>
                  <a:lumOff val="15000"/>
                </a:schemeClr>
              </a:solidFill>
              <a:latin typeface="Times New Roman" pitchFamily="18" charset="0"/>
              <a:cs typeface="Times New Roman" pitchFamily="18" charset="0"/>
            </a:endParaRPr>
          </a:p>
        </p:txBody>
      </p:sp>
      <p:sp>
        <p:nvSpPr>
          <p:cNvPr id="3" name="Subtitle 2"/>
          <p:cNvSpPr>
            <a:spLocks noGrp="1"/>
          </p:cNvSpPr>
          <p:nvPr>
            <p:ph type="subTitle" idx="1"/>
          </p:nvPr>
        </p:nvSpPr>
        <p:spPr>
          <a:xfrm>
            <a:off x="1371600" y="3581400"/>
            <a:ext cx="6477000" cy="2743200"/>
          </a:xfrm>
        </p:spPr>
        <p:txBody>
          <a:bodyPr/>
          <a:lstStyle/>
          <a:p>
            <a:pPr algn="r"/>
            <a:r>
              <a:rPr lang="en-US" dirty="0" smtClean="0">
                <a:solidFill>
                  <a:schemeClr val="bg2">
                    <a:lumMod val="25000"/>
                  </a:schemeClr>
                </a:solidFill>
                <a:latin typeface="Arial Black" pitchFamily="34" charset="0"/>
              </a:rPr>
              <a:t>-Digital Image Processing</a:t>
            </a:r>
            <a:endParaRPr lang="en-US" dirty="0">
              <a:solidFill>
                <a:schemeClr val="bg2">
                  <a:lumMod val="25000"/>
                </a:schemeClr>
              </a:solidFill>
              <a:latin typeface="Arial Black" pitchFamily="34"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a:buNone/>
            </a:pPr>
            <a:r>
              <a:rPr lang="en-US" dirty="0" smtClean="0"/>
              <a:t> </a:t>
            </a:r>
            <a:endParaRPr lang="en-US" dirty="0"/>
          </a:p>
        </p:txBody>
      </p:sp>
      <p:sp>
        <p:nvSpPr>
          <p:cNvPr id="3" name="Title 2"/>
          <p:cNvSpPr>
            <a:spLocks noGrp="1"/>
          </p:cNvSpPr>
          <p:nvPr>
            <p:ph type="title"/>
          </p:nvPr>
        </p:nvSpPr>
        <p:spPr>
          <a:xfrm>
            <a:off x="457200" y="274638"/>
            <a:ext cx="8229600" cy="4983162"/>
          </a:xfrm>
        </p:spPr>
        <p:txBody>
          <a:bodyPr>
            <a:normAutofit/>
          </a:bodyPr>
          <a:lstStyle/>
          <a:p>
            <a:pPr algn="ctr"/>
            <a:r>
              <a:rPr lang="en-US" sz="5400" dirty="0" smtClean="0">
                <a:solidFill>
                  <a:schemeClr val="tx1"/>
                </a:solidFill>
                <a:latin typeface="Times New Roman" pitchFamily="18" charset="0"/>
                <a:cs typeface="Times New Roman" pitchFamily="18" charset="0"/>
              </a:rPr>
              <a:t/>
            </a:r>
            <a:br>
              <a:rPr lang="en-US" sz="5400" dirty="0" smtClean="0">
                <a:solidFill>
                  <a:schemeClr val="tx1"/>
                </a:solidFill>
                <a:latin typeface="Times New Roman" pitchFamily="18" charset="0"/>
                <a:cs typeface="Times New Roman" pitchFamily="18" charset="0"/>
              </a:rPr>
            </a:br>
            <a:r>
              <a:rPr lang="en-US" sz="5400" dirty="0" smtClean="0">
                <a:solidFill>
                  <a:schemeClr val="tx1"/>
                </a:solidFill>
                <a:latin typeface="Times New Roman" pitchFamily="18" charset="0"/>
                <a:cs typeface="Times New Roman" pitchFamily="18" charset="0"/>
              </a:rPr>
              <a:t/>
            </a:r>
            <a:br>
              <a:rPr lang="en-US" sz="5400" dirty="0" smtClean="0">
                <a:solidFill>
                  <a:schemeClr val="tx1"/>
                </a:solidFill>
                <a:latin typeface="Times New Roman" pitchFamily="18" charset="0"/>
                <a:cs typeface="Times New Roman" pitchFamily="18" charset="0"/>
              </a:rPr>
            </a:br>
            <a:r>
              <a:rPr lang="en-US" sz="5400" dirty="0" smtClean="0">
                <a:solidFill>
                  <a:schemeClr val="tx1"/>
                </a:solidFill>
                <a:latin typeface="Times New Roman" pitchFamily="18" charset="0"/>
                <a:cs typeface="Times New Roman" pitchFamily="18" charset="0"/>
              </a:rPr>
              <a:t> THANK YOU</a:t>
            </a:r>
            <a:br>
              <a:rPr lang="en-US" sz="5400" dirty="0" smtClean="0">
                <a:solidFill>
                  <a:schemeClr val="tx1"/>
                </a:solidFill>
                <a:latin typeface="Times New Roman" pitchFamily="18" charset="0"/>
                <a:cs typeface="Times New Roman" pitchFamily="18" charset="0"/>
              </a:rPr>
            </a:br>
            <a:r>
              <a:rPr lang="en-US" sz="5400" dirty="0" smtClean="0">
                <a:solidFill>
                  <a:schemeClr val="tx1"/>
                </a:solidFill>
                <a:latin typeface="Times New Roman" pitchFamily="18" charset="0"/>
                <a:cs typeface="Times New Roman" pitchFamily="18" charset="0"/>
              </a:rPr>
              <a:t> </a:t>
            </a:r>
            <a:r>
              <a:rPr lang="en-US" sz="5400" dirty="0" smtClean="0">
                <a:solidFill>
                  <a:schemeClr val="tx1"/>
                </a:solidFill>
                <a:latin typeface="Times New Roman" pitchFamily="18" charset="0"/>
                <a:cs typeface="Times New Roman" pitchFamily="18" charset="0"/>
              </a:rPr>
              <a:t>     </a:t>
            </a:r>
            <a:endParaRPr lang="en-US" sz="5400" dirty="0">
              <a:solidFill>
                <a:schemeClr val="tx1"/>
              </a:solidFill>
              <a:latin typeface="Times New Roman" pitchFamily="18" charset="0"/>
              <a:cs typeface="Times New Roman" pitchFamily="18"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1600200"/>
            <a:ext cx="8686800" cy="4525963"/>
          </a:xfrm>
        </p:spPr>
        <p:txBody>
          <a:bodyPr>
            <a:normAutofit lnSpcReduction="10000"/>
          </a:bodyPr>
          <a:lstStyle/>
          <a:p>
            <a:pPr>
              <a:buFont typeface="Wingdings" pitchFamily="2" charset="2"/>
              <a:buChar char="Ø"/>
            </a:pPr>
            <a:r>
              <a:rPr lang="en-US" sz="2600" dirty="0" smtClean="0">
                <a:latin typeface="Times New Roman" pitchFamily="18" charset="0"/>
                <a:cs typeface="Times New Roman" pitchFamily="18" charset="0"/>
              </a:rPr>
              <a:t>Transformation means changing some graphics into something else by applying rules.</a:t>
            </a:r>
            <a:endParaRPr lang="en-US" sz="2600" dirty="0" smtClean="0">
              <a:solidFill>
                <a:schemeClr val="accent4">
                  <a:lumMod val="50000"/>
                </a:schemeClr>
              </a:solidFill>
              <a:latin typeface="Times New Roman" pitchFamily="18" charset="0"/>
              <a:cs typeface="Times New Roman" pitchFamily="18" charset="0"/>
            </a:endParaRPr>
          </a:p>
          <a:p>
            <a:pPr>
              <a:buFont typeface="Wingdings" pitchFamily="2" charset="2"/>
              <a:buChar char="Ø"/>
            </a:pPr>
            <a:r>
              <a:rPr lang="en-US" sz="2600" dirty="0" smtClean="0">
                <a:latin typeface="Times New Roman" pitchFamily="18" charset="0"/>
                <a:cs typeface="Times New Roman" pitchFamily="18" charset="0"/>
              </a:rPr>
              <a:t> We can have various types of transformations such as translation.</a:t>
            </a:r>
          </a:p>
          <a:p>
            <a:pPr>
              <a:buFont typeface="Wingdings" pitchFamily="2" charset="2"/>
              <a:buChar char="Ø"/>
            </a:pPr>
            <a:r>
              <a:rPr lang="en-US" sz="500" dirty="0" smtClean="0">
                <a:solidFill>
                  <a:schemeClr val="accent4">
                    <a:lumMod val="50000"/>
                  </a:schemeClr>
                </a:solidFill>
                <a:latin typeface="Times New Roman" pitchFamily="18" charset="0"/>
                <a:cs typeface="Times New Roman" pitchFamily="18" charset="0"/>
              </a:rPr>
              <a:t>	</a:t>
            </a:r>
          </a:p>
          <a:p>
            <a:pPr lvl="1">
              <a:buFont typeface="Wingdings" pitchFamily="2" charset="2"/>
              <a:buChar char="Ø"/>
            </a:pPr>
            <a:r>
              <a:rPr lang="en-US" sz="1900" dirty="0" smtClean="0">
                <a:latin typeface="Times New Roman" pitchFamily="18" charset="0"/>
                <a:cs typeface="Times New Roman" pitchFamily="18" charset="0"/>
              </a:rPr>
              <a:t>scaling up or down.</a:t>
            </a:r>
          </a:p>
          <a:p>
            <a:pPr lvl="1">
              <a:buFont typeface="Wingdings" pitchFamily="2" charset="2"/>
              <a:buChar char="Ø"/>
            </a:pPr>
            <a:r>
              <a:rPr lang="en-US" sz="1900" dirty="0" smtClean="0">
                <a:latin typeface="Times New Roman" pitchFamily="18" charset="0"/>
                <a:cs typeface="Times New Roman" pitchFamily="18" charset="0"/>
              </a:rPr>
              <a:t>Rotation.</a:t>
            </a:r>
          </a:p>
          <a:p>
            <a:pPr lvl="1">
              <a:buFont typeface="Wingdings" pitchFamily="2" charset="2"/>
              <a:buChar char="Ø"/>
            </a:pPr>
            <a:r>
              <a:rPr lang="en-US" sz="1900" dirty="0" smtClean="0">
                <a:latin typeface="Times New Roman" pitchFamily="18" charset="0"/>
                <a:cs typeface="Times New Roman" pitchFamily="18" charset="0"/>
              </a:rPr>
              <a:t>Shearing.</a:t>
            </a:r>
          </a:p>
          <a:p>
            <a:pPr>
              <a:buFont typeface="Wingdings" pitchFamily="2" charset="2"/>
              <a:buChar char="Ø"/>
            </a:pPr>
            <a:r>
              <a:rPr lang="en-US" sz="2600" dirty="0" smtClean="0">
                <a:latin typeface="Times New Roman" pitchFamily="18" charset="0"/>
                <a:cs typeface="Times New Roman" pitchFamily="18" charset="0"/>
              </a:rPr>
              <a:t>When a transformation takes place on a 2D plane, it is called 2D transformation.</a:t>
            </a:r>
            <a:endParaRPr lang="en-US" sz="1900" dirty="0" smtClean="0">
              <a:latin typeface="Times New Roman" pitchFamily="18" charset="0"/>
              <a:cs typeface="Times New Roman" pitchFamily="18" charset="0"/>
            </a:endParaRPr>
          </a:p>
          <a:p>
            <a:pPr>
              <a:buFont typeface="Wingdings" pitchFamily="2" charset="2"/>
              <a:buChar char="Ø"/>
            </a:pPr>
            <a:r>
              <a:rPr lang="en-US" sz="2600" dirty="0" smtClean="0">
                <a:latin typeface="Times New Roman" pitchFamily="18" charset="0"/>
                <a:cs typeface="Times New Roman" pitchFamily="18" charset="0"/>
              </a:rPr>
              <a:t>Transformations play an important role in computer graphics to reposition the graphics on the screen and change their size or orientation</a:t>
            </a:r>
            <a:r>
              <a:rPr lang="en-US" sz="2000" dirty="0" smtClean="0"/>
              <a:t>.</a:t>
            </a:r>
          </a:p>
        </p:txBody>
      </p:sp>
      <p:sp>
        <p:nvSpPr>
          <p:cNvPr id="2" name="Title 1"/>
          <p:cNvSpPr>
            <a:spLocks noGrp="1"/>
          </p:cNvSpPr>
          <p:nvPr>
            <p:ph type="title"/>
          </p:nvPr>
        </p:nvSpPr>
        <p:spPr/>
        <p:txBody>
          <a:bodyPr>
            <a:normAutofit/>
          </a:bodyPr>
          <a:lstStyle/>
          <a:p>
            <a:r>
              <a:rPr lang="en-US" sz="3200" b="1" dirty="0" smtClean="0">
                <a:solidFill>
                  <a:schemeClr val="tx1"/>
                </a:solidFill>
                <a:latin typeface="Times New Roman" pitchFamily="18" charset="0"/>
                <a:cs typeface="Times New Roman" pitchFamily="18" charset="0"/>
              </a:rPr>
              <a:t>Introduction :-</a:t>
            </a:r>
            <a:endParaRPr lang="en-US" sz="3200" b="1" dirty="0">
              <a:solidFill>
                <a:schemeClr val="tx1"/>
              </a:solidFill>
              <a:latin typeface="Times New Roman" pitchFamily="18" charset="0"/>
              <a:cs typeface="Times New Roman" pitchFamily="18"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marL="342900" lvl="3" indent="-342900">
              <a:buNone/>
            </a:pPr>
            <a:r>
              <a:rPr lang="en-US" sz="2400" dirty="0" smtClean="0">
                <a:latin typeface="Times New Roman" pitchFamily="18" charset="0"/>
                <a:cs typeface="Times New Roman" pitchFamily="18" charset="0"/>
              </a:rPr>
              <a:t>                                            To perform a sequence of transformation such as translation followed by rotation and scaling, we need to follow a sequential process,</a:t>
            </a:r>
          </a:p>
          <a:p>
            <a:pPr marL="342900" lvl="3" indent="-342900">
              <a:buNone/>
            </a:pPr>
            <a:r>
              <a:rPr lang="en-US" dirty="0" smtClean="0"/>
              <a:t>        		</a:t>
            </a:r>
          </a:p>
          <a:p>
            <a:pPr>
              <a:buNone/>
            </a:pPr>
            <a:r>
              <a:rPr lang="en-US" sz="2000" dirty="0" smtClean="0">
                <a:latin typeface="Times New Roman" pitchFamily="18" charset="0"/>
                <a:cs typeface="Times New Roman" pitchFamily="18" charset="0"/>
              </a:rPr>
              <a:t>			-Translate the coordinates,</a:t>
            </a:r>
          </a:p>
          <a:p>
            <a:pPr>
              <a:buNone/>
            </a:pPr>
            <a:r>
              <a:rPr lang="en-US" sz="2000" dirty="0" smtClean="0">
                <a:latin typeface="Times New Roman" pitchFamily="18" charset="0"/>
                <a:cs typeface="Times New Roman" pitchFamily="18" charset="0"/>
              </a:rPr>
              <a:t>			-Rotate the translated coordinates, and then</a:t>
            </a:r>
          </a:p>
          <a:p>
            <a:pPr>
              <a:buNone/>
            </a:pPr>
            <a:r>
              <a:rPr lang="en-US" sz="2000" dirty="0" smtClean="0">
                <a:latin typeface="Times New Roman" pitchFamily="18" charset="0"/>
                <a:cs typeface="Times New Roman" pitchFamily="18" charset="0"/>
              </a:rPr>
              <a:t>			-Scale the rotated coordinates to complete the composite transformation.</a:t>
            </a:r>
          </a:p>
          <a:p>
            <a:pPr>
              <a:buNone/>
            </a:pPr>
            <a:r>
              <a:rPr lang="en-US" sz="2000" dirty="0" smtClean="0">
                <a:latin typeface="Times New Roman" pitchFamily="18" charset="0"/>
                <a:cs typeface="Times New Roman" pitchFamily="18" charset="0"/>
              </a:rPr>
              <a:t> </a:t>
            </a:r>
          </a:p>
          <a:p>
            <a:pPr>
              <a:buNone/>
            </a:pPr>
            <a:endParaRPr lang="en-US" sz="2000" dirty="0" smtClean="0">
              <a:latin typeface="Times New Roman" pitchFamily="18" charset="0"/>
              <a:cs typeface="Times New Roman" pitchFamily="18" charset="0"/>
            </a:endParaRPr>
          </a:p>
          <a:p>
            <a:pPr marL="342900" lvl="3" indent="-342900">
              <a:buNone/>
            </a:pPr>
            <a:endParaRPr lang="en-US" dirty="0" smtClean="0"/>
          </a:p>
          <a:p>
            <a:pPr>
              <a:buNone/>
            </a:pPr>
            <a:endParaRPr lang="en-US" dirty="0"/>
          </a:p>
        </p:txBody>
      </p:sp>
      <p:sp>
        <p:nvSpPr>
          <p:cNvPr id="2" name="Title 1"/>
          <p:cNvSpPr>
            <a:spLocks noGrp="1"/>
          </p:cNvSpPr>
          <p:nvPr>
            <p:ph type="title"/>
          </p:nvPr>
        </p:nvSpPr>
        <p:spPr/>
        <p:txBody>
          <a:bodyPr>
            <a:normAutofit fontScale="90000"/>
          </a:bodyPr>
          <a:lstStyle/>
          <a:p>
            <a:r>
              <a:rPr lang="en-US" sz="3100" b="1" dirty="0" smtClean="0">
                <a:latin typeface="Times New Roman" pitchFamily="18" charset="0"/>
                <a:cs typeface="Times New Roman" pitchFamily="18" charset="0"/>
              </a:rPr>
              <a:t>Homogenous Coordinates:-</a:t>
            </a:r>
            <a:r>
              <a:rPr lang="en-US" dirty="0" smtClean="0"/>
              <a:t/>
            </a:r>
            <a:br>
              <a:rPr lang="en-US" dirty="0" smtClean="0"/>
            </a:br>
            <a:endParaRPr lang="en-US" b="1"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a:buNone/>
            </a:pPr>
            <a:r>
              <a:rPr lang="en-US" sz="1800" dirty="0" smtClean="0">
                <a:latin typeface="Times New Roman" pitchFamily="18" charset="0"/>
                <a:cs typeface="Times New Roman" pitchFamily="18" charset="0"/>
              </a:rPr>
              <a:t>                A translation moves an object to a different position on the screen. You can translate a point in 2D by adding translation coordinate ( </a:t>
            </a:r>
            <a:r>
              <a:rPr lang="en-US" sz="1800" dirty="0" err="1" smtClean="0">
                <a:latin typeface="Times New Roman" pitchFamily="18" charset="0"/>
                <a:cs typeface="Times New Roman" pitchFamily="18" charset="0"/>
              </a:rPr>
              <a:t>t</a:t>
            </a:r>
            <a:r>
              <a:rPr lang="en-US" sz="1800" baseline="-25000" dirty="0" err="1" smtClean="0">
                <a:latin typeface="Times New Roman" pitchFamily="18" charset="0"/>
                <a:cs typeface="Times New Roman" pitchFamily="18" charset="0"/>
              </a:rPr>
              <a:t>x</a:t>
            </a:r>
            <a:r>
              <a:rPr lang="en-US" sz="1800" baseline="-25000" dirty="0" smtClean="0">
                <a:latin typeface="Times New Roman" pitchFamily="18" charset="0"/>
                <a:cs typeface="Times New Roman" pitchFamily="18" charset="0"/>
              </a:rPr>
              <a:t> </a:t>
            </a:r>
            <a:r>
              <a:rPr lang="en-US" sz="1800" dirty="0" smtClean="0">
                <a:latin typeface="Times New Roman" pitchFamily="18" charset="0"/>
                <a:cs typeface="Times New Roman" pitchFamily="18" charset="0"/>
              </a:rPr>
              <a:t>,  </a:t>
            </a:r>
            <a:r>
              <a:rPr lang="en-US" sz="1800" dirty="0" err="1" smtClean="0">
                <a:latin typeface="Times New Roman" pitchFamily="18" charset="0"/>
                <a:cs typeface="Times New Roman" pitchFamily="18" charset="0"/>
              </a:rPr>
              <a:t>t</a:t>
            </a:r>
            <a:r>
              <a:rPr lang="en-US" sz="1800" baseline="-25000" dirty="0" err="1" smtClean="0">
                <a:latin typeface="Times New Roman" pitchFamily="18" charset="0"/>
                <a:cs typeface="Times New Roman" pitchFamily="18" charset="0"/>
              </a:rPr>
              <a:t>y</a:t>
            </a:r>
            <a:r>
              <a:rPr lang="en-US" sz="1800" baseline="-25000" dirty="0" smtClean="0">
                <a:latin typeface="Times New Roman" pitchFamily="18" charset="0"/>
                <a:cs typeface="Times New Roman" pitchFamily="18" charset="0"/>
              </a:rPr>
              <a:t> </a:t>
            </a:r>
            <a:r>
              <a:rPr lang="en-US" sz="1800" dirty="0" smtClean="0">
                <a:latin typeface="Times New Roman" pitchFamily="18" charset="0"/>
                <a:cs typeface="Times New Roman" pitchFamily="18" charset="0"/>
              </a:rPr>
              <a:t>) to the original coordinate X,YX,Y to get the new coordinate X′,Y′X′,Y′.</a:t>
            </a:r>
          </a:p>
          <a:p>
            <a:pPr>
              <a:buNone/>
            </a:pPr>
            <a:r>
              <a:rPr lang="en-US" dirty="0" smtClean="0"/>
              <a:t/>
            </a:r>
            <a:br>
              <a:rPr lang="en-US" dirty="0" smtClean="0"/>
            </a:br>
            <a:endParaRPr lang="en-US" dirty="0"/>
          </a:p>
        </p:txBody>
      </p:sp>
      <p:sp>
        <p:nvSpPr>
          <p:cNvPr id="2" name="Title 1"/>
          <p:cNvSpPr>
            <a:spLocks noGrp="1"/>
          </p:cNvSpPr>
          <p:nvPr>
            <p:ph type="title"/>
          </p:nvPr>
        </p:nvSpPr>
        <p:spPr/>
        <p:txBody>
          <a:bodyPr>
            <a:normAutofit fontScale="90000"/>
          </a:bodyPr>
          <a:lstStyle/>
          <a:p>
            <a:r>
              <a:rPr lang="en-US" dirty="0" smtClean="0"/>
              <a:t>Translation:-</a:t>
            </a:r>
            <a:br>
              <a:rPr lang="en-US" dirty="0" smtClean="0"/>
            </a:br>
            <a:endParaRPr lang="en-US" dirty="0"/>
          </a:p>
        </p:txBody>
      </p:sp>
      <p:pic>
        <p:nvPicPr>
          <p:cNvPr id="4" name="Picture 3" descr="translation image.jpg"/>
          <p:cNvPicPr>
            <a:picLocks noChangeAspect="1"/>
          </p:cNvPicPr>
          <p:nvPr/>
        </p:nvPicPr>
        <p:blipFill>
          <a:blip r:embed="rId2"/>
          <a:stretch>
            <a:fillRect/>
          </a:stretch>
        </p:blipFill>
        <p:spPr>
          <a:xfrm>
            <a:off x="2133600" y="2667000"/>
            <a:ext cx="4314825" cy="3114675"/>
          </a:xfrm>
          <a:prstGeom prst="rect">
            <a:avLst/>
          </a:prstGeom>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457200"/>
            <a:ext cx="8229600" cy="6096000"/>
          </a:xfrm>
        </p:spPr>
        <p:txBody>
          <a:bodyPr>
            <a:normAutofit fontScale="92500"/>
          </a:bodyPr>
          <a:lstStyle/>
          <a:p>
            <a:pPr>
              <a:buNone/>
            </a:pPr>
            <a:r>
              <a:rPr lang="en-US" dirty="0" smtClean="0"/>
              <a:t>From the above figure, you can write that −</a:t>
            </a:r>
          </a:p>
          <a:p>
            <a:pPr>
              <a:buNone/>
            </a:pPr>
            <a:r>
              <a:rPr lang="en-US" b="1" dirty="0" smtClean="0"/>
              <a:t>            </a:t>
            </a:r>
          </a:p>
          <a:p>
            <a:pPr>
              <a:buNone/>
            </a:pPr>
            <a:r>
              <a:rPr lang="en-US" b="1" dirty="0" smtClean="0"/>
              <a:t>			X’ = X + </a:t>
            </a:r>
            <a:r>
              <a:rPr lang="en-US" b="1" dirty="0" err="1" smtClean="0"/>
              <a:t>t</a:t>
            </a:r>
            <a:r>
              <a:rPr lang="en-US" b="1" baseline="-25000" dirty="0" err="1" smtClean="0"/>
              <a:t>x</a:t>
            </a:r>
            <a:endParaRPr lang="en-US" dirty="0" smtClean="0"/>
          </a:p>
          <a:p>
            <a:pPr>
              <a:buNone/>
            </a:pPr>
            <a:r>
              <a:rPr lang="en-US" b="1" dirty="0" smtClean="0"/>
              <a:t>                Y’ = Y + </a:t>
            </a:r>
            <a:r>
              <a:rPr lang="en-US" b="1" dirty="0" err="1" smtClean="0"/>
              <a:t>t</a:t>
            </a:r>
            <a:r>
              <a:rPr lang="en-US" b="1" baseline="-25000" dirty="0" err="1" smtClean="0"/>
              <a:t>y</a:t>
            </a:r>
            <a:endParaRPr lang="en-US" b="1" baseline="-25000" dirty="0" smtClean="0"/>
          </a:p>
          <a:p>
            <a:pPr>
              <a:buNone/>
            </a:pPr>
            <a:endParaRPr lang="en-US" dirty="0" smtClean="0"/>
          </a:p>
          <a:p>
            <a:pPr>
              <a:buNone/>
            </a:pPr>
            <a:r>
              <a:rPr lang="en-US" dirty="0" smtClean="0"/>
              <a:t>            The pair (</a:t>
            </a:r>
            <a:r>
              <a:rPr lang="en-US" dirty="0" err="1" smtClean="0"/>
              <a:t>t</a:t>
            </a:r>
            <a:r>
              <a:rPr lang="en-US" baseline="-25000" dirty="0" err="1" smtClean="0"/>
              <a:t>x</a:t>
            </a:r>
            <a:r>
              <a:rPr lang="en-US" dirty="0" smtClean="0"/>
              <a:t>, </a:t>
            </a:r>
            <a:r>
              <a:rPr lang="en-US" dirty="0" err="1" smtClean="0"/>
              <a:t>t</a:t>
            </a:r>
            <a:r>
              <a:rPr lang="en-US" baseline="-25000" dirty="0" err="1" smtClean="0"/>
              <a:t>y</a:t>
            </a:r>
            <a:r>
              <a:rPr lang="en-US" dirty="0" smtClean="0"/>
              <a:t>) is called the translation vector or shift vector. The above equations can also be represented using the column vectors.</a:t>
            </a:r>
          </a:p>
          <a:p>
            <a:pPr>
              <a:buNone/>
            </a:pPr>
            <a:endParaRPr lang="en-US" dirty="0" smtClean="0"/>
          </a:p>
          <a:p>
            <a:pPr>
              <a:buNone/>
            </a:pPr>
            <a:r>
              <a:rPr lang="en-US" dirty="0" smtClean="0"/>
              <a:t>		P=[X][Y]P=[X][Y] </a:t>
            </a:r>
          </a:p>
          <a:p>
            <a:pPr>
              <a:buNone/>
            </a:pPr>
            <a:r>
              <a:rPr lang="en-US" dirty="0" smtClean="0"/>
              <a:t>		p' = [X′][Y′][X′][Y′]</a:t>
            </a:r>
          </a:p>
          <a:p>
            <a:pPr>
              <a:buNone/>
            </a:pPr>
            <a:r>
              <a:rPr lang="en-US" dirty="0" smtClean="0"/>
              <a:t>		T = [</a:t>
            </a:r>
            <a:r>
              <a:rPr lang="en-US" dirty="0" err="1" smtClean="0"/>
              <a:t>tx</a:t>
            </a:r>
            <a:r>
              <a:rPr lang="en-US" dirty="0" smtClean="0"/>
              <a:t>][</a:t>
            </a:r>
            <a:r>
              <a:rPr lang="en-US" dirty="0" err="1" smtClean="0"/>
              <a:t>ty</a:t>
            </a:r>
            <a:r>
              <a:rPr lang="en-US" dirty="0" smtClean="0"/>
              <a:t>][</a:t>
            </a:r>
            <a:r>
              <a:rPr lang="en-US" dirty="0" err="1" smtClean="0"/>
              <a:t>tx</a:t>
            </a:r>
            <a:r>
              <a:rPr lang="en-US" dirty="0" smtClean="0"/>
              <a:t>][</a:t>
            </a:r>
            <a:r>
              <a:rPr lang="en-US" dirty="0" err="1" smtClean="0"/>
              <a:t>ty</a:t>
            </a:r>
            <a:r>
              <a:rPr lang="en-US" dirty="0" smtClean="0"/>
              <a:t>]</a:t>
            </a:r>
          </a:p>
          <a:p>
            <a:pPr>
              <a:buNone/>
            </a:pPr>
            <a:endParaRPr lang="en-US" dirty="0" smtClean="0"/>
          </a:p>
          <a:p>
            <a:pPr>
              <a:buNone/>
            </a:pPr>
            <a:r>
              <a:rPr lang="en-US" dirty="0" smtClean="0"/>
              <a:t>    We can write it as −</a:t>
            </a:r>
            <a:r>
              <a:rPr lang="en-US" b="1" dirty="0" smtClean="0"/>
              <a:t>P’ = P + T</a:t>
            </a:r>
            <a:endParaRPr lang="en-US" dirty="0" smtClean="0"/>
          </a:p>
          <a:p>
            <a:endParaRPr lang="en-US" dirty="0"/>
          </a:p>
        </p:txBody>
      </p:sp>
      <p:sp>
        <p:nvSpPr>
          <p:cNvPr id="3" name="Title 2"/>
          <p:cNvSpPr>
            <a:spLocks noGrp="1"/>
          </p:cNvSpPr>
          <p:nvPr>
            <p:ph type="title"/>
          </p:nvPr>
        </p:nvSpPr>
        <p:spPr>
          <a:xfrm rot="15477816">
            <a:off x="457200" y="274638"/>
            <a:ext cx="5486400" cy="792162"/>
          </a:xfrm>
        </p:spPr>
        <p:txBody>
          <a:bodyPr>
            <a:normAutofit/>
          </a:bodyPr>
          <a:lstStyle/>
          <a:p>
            <a:r>
              <a:rPr lang="en-US" dirty="0" smtClean="0"/>
              <a:t> </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5"/>
          <p:cNvSpPr>
            <a:spLocks noGrp="1"/>
          </p:cNvSpPr>
          <p:nvPr>
            <p:ph idx="1"/>
          </p:nvPr>
        </p:nvSpPr>
        <p:spPr/>
        <p:txBody>
          <a:bodyPr>
            <a:normAutofit/>
          </a:bodyPr>
          <a:lstStyle/>
          <a:p>
            <a:pPr>
              <a:buNone/>
            </a:pPr>
            <a:r>
              <a:rPr lang="en-US" dirty="0" smtClean="0"/>
              <a:t>             </a:t>
            </a:r>
            <a:r>
              <a:rPr lang="en-US" sz="2400" dirty="0" smtClean="0">
                <a:latin typeface="Times New Roman" pitchFamily="18" charset="0"/>
                <a:cs typeface="Times New Roman" pitchFamily="18" charset="0"/>
              </a:rPr>
              <a:t>In rotation, we rotate the object at particular angle θ theta </a:t>
            </a:r>
            <a:r>
              <a:rPr lang="en-US" sz="2400" dirty="0" err="1" smtClean="0">
                <a:latin typeface="Times New Roman" pitchFamily="18" charset="0"/>
                <a:cs typeface="Times New Roman" pitchFamily="18" charset="0"/>
              </a:rPr>
              <a:t>theta</a:t>
            </a:r>
            <a:r>
              <a:rPr lang="en-US" sz="2400" dirty="0" smtClean="0">
                <a:latin typeface="Times New Roman" pitchFamily="18" charset="0"/>
                <a:cs typeface="Times New Roman" pitchFamily="18" charset="0"/>
              </a:rPr>
              <a:t> from its origin. </a:t>
            </a:r>
          </a:p>
          <a:p>
            <a:pPr>
              <a:buNone/>
            </a:pPr>
            <a:r>
              <a:rPr lang="en-US" sz="2400" dirty="0" smtClean="0">
                <a:latin typeface="Times New Roman" pitchFamily="18" charset="0"/>
                <a:cs typeface="Times New Roman" pitchFamily="18" charset="0"/>
              </a:rPr>
              <a:t>		</a:t>
            </a:r>
          </a:p>
          <a:p>
            <a:pPr>
              <a:buNone/>
            </a:pPr>
            <a:r>
              <a:rPr lang="en-US" sz="2400" dirty="0" smtClean="0">
                <a:latin typeface="Times New Roman" pitchFamily="18" charset="0"/>
                <a:cs typeface="Times New Roman" pitchFamily="18" charset="0"/>
              </a:rPr>
              <a:t>			From the following figure, we can see that the point PX,YX,Y is located at angle φ from the horizontal X coordinate with distance r from the origin.</a:t>
            </a:r>
          </a:p>
          <a:p>
            <a:pPr>
              <a:buNone/>
            </a:pPr>
            <a:endParaRPr lang="en-US" sz="2400" dirty="0" smtClean="0">
              <a:latin typeface="Times New Roman" pitchFamily="18" charset="0"/>
              <a:cs typeface="Times New Roman" pitchFamily="18" charset="0"/>
            </a:endParaRPr>
          </a:p>
          <a:p>
            <a:pPr>
              <a:buNone/>
            </a:pPr>
            <a:r>
              <a:rPr lang="en-US" sz="2400" dirty="0" smtClean="0">
                <a:latin typeface="Times New Roman" pitchFamily="18" charset="0"/>
                <a:cs typeface="Times New Roman" pitchFamily="18" charset="0"/>
              </a:rPr>
              <a:t>          Let us suppose you want to rotate it at the angle θ. After rotating it to a new location, you will get a new point P’ X′,Y′</a:t>
            </a:r>
          </a:p>
          <a:p>
            <a:pPr>
              <a:buNone/>
            </a:pPr>
            <a:r>
              <a:rPr lang="en-US" dirty="0" smtClean="0"/>
              <a:t/>
            </a:r>
            <a:br>
              <a:rPr lang="en-US" dirty="0" smtClean="0"/>
            </a:br>
            <a:endParaRPr lang="en-US" dirty="0"/>
          </a:p>
        </p:txBody>
      </p:sp>
      <p:sp>
        <p:nvSpPr>
          <p:cNvPr id="3" name="Title 2"/>
          <p:cNvSpPr>
            <a:spLocks noGrp="1"/>
          </p:cNvSpPr>
          <p:nvPr>
            <p:ph type="title"/>
          </p:nvPr>
        </p:nvSpPr>
        <p:spPr/>
        <p:txBody>
          <a:bodyPr/>
          <a:lstStyle/>
          <a:p>
            <a:r>
              <a:rPr lang="en-US" dirty="0" smtClean="0"/>
              <a:t> </a:t>
            </a:r>
            <a:endParaRPr lang="en-US" dirty="0"/>
          </a:p>
        </p:txBody>
      </p:sp>
      <p:sp>
        <p:nvSpPr>
          <p:cNvPr id="4" name="Rectangle 3"/>
          <p:cNvSpPr/>
          <p:nvPr/>
        </p:nvSpPr>
        <p:spPr>
          <a:xfrm>
            <a:off x="533400" y="457200"/>
            <a:ext cx="5486400" cy="584775"/>
          </a:xfrm>
          <a:prstGeom prst="rect">
            <a:avLst/>
          </a:prstGeom>
        </p:spPr>
        <p:txBody>
          <a:bodyPr wrap="square">
            <a:spAutoFit/>
          </a:bodyPr>
          <a:lstStyle/>
          <a:p>
            <a:r>
              <a:rPr lang="en-US" sz="3200" b="1" dirty="0" smtClean="0">
                <a:latin typeface="Times New Roman" pitchFamily="18" charset="0"/>
                <a:cs typeface="Times New Roman" pitchFamily="18" charset="0"/>
              </a:rPr>
              <a:t>Rotation:-</a:t>
            </a:r>
            <a:endParaRPr lang="en-US" b="1" dirty="0">
              <a:latin typeface="Times New Roman" pitchFamily="18" charset="0"/>
              <a:cs typeface="Times New Roman" pitchFamily="18"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 </a:t>
            </a:r>
            <a:endParaRPr lang="en-US" dirty="0"/>
          </a:p>
        </p:txBody>
      </p:sp>
      <p:sp>
        <p:nvSpPr>
          <p:cNvPr id="7" name="Content Placeholder 6"/>
          <p:cNvSpPr>
            <a:spLocks noGrp="1"/>
          </p:cNvSpPr>
          <p:nvPr>
            <p:ph idx="1"/>
          </p:nvPr>
        </p:nvSpPr>
        <p:spPr>
          <a:xfrm>
            <a:off x="457200" y="533400"/>
            <a:ext cx="8229600" cy="5473891"/>
          </a:xfrm>
        </p:spPr>
        <p:txBody>
          <a:bodyPr>
            <a:normAutofit/>
          </a:bodyPr>
          <a:lstStyle/>
          <a:p>
            <a:pPr>
              <a:buNone/>
            </a:pPr>
            <a:r>
              <a:rPr lang="en-US" sz="1900" dirty="0" smtClean="0">
                <a:latin typeface="Times New Roman" pitchFamily="18" charset="0"/>
                <a:cs typeface="Times New Roman" pitchFamily="18" charset="0"/>
              </a:rPr>
              <a:t>Using standard trigonometric the original coordinate of point PX,YX,Y can be represented as −</a:t>
            </a:r>
          </a:p>
          <a:p>
            <a:pPr>
              <a:buNone/>
            </a:pPr>
            <a:r>
              <a:rPr lang="en-US" sz="1900" dirty="0" smtClean="0">
                <a:latin typeface="Times New Roman" pitchFamily="18" charset="0"/>
                <a:cs typeface="Times New Roman" pitchFamily="18" charset="0"/>
              </a:rPr>
              <a:t>		X=</a:t>
            </a:r>
            <a:r>
              <a:rPr lang="en-US" sz="1900" dirty="0" err="1" smtClean="0">
                <a:latin typeface="Times New Roman" pitchFamily="18" charset="0"/>
                <a:cs typeface="Times New Roman" pitchFamily="18" charset="0"/>
              </a:rPr>
              <a:t>rcos</a:t>
            </a:r>
            <a:r>
              <a:rPr lang="el-GR" sz="1900" dirty="0" smtClean="0">
                <a:latin typeface="Times New Roman" pitchFamily="18" charset="0"/>
                <a:cs typeface="Times New Roman" pitchFamily="18" charset="0"/>
              </a:rPr>
              <a:t>ϕ......(1)</a:t>
            </a:r>
            <a:r>
              <a:rPr lang="en-US" sz="1900" dirty="0" smtClean="0">
                <a:latin typeface="Times New Roman" pitchFamily="18" charset="0"/>
                <a:cs typeface="Times New Roman" pitchFamily="18" charset="0"/>
              </a:rPr>
              <a:t>X=</a:t>
            </a:r>
            <a:r>
              <a:rPr lang="en-US" sz="1900" dirty="0" err="1" smtClean="0">
                <a:latin typeface="Times New Roman" pitchFamily="18" charset="0"/>
                <a:cs typeface="Times New Roman" pitchFamily="18" charset="0"/>
              </a:rPr>
              <a:t>rcos</a:t>
            </a:r>
            <a:r>
              <a:rPr lang="el-GR" sz="1900" dirty="0" smtClean="0">
                <a:latin typeface="Times New Roman" pitchFamily="18" charset="0"/>
                <a:cs typeface="Times New Roman" pitchFamily="18" charset="0"/>
              </a:rPr>
              <a:t>ϕ......(1)</a:t>
            </a:r>
          </a:p>
          <a:p>
            <a:pPr>
              <a:buNone/>
            </a:pPr>
            <a:r>
              <a:rPr lang="en-US" sz="1900" dirty="0" smtClean="0">
                <a:latin typeface="Times New Roman" pitchFamily="18" charset="0"/>
                <a:cs typeface="Times New Roman" pitchFamily="18" charset="0"/>
              </a:rPr>
              <a:t>		Y=</a:t>
            </a:r>
            <a:r>
              <a:rPr lang="en-US" sz="1900" dirty="0" err="1" smtClean="0">
                <a:latin typeface="Times New Roman" pitchFamily="18" charset="0"/>
                <a:cs typeface="Times New Roman" pitchFamily="18" charset="0"/>
              </a:rPr>
              <a:t>rsin</a:t>
            </a:r>
            <a:r>
              <a:rPr lang="el-GR" sz="1900" dirty="0" smtClean="0">
                <a:latin typeface="Times New Roman" pitchFamily="18" charset="0"/>
                <a:cs typeface="Times New Roman" pitchFamily="18" charset="0"/>
              </a:rPr>
              <a:t>ϕ......(2)</a:t>
            </a:r>
            <a:r>
              <a:rPr lang="en-US" sz="1900" dirty="0" smtClean="0">
                <a:latin typeface="Times New Roman" pitchFamily="18" charset="0"/>
                <a:cs typeface="Times New Roman" pitchFamily="18" charset="0"/>
              </a:rPr>
              <a:t>Y=</a:t>
            </a:r>
            <a:r>
              <a:rPr lang="en-US" sz="1900" dirty="0" err="1" smtClean="0">
                <a:latin typeface="Times New Roman" pitchFamily="18" charset="0"/>
                <a:cs typeface="Times New Roman" pitchFamily="18" charset="0"/>
              </a:rPr>
              <a:t>rsin</a:t>
            </a:r>
            <a:r>
              <a:rPr lang="el-GR" sz="1900" dirty="0" smtClean="0">
                <a:latin typeface="Times New Roman" pitchFamily="18" charset="0"/>
                <a:cs typeface="Times New Roman" pitchFamily="18" charset="0"/>
              </a:rPr>
              <a:t>ϕ......(2)</a:t>
            </a:r>
          </a:p>
          <a:p>
            <a:pPr>
              <a:buNone/>
            </a:pPr>
            <a:r>
              <a:rPr lang="en-US" sz="1900" dirty="0" smtClean="0">
                <a:latin typeface="Times New Roman" pitchFamily="18" charset="0"/>
                <a:cs typeface="Times New Roman" pitchFamily="18" charset="0"/>
              </a:rPr>
              <a:t>Same way we can represent the point P’ X′,Y′X′,Y′ as −</a:t>
            </a:r>
          </a:p>
          <a:p>
            <a:pPr>
              <a:buNone/>
            </a:pPr>
            <a:r>
              <a:rPr lang="en-US" sz="1900" dirty="0" smtClean="0">
                <a:latin typeface="Times New Roman" pitchFamily="18" charset="0"/>
                <a:cs typeface="Times New Roman" pitchFamily="18" charset="0"/>
              </a:rPr>
              <a:t>		x′=</a:t>
            </a:r>
            <a:r>
              <a:rPr lang="en-US" sz="1900" dirty="0" err="1" smtClean="0">
                <a:latin typeface="Times New Roman" pitchFamily="18" charset="0"/>
                <a:cs typeface="Times New Roman" pitchFamily="18" charset="0"/>
              </a:rPr>
              <a:t>rcos</a:t>
            </a:r>
            <a:r>
              <a:rPr lang="en-US" sz="1900" dirty="0" smtClean="0">
                <a:latin typeface="Times New Roman" pitchFamily="18" charset="0"/>
                <a:cs typeface="Times New Roman" pitchFamily="18" charset="0"/>
              </a:rPr>
              <a:t>(</a:t>
            </a:r>
            <a:r>
              <a:rPr lang="el-GR" sz="1900" dirty="0" smtClean="0">
                <a:latin typeface="Times New Roman" pitchFamily="18" charset="0"/>
                <a:cs typeface="Times New Roman" pitchFamily="18" charset="0"/>
              </a:rPr>
              <a:t>ϕ+θ)=</a:t>
            </a:r>
            <a:r>
              <a:rPr lang="en-US" sz="1900" dirty="0" err="1" smtClean="0">
                <a:latin typeface="Times New Roman" pitchFamily="18" charset="0"/>
                <a:cs typeface="Times New Roman" pitchFamily="18" charset="0"/>
              </a:rPr>
              <a:t>rcos</a:t>
            </a:r>
            <a:r>
              <a:rPr lang="el-GR" sz="1900" dirty="0" smtClean="0">
                <a:latin typeface="Times New Roman" pitchFamily="18" charset="0"/>
                <a:cs typeface="Times New Roman" pitchFamily="18" charset="0"/>
              </a:rPr>
              <a:t>ϕ</a:t>
            </a:r>
            <a:r>
              <a:rPr lang="en-US" sz="1900" dirty="0" err="1" smtClean="0">
                <a:latin typeface="Times New Roman" pitchFamily="18" charset="0"/>
                <a:cs typeface="Times New Roman" pitchFamily="18" charset="0"/>
              </a:rPr>
              <a:t>cos</a:t>
            </a:r>
            <a:r>
              <a:rPr lang="el-GR" sz="1900" dirty="0" smtClean="0">
                <a:latin typeface="Times New Roman" pitchFamily="18" charset="0"/>
                <a:cs typeface="Times New Roman" pitchFamily="18" charset="0"/>
              </a:rPr>
              <a:t>θ−</a:t>
            </a:r>
            <a:r>
              <a:rPr lang="en-US" sz="1900" dirty="0" err="1" smtClean="0">
                <a:latin typeface="Times New Roman" pitchFamily="18" charset="0"/>
                <a:cs typeface="Times New Roman" pitchFamily="18" charset="0"/>
              </a:rPr>
              <a:t>rsin</a:t>
            </a:r>
            <a:r>
              <a:rPr lang="el-GR" sz="1900" dirty="0" smtClean="0">
                <a:latin typeface="Times New Roman" pitchFamily="18" charset="0"/>
                <a:cs typeface="Times New Roman" pitchFamily="18" charset="0"/>
              </a:rPr>
              <a:t>ϕ</a:t>
            </a:r>
            <a:r>
              <a:rPr lang="en-US" sz="1900" dirty="0" smtClean="0">
                <a:latin typeface="Times New Roman" pitchFamily="18" charset="0"/>
                <a:cs typeface="Times New Roman" pitchFamily="18" charset="0"/>
              </a:rPr>
              <a:t>sin</a:t>
            </a:r>
            <a:r>
              <a:rPr lang="el-GR" sz="1900" dirty="0" smtClean="0">
                <a:latin typeface="Times New Roman" pitchFamily="18" charset="0"/>
                <a:cs typeface="Times New Roman" pitchFamily="18" charset="0"/>
              </a:rPr>
              <a:t>θ.......(3)</a:t>
            </a:r>
          </a:p>
          <a:p>
            <a:pPr>
              <a:buNone/>
            </a:pPr>
            <a:r>
              <a:rPr lang="en-US" sz="1900" dirty="0" smtClean="0">
                <a:latin typeface="Times New Roman" pitchFamily="18" charset="0"/>
                <a:cs typeface="Times New Roman" pitchFamily="18" charset="0"/>
              </a:rPr>
              <a:t>		y′=</a:t>
            </a:r>
            <a:r>
              <a:rPr lang="en-US" sz="1900" dirty="0" err="1" smtClean="0">
                <a:latin typeface="Times New Roman" pitchFamily="18" charset="0"/>
                <a:cs typeface="Times New Roman" pitchFamily="18" charset="0"/>
              </a:rPr>
              <a:t>rsin</a:t>
            </a:r>
            <a:r>
              <a:rPr lang="en-US" sz="1900" dirty="0" smtClean="0">
                <a:latin typeface="Times New Roman" pitchFamily="18" charset="0"/>
                <a:cs typeface="Times New Roman" pitchFamily="18" charset="0"/>
              </a:rPr>
              <a:t>(</a:t>
            </a:r>
            <a:r>
              <a:rPr lang="el-GR" sz="1900" dirty="0" smtClean="0">
                <a:latin typeface="Times New Roman" pitchFamily="18" charset="0"/>
                <a:cs typeface="Times New Roman" pitchFamily="18" charset="0"/>
              </a:rPr>
              <a:t>ϕ+θ)=</a:t>
            </a:r>
            <a:r>
              <a:rPr lang="en-US" sz="1900" dirty="0" err="1" smtClean="0">
                <a:latin typeface="Times New Roman" pitchFamily="18" charset="0"/>
                <a:cs typeface="Times New Roman" pitchFamily="18" charset="0"/>
              </a:rPr>
              <a:t>rcos</a:t>
            </a:r>
            <a:r>
              <a:rPr lang="el-GR" sz="1900" dirty="0" smtClean="0">
                <a:latin typeface="Times New Roman" pitchFamily="18" charset="0"/>
                <a:cs typeface="Times New Roman" pitchFamily="18" charset="0"/>
              </a:rPr>
              <a:t>ϕ</a:t>
            </a:r>
            <a:r>
              <a:rPr lang="en-US" sz="1900" dirty="0" smtClean="0">
                <a:latin typeface="Times New Roman" pitchFamily="18" charset="0"/>
                <a:cs typeface="Times New Roman" pitchFamily="18" charset="0"/>
              </a:rPr>
              <a:t>sin</a:t>
            </a:r>
            <a:r>
              <a:rPr lang="el-GR" sz="1900" dirty="0" smtClean="0">
                <a:latin typeface="Times New Roman" pitchFamily="18" charset="0"/>
                <a:cs typeface="Times New Roman" pitchFamily="18" charset="0"/>
              </a:rPr>
              <a:t>θ+</a:t>
            </a:r>
            <a:r>
              <a:rPr lang="en-US" sz="1900" dirty="0" err="1" smtClean="0">
                <a:latin typeface="Times New Roman" pitchFamily="18" charset="0"/>
                <a:cs typeface="Times New Roman" pitchFamily="18" charset="0"/>
              </a:rPr>
              <a:t>rsin</a:t>
            </a:r>
            <a:r>
              <a:rPr lang="el-GR" sz="1900" dirty="0" smtClean="0">
                <a:latin typeface="Times New Roman" pitchFamily="18" charset="0"/>
                <a:cs typeface="Times New Roman" pitchFamily="18" charset="0"/>
              </a:rPr>
              <a:t>ϕ</a:t>
            </a:r>
            <a:r>
              <a:rPr lang="en-US" sz="1900" dirty="0" err="1" smtClean="0">
                <a:latin typeface="Times New Roman" pitchFamily="18" charset="0"/>
                <a:cs typeface="Times New Roman" pitchFamily="18" charset="0"/>
              </a:rPr>
              <a:t>cos</a:t>
            </a:r>
            <a:r>
              <a:rPr lang="el-GR" sz="1900" dirty="0" smtClean="0">
                <a:latin typeface="Times New Roman" pitchFamily="18" charset="0"/>
                <a:cs typeface="Times New Roman" pitchFamily="18" charset="0"/>
              </a:rPr>
              <a:t>θ.......(4)</a:t>
            </a:r>
            <a:endParaRPr lang="en-US" sz="1900" dirty="0" smtClean="0">
              <a:latin typeface="Times New Roman" pitchFamily="18" charset="0"/>
              <a:cs typeface="Times New Roman" pitchFamily="18" charset="0"/>
            </a:endParaRPr>
          </a:p>
          <a:p>
            <a:pPr>
              <a:buNone/>
            </a:pPr>
            <a:endParaRPr lang="en-US" sz="1900" dirty="0" smtClean="0">
              <a:latin typeface="Times New Roman" pitchFamily="18" charset="0"/>
              <a:cs typeface="Times New Roman" pitchFamily="18" charset="0"/>
            </a:endParaRPr>
          </a:p>
          <a:p>
            <a:pPr>
              <a:buNone/>
            </a:pPr>
            <a:r>
              <a:rPr lang="en-US" sz="1900" dirty="0" smtClean="0">
                <a:latin typeface="Times New Roman" pitchFamily="18" charset="0"/>
                <a:cs typeface="Times New Roman" pitchFamily="18" charset="0"/>
              </a:rPr>
              <a:t>Substituting equation 11 &amp; 22 in 33 &amp; 44 respectively, we will get</a:t>
            </a:r>
          </a:p>
          <a:p>
            <a:pPr>
              <a:buNone/>
            </a:pPr>
            <a:r>
              <a:rPr lang="en-US" sz="1900" dirty="0" smtClean="0">
                <a:latin typeface="Times New Roman" pitchFamily="18" charset="0"/>
                <a:cs typeface="Times New Roman" pitchFamily="18" charset="0"/>
              </a:rPr>
              <a:t>	x′=</a:t>
            </a:r>
            <a:r>
              <a:rPr lang="en-US" sz="1900" dirty="0" err="1" smtClean="0">
                <a:latin typeface="Times New Roman" pitchFamily="18" charset="0"/>
                <a:cs typeface="Times New Roman" pitchFamily="18" charset="0"/>
              </a:rPr>
              <a:t>xcos</a:t>
            </a:r>
            <a:r>
              <a:rPr lang="el-GR" sz="1900" dirty="0" smtClean="0">
                <a:latin typeface="Times New Roman" pitchFamily="18" charset="0"/>
                <a:cs typeface="Times New Roman" pitchFamily="18" charset="0"/>
              </a:rPr>
              <a:t>θ−</a:t>
            </a:r>
            <a:r>
              <a:rPr lang="en-US" sz="1900" dirty="0" err="1" smtClean="0">
                <a:latin typeface="Times New Roman" pitchFamily="18" charset="0"/>
                <a:cs typeface="Times New Roman" pitchFamily="18" charset="0"/>
              </a:rPr>
              <a:t>ysin</a:t>
            </a:r>
            <a:r>
              <a:rPr lang="el-GR" sz="1900" dirty="0" smtClean="0">
                <a:latin typeface="Times New Roman" pitchFamily="18" charset="0"/>
                <a:cs typeface="Times New Roman" pitchFamily="18" charset="0"/>
              </a:rPr>
              <a:t>θ</a:t>
            </a:r>
            <a:r>
              <a:rPr lang="en-US" sz="1900" dirty="0" smtClean="0">
                <a:latin typeface="Times New Roman" pitchFamily="18" charset="0"/>
                <a:cs typeface="Times New Roman" pitchFamily="18" charset="0"/>
              </a:rPr>
              <a:t>x′=</a:t>
            </a:r>
            <a:r>
              <a:rPr lang="en-US" sz="1900" dirty="0" err="1" smtClean="0">
                <a:latin typeface="Times New Roman" pitchFamily="18" charset="0"/>
                <a:cs typeface="Times New Roman" pitchFamily="18" charset="0"/>
              </a:rPr>
              <a:t>xcos</a:t>
            </a:r>
            <a:r>
              <a:rPr lang="el-GR" sz="1900" dirty="0" smtClean="0">
                <a:latin typeface="Times New Roman" pitchFamily="18" charset="0"/>
                <a:cs typeface="Times New Roman" pitchFamily="18" charset="0"/>
              </a:rPr>
              <a:t>θ−</a:t>
            </a:r>
            <a:r>
              <a:rPr lang="en-US" sz="1900" dirty="0" err="1" smtClean="0">
                <a:latin typeface="Times New Roman" pitchFamily="18" charset="0"/>
                <a:cs typeface="Times New Roman" pitchFamily="18" charset="0"/>
              </a:rPr>
              <a:t>ysin</a:t>
            </a:r>
            <a:r>
              <a:rPr lang="el-GR" sz="1900" dirty="0" smtClean="0">
                <a:latin typeface="Times New Roman" pitchFamily="18" charset="0"/>
                <a:cs typeface="Times New Roman" pitchFamily="18" charset="0"/>
              </a:rPr>
              <a:t>θ</a:t>
            </a:r>
          </a:p>
          <a:p>
            <a:pPr>
              <a:buNone/>
            </a:pPr>
            <a:r>
              <a:rPr lang="en-US" sz="1900" dirty="0" smtClean="0">
                <a:latin typeface="Times New Roman" pitchFamily="18" charset="0"/>
                <a:cs typeface="Times New Roman" pitchFamily="18" charset="0"/>
              </a:rPr>
              <a:t>	y′=</a:t>
            </a:r>
            <a:r>
              <a:rPr lang="en-US" sz="1900" dirty="0" err="1" smtClean="0">
                <a:latin typeface="Times New Roman" pitchFamily="18" charset="0"/>
                <a:cs typeface="Times New Roman" pitchFamily="18" charset="0"/>
              </a:rPr>
              <a:t>xsin</a:t>
            </a:r>
            <a:r>
              <a:rPr lang="el-GR" sz="1900" dirty="0" smtClean="0">
                <a:latin typeface="Times New Roman" pitchFamily="18" charset="0"/>
                <a:cs typeface="Times New Roman" pitchFamily="18" charset="0"/>
              </a:rPr>
              <a:t>θ+</a:t>
            </a:r>
            <a:r>
              <a:rPr lang="en-US" sz="1900" dirty="0" err="1" smtClean="0">
                <a:latin typeface="Times New Roman" pitchFamily="18" charset="0"/>
                <a:cs typeface="Times New Roman" pitchFamily="18" charset="0"/>
              </a:rPr>
              <a:t>ycos</a:t>
            </a:r>
            <a:r>
              <a:rPr lang="el-GR" sz="1900" dirty="0" smtClean="0">
                <a:latin typeface="Times New Roman" pitchFamily="18" charset="0"/>
                <a:cs typeface="Times New Roman" pitchFamily="18" charset="0"/>
              </a:rPr>
              <a:t>θ</a:t>
            </a:r>
          </a:p>
          <a:p>
            <a:pPr>
              <a:buNone/>
            </a:pPr>
            <a:r>
              <a:rPr lang="el-GR" dirty="0" smtClean="0"/>
              <a:t/>
            </a:r>
            <a:br>
              <a:rPr lang="el-GR" dirty="0" smtClean="0"/>
            </a:br>
            <a:endParaRPr lang="en-US" dirty="0"/>
          </a:p>
        </p:txBody>
      </p:sp>
      <p:pic>
        <p:nvPicPr>
          <p:cNvPr id="8" name="Picture 7" descr="rotation.jpg"/>
          <p:cNvPicPr>
            <a:picLocks noChangeAspect="1"/>
          </p:cNvPicPr>
          <p:nvPr/>
        </p:nvPicPr>
        <p:blipFill>
          <a:blip r:embed="rId2"/>
          <a:stretch>
            <a:fillRect/>
          </a:stretch>
        </p:blipFill>
        <p:spPr>
          <a:xfrm>
            <a:off x="5029200" y="3810000"/>
            <a:ext cx="3671888" cy="2468670"/>
          </a:xfrm>
          <a:prstGeom prst="rect">
            <a:avLst/>
          </a:prstGeom>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914400"/>
            <a:ext cx="8229600" cy="5092891"/>
          </a:xfrm>
        </p:spPr>
        <p:txBody>
          <a:bodyPr/>
          <a:lstStyle/>
          <a:p>
            <a:pPr>
              <a:buNone/>
            </a:pPr>
            <a:r>
              <a:rPr lang="en-US" dirty="0" smtClean="0"/>
              <a:t>			</a:t>
            </a:r>
            <a:r>
              <a:rPr lang="en-US" sz="2000" dirty="0" smtClean="0">
                <a:latin typeface="Times New Roman" pitchFamily="18" charset="0"/>
                <a:cs typeface="Times New Roman" pitchFamily="18" charset="0"/>
              </a:rPr>
              <a:t>To </a:t>
            </a:r>
            <a:r>
              <a:rPr lang="en-US" sz="2000" dirty="0" smtClean="0">
                <a:latin typeface="Times New Roman" pitchFamily="18" charset="0"/>
                <a:cs typeface="Times New Roman" pitchFamily="18" charset="0"/>
              </a:rPr>
              <a:t>change the size of an object, scaling transformation is used. In the scaling process, you either expand or compress the dimensions of the object. Scaling can be achieved by multiplying the original coordinates of the object with the scaling factor </a:t>
            </a:r>
            <a:r>
              <a:rPr lang="en-US" sz="2000" dirty="0" smtClean="0">
                <a:latin typeface="Times New Roman" pitchFamily="18" charset="0"/>
                <a:cs typeface="Times New Roman" pitchFamily="18" charset="0"/>
              </a:rPr>
              <a:t>to </a:t>
            </a:r>
            <a:r>
              <a:rPr lang="en-US" sz="2000" dirty="0" smtClean="0">
                <a:latin typeface="Times New Roman" pitchFamily="18" charset="0"/>
                <a:cs typeface="Times New Roman" pitchFamily="18" charset="0"/>
              </a:rPr>
              <a:t>get the desired result</a:t>
            </a:r>
            <a:r>
              <a:rPr lang="en-US" sz="2000" dirty="0" smtClean="0">
                <a:latin typeface="Times New Roman" pitchFamily="18" charset="0"/>
                <a:cs typeface="Times New Roman" pitchFamily="18" charset="0"/>
              </a:rPr>
              <a:t>.</a:t>
            </a:r>
          </a:p>
          <a:p>
            <a:pPr algn="r">
              <a:buNone/>
            </a:pPr>
            <a:r>
              <a:rPr lang="en-US" dirty="0" smtClean="0">
                <a:latin typeface="Times New Roman" pitchFamily="18" charset="0"/>
                <a:cs typeface="Times New Roman" pitchFamily="18" charset="0"/>
              </a:rPr>
              <a:t>                                             </a:t>
            </a:r>
          </a:p>
          <a:p>
            <a:pPr algn="r">
              <a:buNone/>
            </a:pPr>
            <a:r>
              <a:rPr lang="en-US" dirty="0" smtClean="0">
                <a:latin typeface="Times New Roman" pitchFamily="18" charset="0"/>
                <a:cs typeface="Times New Roman" pitchFamily="18" charset="0"/>
              </a:rPr>
              <a:t>  </a:t>
            </a:r>
            <a:endParaRPr lang="en-US" dirty="0">
              <a:latin typeface="Times New Roman" pitchFamily="18" charset="0"/>
              <a:cs typeface="Times New Roman" pitchFamily="18" charset="0"/>
            </a:endParaRPr>
          </a:p>
        </p:txBody>
      </p:sp>
      <p:sp>
        <p:nvSpPr>
          <p:cNvPr id="3" name="Title 2"/>
          <p:cNvSpPr>
            <a:spLocks noGrp="1"/>
          </p:cNvSpPr>
          <p:nvPr>
            <p:ph type="title"/>
          </p:nvPr>
        </p:nvSpPr>
        <p:spPr/>
        <p:txBody>
          <a:bodyPr>
            <a:normAutofit fontScale="90000"/>
          </a:bodyPr>
          <a:lstStyle/>
          <a:p>
            <a:r>
              <a:rPr lang="en-US" sz="4000" dirty="0" smtClean="0">
                <a:solidFill>
                  <a:schemeClr val="tx1"/>
                </a:solidFill>
                <a:latin typeface="Times New Roman" pitchFamily="18" charset="0"/>
                <a:cs typeface="Times New Roman" pitchFamily="18" charset="0"/>
              </a:rPr>
              <a:t>Scaling:-</a:t>
            </a:r>
            <a:r>
              <a:rPr lang="en-US" b="0" dirty="0" smtClean="0"/>
              <a:t/>
            </a:r>
            <a:br>
              <a:rPr lang="en-US" b="0" dirty="0" smtClean="0"/>
            </a:br>
            <a:r>
              <a:rPr lang="en-US" b="0" dirty="0" smtClean="0"/>
              <a:t>				</a:t>
            </a:r>
            <a:endParaRPr lang="en-US" dirty="0"/>
          </a:p>
        </p:txBody>
      </p:sp>
      <p:pic>
        <p:nvPicPr>
          <p:cNvPr id="4" name="Picture 3" descr="after_scaling.jpg"/>
          <p:cNvPicPr>
            <a:picLocks noChangeAspect="1"/>
          </p:cNvPicPr>
          <p:nvPr/>
        </p:nvPicPr>
        <p:blipFill>
          <a:blip r:embed="rId2"/>
          <a:stretch>
            <a:fillRect/>
          </a:stretch>
        </p:blipFill>
        <p:spPr>
          <a:xfrm>
            <a:off x="2819400" y="2743200"/>
            <a:ext cx="2717799" cy="2514599"/>
          </a:xfrm>
          <a:prstGeom prst="rect">
            <a:avLst/>
          </a:prstGeom>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143000"/>
            <a:ext cx="8229600" cy="4864291"/>
          </a:xfrm>
        </p:spPr>
        <p:txBody>
          <a:bodyPr>
            <a:normAutofit/>
          </a:bodyPr>
          <a:lstStyle/>
          <a:p>
            <a:pPr>
              <a:buNone/>
            </a:pPr>
            <a:r>
              <a:rPr lang="en-US" sz="2000" dirty="0" smtClean="0">
                <a:latin typeface="Times New Roman" pitchFamily="18" charset="0"/>
                <a:cs typeface="Times New Roman" pitchFamily="18" charset="0"/>
              </a:rPr>
              <a:t>    			If </a:t>
            </a:r>
            <a:r>
              <a:rPr lang="en-US" sz="2000" dirty="0" smtClean="0">
                <a:latin typeface="Times New Roman" pitchFamily="18" charset="0"/>
                <a:cs typeface="Times New Roman" pitchFamily="18" charset="0"/>
              </a:rPr>
              <a:t>a transformation of the plane T1 is followed by a second plane transformation T2, then the result itself may be represented by a single transformation T which is the composition of T1 and T2 taken in that order. This is written </a:t>
            </a:r>
            <a:r>
              <a:rPr lang="en-US" sz="2000" dirty="0" smtClean="0">
                <a:latin typeface="Times New Roman" pitchFamily="18" charset="0"/>
                <a:cs typeface="Times New Roman" pitchFamily="18" charset="0"/>
              </a:rPr>
              <a:t>as </a:t>
            </a:r>
            <a:r>
              <a:rPr lang="en-US" sz="2000" dirty="0" smtClean="0">
                <a:latin typeface="Times New Roman" pitchFamily="18" charset="0"/>
                <a:cs typeface="Times New Roman" pitchFamily="18" charset="0"/>
              </a:rPr>
              <a:t>T = T1∙T2</a:t>
            </a:r>
            <a:r>
              <a:rPr lang="en-US" sz="2000" dirty="0" smtClean="0">
                <a:latin typeface="Times New Roman" pitchFamily="18" charset="0"/>
                <a:cs typeface="Times New Roman" pitchFamily="18" charset="0"/>
              </a:rPr>
              <a:t>. </a:t>
            </a:r>
          </a:p>
          <a:p>
            <a:pPr>
              <a:buNone/>
            </a:pPr>
            <a:r>
              <a:rPr lang="en-US" sz="2000" dirty="0" smtClean="0">
                <a:latin typeface="Times New Roman" pitchFamily="18" charset="0"/>
                <a:cs typeface="Times New Roman" pitchFamily="18" charset="0"/>
              </a:rPr>
              <a:t>            </a:t>
            </a:r>
          </a:p>
          <a:p>
            <a:r>
              <a:rPr lang="en-US" sz="2000" dirty="0" smtClean="0"/>
              <a:t>Translation</a:t>
            </a:r>
            <a:endParaRPr lang="en-US" sz="2000" dirty="0" smtClean="0"/>
          </a:p>
          <a:p>
            <a:r>
              <a:rPr lang="en-US" sz="2000" dirty="0" smtClean="0"/>
              <a:t>Scaling</a:t>
            </a:r>
            <a:endParaRPr lang="en-US" sz="2000" dirty="0" smtClean="0"/>
          </a:p>
          <a:p>
            <a:r>
              <a:rPr lang="en-US" sz="2000" dirty="0" smtClean="0"/>
              <a:t>Shearing</a:t>
            </a:r>
            <a:endParaRPr lang="en-US" sz="2000" dirty="0" smtClean="0"/>
          </a:p>
          <a:p>
            <a:r>
              <a:rPr lang="en-US" sz="2000" dirty="0" smtClean="0"/>
              <a:t>Rotation</a:t>
            </a:r>
          </a:p>
          <a:p>
            <a:r>
              <a:rPr lang="en-US" sz="2000" dirty="0" smtClean="0"/>
              <a:t>Reflection</a:t>
            </a:r>
            <a:endParaRPr lang="en-US" sz="2000" dirty="0" smtClean="0"/>
          </a:p>
          <a:p>
            <a:pPr>
              <a:buNone/>
            </a:pPr>
            <a:endParaRPr lang="en-US" sz="2000" dirty="0">
              <a:latin typeface="Times New Roman" pitchFamily="18" charset="0"/>
              <a:cs typeface="Times New Roman" pitchFamily="18" charset="0"/>
            </a:endParaRPr>
          </a:p>
        </p:txBody>
      </p:sp>
      <p:sp>
        <p:nvSpPr>
          <p:cNvPr id="3" name="Title 2"/>
          <p:cNvSpPr>
            <a:spLocks noGrp="1"/>
          </p:cNvSpPr>
          <p:nvPr>
            <p:ph type="title"/>
          </p:nvPr>
        </p:nvSpPr>
        <p:spPr>
          <a:xfrm>
            <a:off x="457200" y="274638"/>
            <a:ext cx="8229600" cy="1173162"/>
          </a:xfrm>
        </p:spPr>
        <p:txBody>
          <a:bodyPr>
            <a:normAutofit fontScale="90000"/>
          </a:bodyPr>
          <a:lstStyle/>
          <a:p>
            <a:r>
              <a:rPr lang="en-US" sz="4400" dirty="0" smtClean="0">
                <a:solidFill>
                  <a:schemeClr val="tx1"/>
                </a:solidFill>
                <a:latin typeface="Times New Roman" pitchFamily="18" charset="0"/>
                <a:cs typeface="Times New Roman" pitchFamily="18" charset="0"/>
              </a:rPr>
              <a:t>Composite </a:t>
            </a:r>
            <a:r>
              <a:rPr lang="en-US" sz="4400" dirty="0" smtClean="0">
                <a:solidFill>
                  <a:schemeClr val="tx1"/>
                </a:solidFill>
                <a:latin typeface="Times New Roman" pitchFamily="18" charset="0"/>
                <a:cs typeface="Times New Roman" pitchFamily="18" charset="0"/>
              </a:rPr>
              <a:t>Transformation:-</a:t>
            </a:r>
            <a:r>
              <a:rPr lang="en-US" b="0" dirty="0" smtClean="0"/>
              <a:t/>
            </a:r>
            <a:br>
              <a:rPr lang="en-US" b="0" dirty="0" smtClean="0"/>
            </a:br>
            <a:r>
              <a:rPr lang="en-US" b="0" dirty="0" smtClean="0"/>
              <a:t> </a:t>
            </a:r>
            <a:endParaRPr lang="en-US"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95000" t="-106500" r="5000" b="2065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11070175</TotalTime>
  <Words>128</Words>
  <Application>Microsoft Office PowerPoint</Application>
  <PresentationFormat>On-screen Show (4:3)</PresentationFormat>
  <Paragraphs>69</Paragraphs>
  <Slides>10</Slides>
  <Notes>0</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Concourse</vt:lpstr>
      <vt:lpstr>2D TRANSFORMS</vt:lpstr>
      <vt:lpstr>Introduction :-</vt:lpstr>
      <vt:lpstr>Homogenous Coordinates:- </vt:lpstr>
      <vt:lpstr>Translation:- </vt:lpstr>
      <vt:lpstr> </vt:lpstr>
      <vt:lpstr> </vt:lpstr>
      <vt:lpstr> </vt:lpstr>
      <vt:lpstr>Scaling:-     </vt:lpstr>
      <vt:lpstr>Composite Transformation:-  </vt:lpstr>
      <vt:lpstr>   THANK YOU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2D TRANSFORMS</dc:title>
  <dc:creator>Lab1 Sys50</dc:creator>
  <cp:lastModifiedBy>Lab1 Sys50</cp:lastModifiedBy>
  <cp:revision>9</cp:revision>
  <dcterms:created xsi:type="dcterms:W3CDTF">2001-12-31T18:44:12Z</dcterms:created>
  <dcterms:modified xsi:type="dcterms:W3CDTF">2023-01-18T09:53:23Z</dcterms:modified>
</cp:coreProperties>
</file>