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1"/>
  </p:notesMasterIdLst>
  <p:handoutMasterIdLst>
    <p:handoutMasterId r:id="rId42"/>
  </p:handoutMasterIdLst>
  <p:sldIdLst>
    <p:sldId id="256" r:id="rId2"/>
    <p:sldId id="258" r:id="rId3"/>
    <p:sldId id="317" r:id="rId4"/>
    <p:sldId id="257" r:id="rId5"/>
    <p:sldId id="259" r:id="rId6"/>
    <p:sldId id="260" r:id="rId7"/>
    <p:sldId id="309" r:id="rId8"/>
    <p:sldId id="310" r:id="rId9"/>
    <p:sldId id="312" r:id="rId10"/>
    <p:sldId id="318" r:id="rId11"/>
    <p:sldId id="262" r:id="rId12"/>
    <p:sldId id="270" r:id="rId13"/>
    <p:sldId id="267" r:id="rId14"/>
    <p:sldId id="274" r:id="rId15"/>
    <p:sldId id="273" r:id="rId16"/>
    <p:sldId id="269" r:id="rId17"/>
    <p:sldId id="286" r:id="rId18"/>
    <p:sldId id="308" r:id="rId19"/>
    <p:sldId id="285" r:id="rId20"/>
    <p:sldId id="288" r:id="rId21"/>
    <p:sldId id="289" r:id="rId22"/>
    <p:sldId id="284" r:id="rId23"/>
    <p:sldId id="290" r:id="rId24"/>
    <p:sldId id="292" r:id="rId25"/>
    <p:sldId id="293" r:id="rId26"/>
    <p:sldId id="294" r:id="rId27"/>
    <p:sldId id="264" r:id="rId28"/>
    <p:sldId id="298" r:id="rId29"/>
    <p:sldId id="299" r:id="rId30"/>
    <p:sldId id="300" r:id="rId31"/>
    <p:sldId id="301" r:id="rId32"/>
    <p:sldId id="302" r:id="rId33"/>
    <p:sldId id="304" r:id="rId34"/>
    <p:sldId id="315" r:id="rId35"/>
    <p:sldId id="314" r:id="rId36"/>
    <p:sldId id="306" r:id="rId37"/>
    <p:sldId id="316" r:id="rId38"/>
    <p:sldId id="305" r:id="rId39"/>
    <p:sldId id="30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9" d="100"/>
          <a:sy n="69" d="100"/>
        </p:scale>
        <p:origin x="-1416"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61529F-CBB2-4A9A-92A3-4512593C7FA7}" type="datetimeFigureOut">
              <a:rPr lang="en-US" smtClean="0"/>
              <a:t>11/20/2021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DB20AB6-059C-4A07-B5DA-51F5F46A0296}"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7EF3E5-69CF-46C3-8306-1D902A2DF627}" type="datetimeFigureOut">
              <a:rPr lang="en-IN" smtClean="0"/>
              <a:pPr/>
              <a:t>20-11-2021</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917AB-4E6D-4D18-9140-731E68F6FC7E}" type="slidenum">
              <a:rPr lang="en-IN" smtClean="0"/>
              <a:pPr/>
              <a:t>‹#›</a:t>
            </a:fld>
            <a:endParaRPr lang="en-IN" dirty="0"/>
          </a:p>
        </p:txBody>
      </p:sp>
    </p:spTree>
    <p:extLst>
      <p:ext uri="{BB962C8B-B14F-4D97-AF65-F5344CB8AC3E}">
        <p14:creationId xmlns="" xmlns:p14="http://schemas.microsoft.com/office/powerpoint/2010/main" val="138894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F14917AB-4E6D-4D18-9140-731E68F6FC7E}" type="slidenum">
              <a:rPr lang="en-IN" smtClean="0"/>
              <a:pPr/>
              <a:t>12</a:t>
            </a:fld>
            <a:endParaRPr lang="en-IN"/>
          </a:p>
        </p:txBody>
      </p:sp>
    </p:spTree>
    <p:extLst>
      <p:ext uri="{BB962C8B-B14F-4D97-AF65-F5344CB8AC3E}">
        <p14:creationId xmlns="" xmlns:p14="http://schemas.microsoft.com/office/powerpoint/2010/main" val="25274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07A2786B-D063-4AA0-9ADF-5390AFC8B73A}" type="slidenum">
              <a:rPr lang="en-IN" smtClean="0"/>
              <a:pPr/>
              <a:t>‹#›</a:t>
            </a:fld>
            <a:endParaRPr lang="en-IN"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7924800" y="6416675"/>
            <a:ext cx="762000" cy="365125"/>
          </a:xfrm>
        </p:spPr>
        <p:txBody>
          <a:bodyPr/>
          <a:lstStyle/>
          <a:p>
            <a:fld id="{07A2786B-D063-4AA0-9ADF-5390AFC8B73A}"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6043FE-284B-44A3-B013-D91B7E4186DB}" type="datetimeFigureOut">
              <a:rPr lang="en-IN" smtClean="0"/>
              <a:pPr/>
              <a:t>20-11-2021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07A2786B-D063-4AA0-9ADF-5390AFC8B73A}"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E6043FE-284B-44A3-B013-D91B7E4186DB}" type="datetimeFigureOut">
              <a:rPr lang="en-IN" smtClean="0"/>
              <a:pPr/>
              <a:t>20-11-2021</a:t>
            </a:fld>
            <a:endParaRPr lang="en-IN"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7A2786B-D063-4AA0-9ADF-5390AFC8B73A}"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Introduction to Auditing</a:t>
            </a:r>
            <a:endParaRPr lang="en-IN" dirty="0"/>
          </a:p>
        </p:txBody>
      </p:sp>
    </p:spTree>
    <p:extLst>
      <p:ext uri="{BB962C8B-B14F-4D97-AF65-F5344CB8AC3E}">
        <p14:creationId xmlns="" xmlns:p14="http://schemas.microsoft.com/office/powerpoint/2010/main" val="1777204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01408"/>
          </a:xfrm>
        </p:spPr>
        <p:txBody>
          <a:bodyPr>
            <a:normAutofit fontScale="77500" lnSpcReduction="20000"/>
          </a:bodyPr>
          <a:lstStyle/>
          <a:p>
            <a:pPr marL="45720" indent="0" algn="just">
              <a:buNone/>
            </a:pPr>
            <a:r>
              <a:rPr lang="en-IN" b="1" i="1" dirty="0" smtClean="0">
                <a:solidFill>
                  <a:srgbClr val="FF0000"/>
                </a:solidFill>
                <a:latin typeface="Times New Roman" pitchFamily="18" charset="0"/>
                <a:cs typeface="Times New Roman" pitchFamily="18" charset="0"/>
              </a:rPr>
              <a:t>3. Fraudulent </a:t>
            </a:r>
            <a:r>
              <a:rPr lang="en-IN" b="1" i="1" dirty="0">
                <a:solidFill>
                  <a:srgbClr val="FF0000"/>
                </a:solidFill>
                <a:latin typeface="Times New Roman" pitchFamily="18" charset="0"/>
                <a:cs typeface="Times New Roman" pitchFamily="18" charset="0"/>
              </a:rPr>
              <a:t>Manipulation of Accounts </a:t>
            </a:r>
            <a:r>
              <a:rPr lang="en-IN" b="1" i="1" dirty="0" smtClean="0">
                <a:latin typeface="Times New Roman" pitchFamily="18" charset="0"/>
                <a:cs typeface="Times New Roman" pitchFamily="18" charset="0"/>
              </a:rPr>
              <a:t>/</a:t>
            </a:r>
            <a:r>
              <a:rPr lang="en-IN" b="1" dirty="0" smtClean="0">
                <a:solidFill>
                  <a:srgbClr val="FF0000"/>
                </a:solidFill>
                <a:latin typeface="Times New Roman" pitchFamily="18" charset="0"/>
                <a:cs typeface="Times New Roman" pitchFamily="18" charset="0"/>
              </a:rPr>
              <a:t>Forgery </a:t>
            </a:r>
            <a:r>
              <a:rPr lang="en-IN" b="1" dirty="0">
                <a:solidFill>
                  <a:srgbClr val="FF0000"/>
                </a:solidFill>
                <a:latin typeface="Times New Roman" pitchFamily="18" charset="0"/>
                <a:cs typeface="Times New Roman" pitchFamily="18" charset="0"/>
              </a:rPr>
              <a:t>Vouchers:</a:t>
            </a:r>
            <a:r>
              <a:rPr lang="en-IN" b="1" dirty="0">
                <a:latin typeface="Times New Roman" pitchFamily="18" charset="0"/>
                <a:cs typeface="Times New Roman" pitchFamily="18" charset="0"/>
              </a:rPr>
              <a:t> </a:t>
            </a:r>
            <a:r>
              <a:rPr lang="en-IN" dirty="0">
                <a:latin typeface="Times New Roman" pitchFamily="18" charset="0"/>
                <a:cs typeface="Times New Roman" pitchFamily="18" charset="0"/>
              </a:rPr>
              <a:t>These are the fake evidences produced to auditor in the process of auditing. Such must be identified by the auditor.</a:t>
            </a:r>
          </a:p>
          <a:p>
            <a:pPr algn="just"/>
            <a:r>
              <a:rPr lang="en-IN" b="1" dirty="0">
                <a:latin typeface="Times New Roman" pitchFamily="18" charset="0"/>
                <a:cs typeface="Times New Roman" pitchFamily="18" charset="0"/>
              </a:rPr>
              <a:t>This type of fraud is more difficult to discover as it is usually committed by directors or managers or other responsible officials. That is why the auditor should be very careful in detecting such frauds. He should carry out the routine checking and vouching most carefully and make searching, tactful and </a:t>
            </a:r>
            <a:r>
              <a:rPr lang="en-IN" b="1">
                <a:latin typeface="Times New Roman" pitchFamily="18" charset="0"/>
                <a:cs typeface="Times New Roman" pitchFamily="18" charset="0"/>
              </a:rPr>
              <a:t>intelligent </a:t>
            </a:r>
            <a:r>
              <a:rPr lang="en-IN" b="1" smtClean="0">
                <a:latin typeface="Times New Roman" pitchFamily="18" charset="0"/>
                <a:cs typeface="Times New Roman" pitchFamily="18" charset="0"/>
              </a:rPr>
              <a:t>enquiries</a:t>
            </a:r>
          </a:p>
          <a:p>
            <a:pPr algn="just"/>
            <a:r>
              <a:rPr lang="en-IN" smtClean="0">
                <a:latin typeface="Times New Roman" pitchFamily="18" charset="0"/>
                <a:cs typeface="Times New Roman" pitchFamily="18" charset="0"/>
              </a:rPr>
              <a:t>The </a:t>
            </a:r>
            <a:r>
              <a:rPr lang="en-IN" dirty="0">
                <a:latin typeface="Times New Roman" pitchFamily="18" charset="0"/>
                <a:cs typeface="Times New Roman" pitchFamily="18" charset="0"/>
              </a:rPr>
              <a:t>accounts may be manipulated in a number of ways which are as follows:</a:t>
            </a:r>
          </a:p>
          <a:p>
            <a:pPr algn="just"/>
            <a:r>
              <a:rPr lang="en-IN" dirty="0">
                <a:latin typeface="Times New Roman" pitchFamily="18" charset="0"/>
                <a:cs typeface="Times New Roman" pitchFamily="18" charset="0"/>
              </a:rPr>
              <a:t>1. by not providing any depreciation or less depreciation or more depreciation; or</a:t>
            </a:r>
          </a:p>
          <a:p>
            <a:pPr algn="just"/>
            <a:r>
              <a:rPr lang="en-IN" dirty="0">
                <a:latin typeface="Times New Roman" pitchFamily="18" charset="0"/>
                <a:cs typeface="Times New Roman" pitchFamily="18" charset="0"/>
              </a:rPr>
              <a:t>2. by under valuation or over-valuation of assets and liabilities; or</a:t>
            </a:r>
          </a:p>
          <a:p>
            <a:pPr algn="just"/>
            <a:r>
              <a:rPr lang="en-IN" dirty="0">
                <a:latin typeface="Times New Roman" pitchFamily="18" charset="0"/>
                <a:cs typeface="Times New Roman" pitchFamily="18" charset="0"/>
              </a:rPr>
              <a:t>3</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by the utilization of secret reserves during a period when the concern has made less or no profit without disclosing that fact to the shareholders etc</a:t>
            </a:r>
            <a:r>
              <a:rPr lang="en-IN" dirty="0" smtClean="0">
                <a:latin typeface="Times New Roman" pitchFamily="18" charset="0"/>
                <a:cs typeface="Times New Roman" pitchFamily="18" charset="0"/>
              </a:rPr>
              <a:t>.</a:t>
            </a:r>
            <a:endParaRPr lang="en-IN" dirty="0">
              <a:solidFill>
                <a:srgbClr val="FF0000"/>
              </a:solidFill>
              <a:latin typeface="Times New Roman" pitchFamily="18" charset="0"/>
              <a:cs typeface="Times New Roman" pitchFamily="18" charset="0"/>
            </a:endParaRPr>
          </a:p>
          <a:p>
            <a:pPr algn="just"/>
            <a:r>
              <a:rPr lang="en-IN" dirty="0" smtClean="0">
                <a:solidFill>
                  <a:srgbClr val="FF0000"/>
                </a:solidFill>
                <a:latin typeface="Times New Roman" pitchFamily="18" charset="0"/>
                <a:cs typeface="Times New Roman" pitchFamily="18" charset="0"/>
              </a:rPr>
              <a:t>In simple words: </a:t>
            </a:r>
          </a:p>
          <a:p>
            <a:pPr marL="45720" indent="0" algn="just">
              <a:buNone/>
            </a:pPr>
            <a:r>
              <a:rPr lang="en-IN" dirty="0" smtClean="0">
                <a:solidFill>
                  <a:srgbClr val="FF0000"/>
                </a:solidFill>
                <a:latin typeface="Times New Roman" pitchFamily="18" charset="0"/>
                <a:cs typeface="Times New Roman" pitchFamily="18" charset="0"/>
              </a:rPr>
              <a:t>According </a:t>
            </a:r>
            <a:r>
              <a:rPr lang="en-IN" dirty="0">
                <a:solidFill>
                  <a:srgbClr val="FF0000"/>
                </a:solidFill>
                <a:latin typeface="Times New Roman" pitchFamily="18" charset="0"/>
                <a:cs typeface="Times New Roman" pitchFamily="18" charset="0"/>
              </a:rPr>
              <a:t>to the section 143 of companies act 2013, </a:t>
            </a:r>
            <a:endParaRPr lang="en-IN" b="1" dirty="0" smtClean="0">
              <a:latin typeface="Times New Roman" pitchFamily="18" charset="0"/>
              <a:cs typeface="Times New Roman" pitchFamily="18" charset="0"/>
            </a:endParaRPr>
          </a:p>
          <a:p>
            <a:pPr algn="just"/>
            <a:r>
              <a:rPr lang="en-IN" b="1" u="sng" dirty="0" smtClean="0">
                <a:latin typeface="Times New Roman" pitchFamily="18" charset="0"/>
                <a:cs typeface="Times New Roman" pitchFamily="18" charset="0"/>
              </a:rPr>
              <a:t>Primary </a:t>
            </a:r>
            <a:r>
              <a:rPr lang="en-IN" b="1" u="sng" dirty="0">
                <a:latin typeface="Times New Roman" pitchFamily="18" charset="0"/>
                <a:cs typeface="Times New Roman" pitchFamily="18" charset="0"/>
              </a:rPr>
              <a:t>Objective</a:t>
            </a:r>
            <a:r>
              <a:rPr lang="en-IN" u="sng" dirty="0">
                <a:latin typeface="Times New Roman" pitchFamily="18" charset="0"/>
                <a:cs typeface="Times New Roman" pitchFamily="18" charset="0"/>
              </a:rPr>
              <a:t> </a:t>
            </a:r>
            <a:r>
              <a:rPr lang="en-IN" dirty="0">
                <a:latin typeface="Times New Roman" pitchFamily="18" charset="0"/>
                <a:cs typeface="Times New Roman" pitchFamily="18" charset="0"/>
              </a:rPr>
              <a:t>of auditing is to </a:t>
            </a:r>
            <a:r>
              <a:rPr lang="en-IN" b="1" dirty="0">
                <a:latin typeface="Times New Roman" pitchFamily="18" charset="0"/>
                <a:cs typeface="Times New Roman" pitchFamily="18" charset="0"/>
              </a:rPr>
              <a:t>report the owners </a:t>
            </a:r>
            <a:r>
              <a:rPr lang="en-IN" dirty="0">
                <a:latin typeface="Times New Roman" pitchFamily="18" charset="0"/>
                <a:cs typeface="Times New Roman" pitchFamily="18" charset="0"/>
              </a:rPr>
              <a:t>whether the financial statement provides true and fair view of financial matters of the company.</a:t>
            </a:r>
          </a:p>
          <a:p>
            <a:pPr algn="just"/>
            <a:r>
              <a:rPr lang="en-IN" b="1" u="sng" dirty="0" smtClean="0">
                <a:latin typeface="Times New Roman" pitchFamily="18" charset="0"/>
                <a:cs typeface="Times New Roman" pitchFamily="18" charset="0"/>
              </a:rPr>
              <a:t>Secondary </a:t>
            </a:r>
            <a:r>
              <a:rPr lang="en-IN" b="1" u="sng" dirty="0">
                <a:latin typeface="Times New Roman" pitchFamily="18" charset="0"/>
                <a:cs typeface="Times New Roman" pitchFamily="18" charset="0"/>
              </a:rPr>
              <a:t>Objective </a:t>
            </a:r>
            <a:r>
              <a:rPr lang="en-IN" dirty="0">
                <a:latin typeface="Times New Roman" pitchFamily="18" charset="0"/>
                <a:cs typeface="Times New Roman" pitchFamily="18" charset="0"/>
              </a:rPr>
              <a:t>is to </a:t>
            </a:r>
            <a:r>
              <a:rPr lang="en-IN" b="1" dirty="0">
                <a:latin typeface="Times New Roman" pitchFamily="18" charset="0"/>
                <a:cs typeface="Times New Roman" pitchFamily="18" charset="0"/>
              </a:rPr>
              <a:t>Detection and prevention of frauds and detection and prevention of </a:t>
            </a:r>
            <a:r>
              <a:rPr lang="en-IN" b="1" dirty="0" smtClean="0">
                <a:latin typeface="Times New Roman" pitchFamily="18" charset="0"/>
                <a:cs typeface="Times New Roman" pitchFamily="18" charset="0"/>
              </a:rPr>
              <a:t>errors.</a:t>
            </a:r>
          </a:p>
          <a:p>
            <a:pPr marL="45720" indent="0" algn="just">
              <a:buNone/>
            </a:pPr>
            <a:endParaRPr lang="en-IN" dirty="0">
              <a:latin typeface="Times New Roman" pitchFamily="18" charset="0"/>
              <a:cs typeface="Times New Roman" pitchFamily="18" charset="0"/>
            </a:endParaRPr>
          </a:p>
        </p:txBody>
      </p:sp>
    </p:spTree>
    <p:extLst>
      <p:ext uri="{BB962C8B-B14F-4D97-AF65-F5344CB8AC3E}">
        <p14:creationId xmlns="" xmlns:p14="http://schemas.microsoft.com/office/powerpoint/2010/main" val="2066632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idx="4294967295"/>
          </p:nvPr>
        </p:nvSpPr>
        <p:spPr>
          <a:xfrm>
            <a:off x="0" y="0"/>
            <a:ext cx="8243888" cy="639763"/>
          </a:xfrm>
        </p:spPr>
        <p:txBody>
          <a:bodyPr>
            <a:normAutofit/>
          </a:bodyPr>
          <a:lstStyle/>
          <a:p>
            <a:pPr algn="ctr"/>
            <a:r>
              <a:rPr lang="en-IN" sz="2400" cap="all" dirty="0" smtClean="0"/>
              <a:t>ACCOUNTING  V/s  auditing </a:t>
            </a:r>
            <a:endParaRPr lang="en-IN" sz="2400" dirty="0"/>
          </a:p>
        </p:txBody>
      </p:sp>
      <p:sp>
        <p:nvSpPr>
          <p:cNvPr id="17" name="TextBox 16"/>
          <p:cNvSpPr txBox="1"/>
          <p:nvPr/>
        </p:nvSpPr>
        <p:spPr>
          <a:xfrm>
            <a:off x="0" y="476672"/>
            <a:ext cx="4499992" cy="6577185"/>
          </a:xfrm>
          <a:prstGeom prst="rect">
            <a:avLst/>
          </a:prstGeom>
          <a:noFill/>
        </p:spPr>
        <p:txBody>
          <a:bodyPr wrap="square" rtlCol="0">
            <a:spAutoFit/>
          </a:bodyPr>
          <a:lstStyle/>
          <a:p>
            <a:pPr algn="just"/>
            <a:r>
              <a:rPr lang="en-IN" b="1" i="1" u="sng" dirty="0" smtClean="0"/>
              <a:t>1</a:t>
            </a:r>
            <a:r>
              <a:rPr lang="en-IN" sz="2000" b="1" i="1" u="sng" dirty="0" smtClean="0">
                <a:latin typeface="Times New Roman" pitchFamily="18" charset="0"/>
                <a:cs typeface="Times New Roman" pitchFamily="18" charset="0"/>
              </a:rPr>
              <a:t>. Meaning </a:t>
            </a:r>
          </a:p>
          <a:p>
            <a:pPr algn="just"/>
            <a:r>
              <a:rPr lang="en-IN" sz="2000" dirty="0" smtClean="0">
                <a:latin typeface="Times New Roman" pitchFamily="18" charset="0"/>
                <a:cs typeface="Times New Roman" pitchFamily="18" charset="0"/>
              </a:rPr>
              <a:t>Accounting </a:t>
            </a:r>
            <a:r>
              <a:rPr lang="en-IN" sz="2000" dirty="0">
                <a:latin typeface="Times New Roman" pitchFamily="18" charset="0"/>
                <a:cs typeface="Times New Roman" pitchFamily="18" charset="0"/>
              </a:rPr>
              <a:t>means systematically keeping the records of the accounts of an organization and preparation of financial statements at the end of the financial year</a:t>
            </a:r>
            <a:r>
              <a:rPr lang="en-IN" sz="2000" dirty="0" smtClean="0">
                <a:latin typeface="Times New Roman" pitchFamily="18" charset="0"/>
                <a:cs typeface="Times New Roman" pitchFamily="18" charset="0"/>
              </a:rPr>
              <a:t>.</a:t>
            </a:r>
          </a:p>
          <a:p>
            <a:pPr algn="just"/>
            <a:r>
              <a:rPr lang="en-IN" sz="2000" b="1" i="1" u="sng" dirty="0" smtClean="0">
                <a:latin typeface="Times New Roman" pitchFamily="18" charset="0"/>
                <a:cs typeface="Times New Roman" pitchFamily="18" charset="0"/>
              </a:rPr>
              <a:t>2. Governed By</a:t>
            </a:r>
          </a:p>
          <a:p>
            <a:pPr algn="just"/>
            <a:r>
              <a:rPr lang="en-IN" sz="2000" dirty="0" smtClean="0">
                <a:latin typeface="Times New Roman" pitchFamily="18" charset="0"/>
                <a:cs typeface="Times New Roman" pitchFamily="18" charset="0"/>
              </a:rPr>
              <a:t>Accounting </a:t>
            </a:r>
            <a:r>
              <a:rPr lang="en-IN" sz="2000" dirty="0">
                <a:latin typeface="Times New Roman" pitchFamily="18" charset="0"/>
                <a:cs typeface="Times New Roman" pitchFamily="18" charset="0"/>
              </a:rPr>
              <a:t>Standards</a:t>
            </a:r>
            <a:endParaRPr lang="en-IN" sz="2000" dirty="0">
              <a:latin typeface="Times New Roman" pitchFamily="18" charset="0"/>
              <a:ea typeface="Times New Roman"/>
              <a:cs typeface="Times New Roman" pitchFamily="18" charset="0"/>
            </a:endParaRPr>
          </a:p>
          <a:p>
            <a:pPr algn="just"/>
            <a:r>
              <a:rPr lang="en-IN" sz="2000" b="1" i="1" u="sng" dirty="0" smtClean="0">
                <a:latin typeface="Times New Roman" pitchFamily="18" charset="0"/>
                <a:cs typeface="Times New Roman" pitchFamily="18" charset="0"/>
              </a:rPr>
              <a:t>3.Work </a:t>
            </a:r>
            <a:r>
              <a:rPr lang="en-IN" sz="2000" b="1" i="1" u="sng" dirty="0">
                <a:latin typeface="Times New Roman" pitchFamily="18" charset="0"/>
                <a:cs typeface="Times New Roman" pitchFamily="18" charset="0"/>
              </a:rPr>
              <a:t>performed </a:t>
            </a:r>
            <a:r>
              <a:rPr lang="en-IN" sz="2000" b="1" i="1" u="sng" dirty="0" smtClean="0">
                <a:latin typeface="Times New Roman" pitchFamily="18" charset="0"/>
                <a:cs typeface="Times New Roman" pitchFamily="18" charset="0"/>
              </a:rPr>
              <a:t>by</a:t>
            </a:r>
          </a:p>
          <a:p>
            <a:pPr algn="just"/>
            <a:r>
              <a:rPr lang="en-IN" sz="2000" dirty="0" smtClean="0">
                <a:solidFill>
                  <a:srgbClr val="222222"/>
                </a:solidFill>
                <a:latin typeface="Times New Roman" pitchFamily="18" charset="0"/>
                <a:ea typeface="Times New Roman"/>
                <a:cs typeface="Times New Roman" pitchFamily="18" charset="0"/>
              </a:rPr>
              <a:t>Accountant</a:t>
            </a:r>
            <a:endParaRPr lang="en-IN" sz="2000" dirty="0">
              <a:latin typeface="Times New Roman" pitchFamily="18" charset="0"/>
              <a:ea typeface="Times New Roman"/>
              <a:cs typeface="Times New Roman" pitchFamily="18" charset="0"/>
            </a:endParaRPr>
          </a:p>
          <a:p>
            <a:pPr algn="just"/>
            <a:r>
              <a:rPr lang="en-IN" sz="2000" b="1" i="1" u="sng" dirty="0" smtClean="0">
                <a:latin typeface="Times New Roman" pitchFamily="18" charset="0"/>
                <a:cs typeface="Times New Roman" pitchFamily="18" charset="0"/>
              </a:rPr>
              <a:t>4. Purpose</a:t>
            </a:r>
          </a:p>
          <a:p>
            <a:pPr algn="just"/>
            <a:r>
              <a:rPr lang="en-IN" sz="2000" dirty="0">
                <a:latin typeface="Times New Roman" pitchFamily="18" charset="0"/>
                <a:cs typeface="Times New Roman" pitchFamily="18" charset="0"/>
              </a:rPr>
              <a:t>To show the performance, profitability and financial position of an organization</a:t>
            </a:r>
            <a:r>
              <a:rPr lang="en-IN" sz="2000" dirty="0" smtClean="0">
                <a:latin typeface="Times New Roman" pitchFamily="18" charset="0"/>
                <a:cs typeface="Times New Roman" pitchFamily="18" charset="0"/>
              </a:rPr>
              <a:t>.</a:t>
            </a:r>
          </a:p>
          <a:p>
            <a:pPr algn="just"/>
            <a:endParaRPr lang="en-IN" sz="2000" b="1" i="1" u="sng" dirty="0" smtClean="0">
              <a:latin typeface="Times New Roman" pitchFamily="18" charset="0"/>
              <a:cs typeface="Times New Roman" pitchFamily="18" charset="0"/>
            </a:endParaRPr>
          </a:p>
          <a:p>
            <a:pPr algn="just"/>
            <a:r>
              <a:rPr lang="en-IN" sz="2000" b="1" i="1" u="sng" dirty="0" smtClean="0">
                <a:solidFill>
                  <a:srgbClr val="222222"/>
                </a:solidFill>
                <a:latin typeface="Times New Roman" pitchFamily="18" charset="0"/>
                <a:ea typeface="Times New Roman"/>
                <a:cs typeface="Times New Roman" pitchFamily="18" charset="0"/>
              </a:rPr>
              <a:t>5. Commencement </a:t>
            </a:r>
          </a:p>
          <a:p>
            <a:pPr algn="just"/>
            <a:r>
              <a:rPr lang="en-IN" sz="2000" dirty="0" smtClean="0">
                <a:solidFill>
                  <a:srgbClr val="222222"/>
                </a:solidFill>
                <a:latin typeface="Times New Roman" pitchFamily="18" charset="0"/>
                <a:ea typeface="Times New Roman"/>
                <a:cs typeface="Times New Roman" pitchFamily="18" charset="0"/>
              </a:rPr>
              <a:t>Accounting begins </a:t>
            </a:r>
            <a:r>
              <a:rPr lang="en-IN" sz="2000" dirty="0">
                <a:solidFill>
                  <a:srgbClr val="222222"/>
                </a:solidFill>
                <a:latin typeface="Times New Roman" pitchFamily="18" charset="0"/>
                <a:ea typeface="Times New Roman"/>
                <a:cs typeface="Times New Roman" pitchFamily="18" charset="0"/>
              </a:rPr>
              <a:t>where bookkeeping ends</a:t>
            </a:r>
            <a:r>
              <a:rPr lang="en-IN" sz="2000" dirty="0" smtClean="0">
                <a:solidFill>
                  <a:srgbClr val="222222"/>
                </a:solidFill>
                <a:latin typeface="Times New Roman" pitchFamily="18" charset="0"/>
                <a:ea typeface="Times New Roman"/>
                <a:cs typeface="Times New Roman" pitchFamily="18" charset="0"/>
              </a:rPr>
              <a:t>.</a:t>
            </a:r>
          </a:p>
          <a:p>
            <a:pPr algn="just"/>
            <a:r>
              <a:rPr lang="en-IN" sz="2000" b="1" i="1" u="sng" dirty="0" smtClean="0">
                <a:solidFill>
                  <a:srgbClr val="222222"/>
                </a:solidFill>
                <a:latin typeface="Times New Roman" pitchFamily="18" charset="0"/>
                <a:ea typeface="Times New Roman"/>
                <a:cs typeface="Times New Roman" pitchFamily="18" charset="0"/>
              </a:rPr>
              <a:t>6. Period </a:t>
            </a:r>
            <a:endParaRPr lang="en-IN" sz="2000" b="1" i="1" u="sng" dirty="0">
              <a:latin typeface="Times New Roman" pitchFamily="18" charset="0"/>
              <a:ea typeface="Times New Roman"/>
              <a:cs typeface="Times New Roman" pitchFamily="18" charset="0"/>
            </a:endParaRPr>
          </a:p>
          <a:p>
            <a:pPr algn="just"/>
            <a:r>
              <a:rPr lang="en-IN" sz="2000" dirty="0">
                <a:latin typeface="Times New Roman" pitchFamily="18" charset="0"/>
                <a:cs typeface="Times New Roman" pitchFamily="18" charset="0"/>
              </a:rPr>
              <a:t>Accounting is a continuous process, i.e. day to day recording of transactions are done</a:t>
            </a:r>
            <a:endParaRPr lang="en-IN" sz="2000" dirty="0">
              <a:latin typeface="Times New Roman" pitchFamily="18" charset="0"/>
              <a:ea typeface="Times New Roman"/>
              <a:cs typeface="Times New Roman" pitchFamily="18" charset="0"/>
            </a:endParaRPr>
          </a:p>
          <a:p>
            <a:pPr>
              <a:lnSpc>
                <a:spcPct val="107000"/>
              </a:lnSpc>
              <a:spcAft>
                <a:spcPts val="1200"/>
              </a:spcAft>
            </a:pPr>
            <a:endParaRPr lang="en-IN" sz="2000" dirty="0">
              <a:latin typeface="Calibri"/>
              <a:ea typeface="Times New Roman"/>
              <a:cs typeface="Times New Roman"/>
            </a:endParaRPr>
          </a:p>
        </p:txBody>
      </p:sp>
      <p:sp>
        <p:nvSpPr>
          <p:cNvPr id="20" name="TextBox 19"/>
          <p:cNvSpPr txBox="1"/>
          <p:nvPr/>
        </p:nvSpPr>
        <p:spPr>
          <a:xfrm>
            <a:off x="4716016" y="476672"/>
            <a:ext cx="4320480" cy="5816977"/>
          </a:xfrm>
          <a:prstGeom prst="rect">
            <a:avLst/>
          </a:prstGeom>
          <a:noFill/>
        </p:spPr>
        <p:txBody>
          <a:bodyPr wrap="square" rtlCol="0">
            <a:spAutoFit/>
          </a:bodyPr>
          <a:lstStyle/>
          <a:p>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Auditing </a:t>
            </a:r>
            <a:r>
              <a:rPr lang="en-IN" sz="2000" dirty="0">
                <a:latin typeface="Times New Roman" pitchFamily="18" charset="0"/>
                <a:cs typeface="Times New Roman" pitchFamily="18" charset="0"/>
              </a:rPr>
              <a:t>means inspection of the books of account and financial statements of an organization</a:t>
            </a:r>
            <a:r>
              <a:rPr lang="en-IN" sz="2000" dirty="0" smtClean="0">
                <a:latin typeface="Times New Roman" pitchFamily="18" charset="0"/>
                <a:cs typeface="Times New Roman" pitchFamily="18" charset="0"/>
              </a:rPr>
              <a:t>.</a:t>
            </a:r>
          </a:p>
          <a:p>
            <a:pPr algn="just"/>
            <a:endParaRPr lang="en-IN" sz="2000" dirty="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Standards </a:t>
            </a:r>
            <a:r>
              <a:rPr lang="en-IN" sz="2000" dirty="0">
                <a:latin typeface="Times New Roman" pitchFamily="18" charset="0"/>
                <a:cs typeface="Times New Roman" pitchFamily="18" charset="0"/>
              </a:rPr>
              <a:t>on </a:t>
            </a:r>
            <a:r>
              <a:rPr lang="en-IN" sz="2000" dirty="0" smtClean="0">
                <a:latin typeface="Times New Roman" pitchFamily="18" charset="0"/>
                <a:cs typeface="Times New Roman" pitchFamily="18" charset="0"/>
              </a:rPr>
              <a:t>Auditing</a:t>
            </a:r>
            <a:endParaRPr lang="en-IN" sz="2000" dirty="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Auditor</a:t>
            </a:r>
          </a:p>
          <a:p>
            <a:pPr algn="just"/>
            <a:endParaRPr lang="en-IN" sz="20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To reveal the fact, that to which extent financial statement of an organization gives true and fair view</a:t>
            </a:r>
            <a:r>
              <a:rPr lang="en-IN" sz="2000" dirty="0" smtClean="0">
                <a:latin typeface="Times New Roman" pitchFamily="18" charset="0"/>
                <a:cs typeface="Times New Roman" pitchFamily="18" charset="0"/>
              </a:rPr>
              <a:t>.</a:t>
            </a:r>
          </a:p>
          <a:p>
            <a:pPr algn="just"/>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Auditing begins when </a:t>
            </a:r>
            <a:r>
              <a:rPr lang="en-IN" sz="2000" dirty="0">
                <a:latin typeface="Times New Roman" pitchFamily="18" charset="0"/>
                <a:cs typeface="Times New Roman" pitchFamily="18" charset="0"/>
              </a:rPr>
              <a:t>accounting ends</a:t>
            </a:r>
            <a:r>
              <a:rPr lang="en-IN" sz="2000" dirty="0" smtClean="0">
                <a:latin typeface="Times New Roman" pitchFamily="18" charset="0"/>
                <a:cs typeface="Times New Roman" pitchFamily="18" charset="0"/>
              </a:rPr>
              <a:t>.</a:t>
            </a:r>
          </a:p>
          <a:p>
            <a:pPr algn="just"/>
            <a:endParaRPr lang="en-IN" sz="2400" dirty="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Auditing is a periodic process.</a:t>
            </a:r>
            <a:endParaRPr lang="en-IN"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885985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3888432" cy="6186309"/>
          </a:xfrm>
          <a:prstGeom prst="rect">
            <a:avLst/>
          </a:prstGeom>
          <a:noFill/>
        </p:spPr>
        <p:txBody>
          <a:bodyPr wrap="square" rtlCol="0">
            <a:spAutoFit/>
          </a:bodyPr>
          <a:lstStyle/>
          <a:p>
            <a:r>
              <a:rPr lang="en-IN" b="1" u="sng" dirty="0" smtClean="0"/>
              <a:t>7. Nature</a:t>
            </a:r>
          </a:p>
          <a:p>
            <a:r>
              <a:rPr lang="en-IN" dirty="0" smtClean="0"/>
              <a:t>It is concerned with finalisation of final accounts </a:t>
            </a:r>
          </a:p>
          <a:p>
            <a:endParaRPr lang="en-IN" dirty="0" smtClean="0"/>
          </a:p>
          <a:p>
            <a:r>
              <a:rPr lang="en-IN" b="1" u="sng" dirty="0" smtClean="0"/>
              <a:t>8. Objective </a:t>
            </a:r>
          </a:p>
          <a:p>
            <a:r>
              <a:rPr lang="en-IN" dirty="0" smtClean="0"/>
              <a:t>To ascertain trading results</a:t>
            </a:r>
          </a:p>
          <a:p>
            <a:endParaRPr lang="en-IN" dirty="0"/>
          </a:p>
          <a:p>
            <a:endParaRPr lang="en-IN" u="sng" dirty="0"/>
          </a:p>
          <a:p>
            <a:r>
              <a:rPr lang="en-IN" b="1" i="1" u="sng" dirty="0" smtClean="0"/>
              <a:t>9. Reporting </a:t>
            </a:r>
          </a:p>
          <a:p>
            <a:r>
              <a:rPr lang="en-IN" dirty="0" smtClean="0"/>
              <a:t>An accountant does not submit any report. </a:t>
            </a:r>
          </a:p>
          <a:p>
            <a:endParaRPr lang="en-IN" b="1" dirty="0"/>
          </a:p>
          <a:p>
            <a:r>
              <a:rPr lang="en-IN" b="1" u="sng" dirty="0" smtClean="0"/>
              <a:t>10. Status </a:t>
            </a:r>
          </a:p>
          <a:p>
            <a:r>
              <a:rPr lang="en-IN" dirty="0" smtClean="0"/>
              <a:t>An accountant is an employee of an organisation. </a:t>
            </a:r>
          </a:p>
          <a:p>
            <a:endParaRPr lang="en-IN" b="1" dirty="0"/>
          </a:p>
          <a:p>
            <a:r>
              <a:rPr lang="en-IN" b="1" i="1" u="sng" dirty="0" smtClean="0"/>
              <a:t>11. Errors &amp; Frauds</a:t>
            </a:r>
          </a:p>
          <a:p>
            <a:r>
              <a:rPr lang="en-IN" dirty="0" smtClean="0"/>
              <a:t>Accountant may commit errors and frauds </a:t>
            </a:r>
          </a:p>
          <a:p>
            <a:endParaRPr lang="en-IN" dirty="0"/>
          </a:p>
          <a:p>
            <a:r>
              <a:rPr lang="en-IN" b="1" u="sng" dirty="0" smtClean="0"/>
              <a:t>12. </a:t>
            </a:r>
            <a:r>
              <a:rPr lang="en-IN" b="1" u="sng" dirty="0" err="1" smtClean="0"/>
              <a:t>Qualfication</a:t>
            </a:r>
            <a:r>
              <a:rPr lang="en-IN" b="1" u="sng" dirty="0" smtClean="0"/>
              <a:t> </a:t>
            </a:r>
          </a:p>
          <a:p>
            <a:r>
              <a:rPr lang="en-IN" dirty="0" smtClean="0"/>
              <a:t>No formal qualification </a:t>
            </a:r>
          </a:p>
        </p:txBody>
      </p:sp>
      <p:sp>
        <p:nvSpPr>
          <p:cNvPr id="3" name="TextBox 2"/>
          <p:cNvSpPr txBox="1"/>
          <p:nvPr/>
        </p:nvSpPr>
        <p:spPr>
          <a:xfrm>
            <a:off x="4718216" y="404664"/>
            <a:ext cx="4425783" cy="6186309"/>
          </a:xfrm>
          <a:prstGeom prst="rect">
            <a:avLst/>
          </a:prstGeom>
          <a:noFill/>
        </p:spPr>
        <p:txBody>
          <a:bodyPr wrap="square" rtlCol="0">
            <a:spAutoFit/>
          </a:bodyPr>
          <a:lstStyle/>
          <a:p>
            <a:r>
              <a:rPr lang="en-IN" dirty="0" smtClean="0"/>
              <a:t>It is concerned with establishment of reliability of financial statement </a:t>
            </a:r>
          </a:p>
          <a:p>
            <a:endParaRPr lang="en-IN" dirty="0" smtClean="0"/>
          </a:p>
          <a:p>
            <a:endParaRPr lang="en-IN" dirty="0" smtClean="0"/>
          </a:p>
          <a:p>
            <a:r>
              <a:rPr lang="en-IN" dirty="0" smtClean="0"/>
              <a:t>To certify the correctness of financial statements.</a:t>
            </a:r>
          </a:p>
          <a:p>
            <a:endParaRPr lang="en-IN" dirty="0" smtClean="0"/>
          </a:p>
          <a:p>
            <a:endParaRPr lang="en-IN" dirty="0" smtClean="0"/>
          </a:p>
          <a:p>
            <a:r>
              <a:rPr lang="en-IN" dirty="0" smtClean="0"/>
              <a:t>An auditor submits prescribed report.</a:t>
            </a:r>
          </a:p>
          <a:p>
            <a:endParaRPr lang="en-IN" dirty="0"/>
          </a:p>
          <a:p>
            <a:endParaRPr lang="en-IN" dirty="0" smtClean="0"/>
          </a:p>
          <a:p>
            <a:endParaRPr lang="en-IN" dirty="0"/>
          </a:p>
          <a:p>
            <a:r>
              <a:rPr lang="en-IN" dirty="0" smtClean="0"/>
              <a:t>An auditor is not an employee of an organisation.</a:t>
            </a:r>
          </a:p>
          <a:p>
            <a:endParaRPr lang="en-IN" dirty="0"/>
          </a:p>
          <a:p>
            <a:endParaRPr lang="en-IN" dirty="0" smtClean="0"/>
          </a:p>
          <a:p>
            <a:r>
              <a:rPr lang="en-IN" dirty="0" smtClean="0"/>
              <a:t>Auditor cannot afford to commit errors and frauds.</a:t>
            </a:r>
          </a:p>
          <a:p>
            <a:endParaRPr lang="en-IN" dirty="0" smtClean="0"/>
          </a:p>
          <a:p>
            <a:endParaRPr lang="en-IN" dirty="0"/>
          </a:p>
          <a:p>
            <a:endParaRPr lang="en-IN" dirty="0" smtClean="0"/>
          </a:p>
          <a:p>
            <a:r>
              <a:rPr lang="en-IN" dirty="0" smtClean="0"/>
              <a:t>Needs prescribed qualification.</a:t>
            </a:r>
            <a:endParaRPr lang="en-IN" dirty="0"/>
          </a:p>
        </p:txBody>
      </p:sp>
    </p:spTree>
    <p:extLst>
      <p:ext uri="{BB962C8B-B14F-4D97-AF65-F5344CB8AC3E}">
        <p14:creationId xmlns="" xmlns:p14="http://schemas.microsoft.com/office/powerpoint/2010/main" val="249187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359"/>
            <a:ext cx="9144000" cy="3970318"/>
          </a:xfrm>
          <a:prstGeom prst="rect">
            <a:avLst/>
          </a:prstGeom>
        </p:spPr>
        <p:txBody>
          <a:bodyPr wrap="square">
            <a:spAutoFit/>
          </a:bodyPr>
          <a:lstStyle/>
          <a:p>
            <a:r>
              <a:rPr lang="en-IN" sz="2400" b="1" dirty="0" smtClean="0">
                <a:latin typeface="Times New Roman" pitchFamily="18" charset="0"/>
                <a:cs typeface="Times New Roman" pitchFamily="18" charset="0"/>
              </a:rPr>
              <a:t>Various classes of audit / classification of Audit </a:t>
            </a:r>
          </a:p>
          <a:p>
            <a:r>
              <a:rPr lang="en-IN" sz="2400" i="1" u="sng" dirty="0" smtClean="0">
                <a:latin typeface="Times New Roman" pitchFamily="18" charset="0"/>
                <a:cs typeface="Times New Roman" pitchFamily="18" charset="0"/>
              </a:rPr>
              <a:t>On </a:t>
            </a:r>
            <a:r>
              <a:rPr lang="en-IN" sz="2400" i="1" u="sng" dirty="0">
                <a:latin typeface="Times New Roman" pitchFamily="18" charset="0"/>
                <a:cs typeface="Times New Roman" pitchFamily="18" charset="0"/>
              </a:rPr>
              <a:t>the basis of Time</a:t>
            </a:r>
          </a:p>
          <a:p>
            <a:r>
              <a:rPr lang="en-IN" dirty="0">
                <a:latin typeface="Times New Roman" pitchFamily="18" charset="0"/>
                <a:cs typeface="Times New Roman" pitchFamily="18" charset="0"/>
              </a:rPr>
              <a:t> </a:t>
            </a:r>
          </a:p>
          <a:p>
            <a:pPr algn="just"/>
            <a:r>
              <a:rPr lang="en-IN" b="1" dirty="0">
                <a:latin typeface="Times New Roman" pitchFamily="18" charset="0"/>
                <a:cs typeface="Times New Roman" pitchFamily="18" charset="0"/>
              </a:rPr>
              <a:t>1)</a:t>
            </a:r>
            <a:r>
              <a:rPr lang="en-IN" dirty="0">
                <a:latin typeface="Times New Roman" pitchFamily="18" charset="0"/>
                <a:cs typeface="Times New Roman" pitchFamily="18" charset="0"/>
              </a:rPr>
              <a:t>    </a:t>
            </a:r>
            <a:r>
              <a:rPr lang="en-IN" sz="2400" dirty="0">
                <a:latin typeface="Times New Roman" pitchFamily="18" charset="0"/>
                <a:cs typeface="Times New Roman" pitchFamily="18" charset="0"/>
              </a:rPr>
              <a:t>  </a:t>
            </a:r>
            <a:r>
              <a:rPr lang="en-IN" sz="2400" b="1" u="sng" dirty="0">
                <a:latin typeface="Times New Roman" pitchFamily="18" charset="0"/>
                <a:cs typeface="Times New Roman" pitchFamily="18" charset="0"/>
              </a:rPr>
              <a:t>Interim audit: </a:t>
            </a:r>
            <a:r>
              <a:rPr lang="en-IN" sz="2400" dirty="0">
                <a:latin typeface="Times New Roman" pitchFamily="18" charset="0"/>
                <a:cs typeface="Times New Roman" pitchFamily="18" charset="0"/>
              </a:rPr>
              <a:t>An audit is </a:t>
            </a:r>
            <a:r>
              <a:rPr lang="en-IN" sz="2400" dirty="0" smtClean="0">
                <a:latin typeface="Times New Roman" pitchFamily="18" charset="0"/>
                <a:cs typeface="Times New Roman" pitchFamily="18" charset="0"/>
              </a:rPr>
              <a:t>performed </a:t>
            </a:r>
            <a:r>
              <a:rPr lang="en-IN" sz="2400" b="1" dirty="0">
                <a:latin typeface="Times New Roman" pitchFamily="18" charset="0"/>
                <a:cs typeface="Times New Roman" pitchFamily="18" charset="0"/>
              </a:rPr>
              <a:t>in between two annual audits </a:t>
            </a:r>
            <a:r>
              <a:rPr lang="en-IN" sz="2400" dirty="0">
                <a:latin typeface="Times New Roman" pitchFamily="18" charset="0"/>
                <a:cs typeface="Times New Roman" pitchFamily="18" charset="0"/>
              </a:rPr>
              <a:t>is considered as Interim audit</a:t>
            </a:r>
            <a:r>
              <a:rPr lang="en-IN" sz="2400" dirty="0" smtClean="0">
                <a:latin typeface="Times New Roman" pitchFamily="18" charset="0"/>
                <a:cs typeface="Times New Roman" pitchFamily="18" charset="0"/>
              </a:rPr>
              <a:t>. It </a:t>
            </a:r>
            <a:r>
              <a:rPr lang="en-IN" sz="2400" dirty="0">
                <a:latin typeface="Times New Roman" pitchFamily="18" charset="0"/>
                <a:cs typeface="Times New Roman" pitchFamily="18" charset="0"/>
              </a:rPr>
              <a:t>can be conducted as Quarterly or Half yearly. It may involve complete checking of accounts for a part of the year. Normally this audit is conducted in the large companies where huge amount of transactions are available for audit work.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It may be also conducted to enable the board of directors to declare an interim dividend </a:t>
            </a:r>
          </a:p>
          <a:p>
            <a:endParaRPr lang="en-IN" dirty="0">
              <a:latin typeface="Times New Roman" pitchFamily="18" charset="0"/>
              <a:cs typeface="Times New Roman" pitchFamily="18" charset="0"/>
            </a:endParaRPr>
          </a:p>
        </p:txBody>
      </p:sp>
    </p:spTree>
    <p:extLst>
      <p:ext uri="{BB962C8B-B14F-4D97-AF65-F5344CB8AC3E}">
        <p14:creationId xmlns="" xmlns:p14="http://schemas.microsoft.com/office/powerpoint/2010/main" val="2102166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0972"/>
            <a:ext cx="9143999" cy="3046988"/>
          </a:xfrm>
          <a:prstGeom prst="rect">
            <a:avLst/>
          </a:prstGeom>
        </p:spPr>
        <p:txBody>
          <a:bodyPr wrap="square">
            <a:spAutoFit/>
          </a:bodyPr>
          <a:lstStyle/>
          <a:p>
            <a:pPr algn="just"/>
            <a:r>
              <a:rPr lang="en-IN" sz="2400" b="1" dirty="0" smtClean="0">
                <a:latin typeface="Times New Roman" pitchFamily="18" charset="0"/>
                <a:cs typeface="Times New Roman" pitchFamily="18" charset="0"/>
              </a:rPr>
              <a:t>2)</a:t>
            </a:r>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Periodical/</a:t>
            </a:r>
            <a:r>
              <a:rPr lang="en-IN" sz="2400" b="1" u="sng" dirty="0">
                <a:latin typeface="Times New Roman" pitchFamily="18" charset="0"/>
                <a:cs typeface="Times New Roman" pitchFamily="18" charset="0"/>
              </a:rPr>
              <a:t>Finial audit (Year end):</a:t>
            </a:r>
            <a:r>
              <a:rPr lang="en-IN" sz="2400" b="1" dirty="0">
                <a:latin typeface="Times New Roman" pitchFamily="18" charset="0"/>
                <a:cs typeface="Times New Roman" pitchFamily="18" charset="0"/>
              </a:rPr>
              <a:t> </a:t>
            </a:r>
            <a:r>
              <a:rPr lang="en-IN" sz="2400" dirty="0">
                <a:latin typeface="Times New Roman" pitchFamily="18" charset="0"/>
                <a:cs typeface="Times New Roman" pitchFamily="18" charset="0"/>
              </a:rPr>
              <a:t>Here the commencement of the audit work starts at the end of the financial year . After preparation of final accounts of the business the auditor is called to conduct an audit. Such type of audit is called as Finial Audit. This type of audit is best suited for small concerns, as in case of large concerns it takes more time to complete the audit if commenced at the end of the year. Suitable where chances of frauds are less</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a:p>
            <a:endParaRPr lang="en-IN" sz="2400" dirty="0"/>
          </a:p>
        </p:txBody>
      </p:sp>
    </p:spTree>
    <p:extLst>
      <p:ext uri="{BB962C8B-B14F-4D97-AF65-F5344CB8AC3E}">
        <p14:creationId xmlns="" xmlns:p14="http://schemas.microsoft.com/office/powerpoint/2010/main" val="1047407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6632"/>
            <a:ext cx="8064896" cy="4524315"/>
          </a:xfrm>
          <a:prstGeom prst="rect">
            <a:avLst/>
          </a:prstGeom>
        </p:spPr>
        <p:txBody>
          <a:bodyPr wrap="square">
            <a:spAutoFit/>
          </a:bodyPr>
          <a:lstStyle/>
          <a:p>
            <a:pPr algn="just"/>
            <a:r>
              <a:rPr lang="en-IN" sz="2400" b="1" dirty="0">
                <a:latin typeface="Times New Roman" pitchFamily="18" charset="0"/>
                <a:cs typeface="Times New Roman" pitchFamily="18" charset="0"/>
              </a:rPr>
              <a:t>3)</a:t>
            </a:r>
            <a:r>
              <a:rPr lang="en-IN" sz="2400" dirty="0">
                <a:latin typeface="Times New Roman" pitchFamily="18" charset="0"/>
                <a:cs typeface="Times New Roman" pitchFamily="18" charset="0"/>
              </a:rPr>
              <a:t>      </a:t>
            </a:r>
            <a:r>
              <a:rPr lang="en-IN" sz="2400" b="1" u="sng" dirty="0">
                <a:latin typeface="Times New Roman" pitchFamily="18" charset="0"/>
                <a:cs typeface="Times New Roman" pitchFamily="18" charset="0"/>
              </a:rPr>
              <a:t>Continuous / Detailed audit </a:t>
            </a:r>
            <a:r>
              <a:rPr lang="en-IN" sz="2400" b="1" dirty="0">
                <a:latin typeface="Times New Roman" pitchFamily="18" charset="0"/>
                <a:cs typeface="Times New Roman" pitchFamily="18" charset="0"/>
              </a:rPr>
              <a:t>: </a:t>
            </a:r>
            <a:r>
              <a:rPr lang="en-IN" sz="2400" dirty="0">
                <a:latin typeface="Times New Roman" pitchFamily="18" charset="0"/>
                <a:cs typeface="Times New Roman" pitchFamily="18" charset="0"/>
              </a:rPr>
              <a:t>A continuous Audit is where the auditor and his staff are constantly engaged in checking the accounts during the entire financial period or at regular or irregular intervals during the period</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Generally large companies where bulk transactions were involved will be subjected to continuous audit</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It involves a detailed examination of all the transactions by the auditor attending at regular intervals say weekly, fortnightly or monthly, during the whole period of trading.</a:t>
            </a:r>
          </a:p>
          <a:p>
            <a:pPr algn="just"/>
            <a:r>
              <a:rPr lang="en-IN"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689368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5"/>
            <a:ext cx="8136904" cy="4524315"/>
          </a:xfrm>
          <a:prstGeom prst="rect">
            <a:avLst/>
          </a:prstGeom>
        </p:spPr>
        <p:txBody>
          <a:bodyPr wrap="square">
            <a:spAutoFit/>
          </a:bodyPr>
          <a:lstStyle/>
          <a:p>
            <a:pPr algn="just"/>
            <a:r>
              <a:rPr lang="en-IN" dirty="0">
                <a:latin typeface="Times New Roman" pitchFamily="18" charset="0"/>
                <a:cs typeface="Times New Roman" pitchFamily="18" charset="0"/>
              </a:rPr>
              <a:t>4</a:t>
            </a:r>
            <a:r>
              <a:rPr lang="en-IN" dirty="0" smtClean="0">
                <a:latin typeface="Times New Roman" pitchFamily="18" charset="0"/>
                <a:cs typeface="Times New Roman" pitchFamily="18" charset="0"/>
              </a:rPr>
              <a:t>) </a:t>
            </a:r>
            <a:r>
              <a:rPr lang="en-IN" sz="2400" b="1" i="1" dirty="0" smtClean="0">
                <a:latin typeface="Times New Roman" pitchFamily="18" charset="0"/>
                <a:cs typeface="Times New Roman" pitchFamily="18" charset="0"/>
              </a:rPr>
              <a:t>Balance </a:t>
            </a:r>
            <a:r>
              <a:rPr lang="en-IN" sz="2400" b="1" i="1" dirty="0">
                <a:latin typeface="Times New Roman" pitchFamily="18" charset="0"/>
                <a:cs typeface="Times New Roman" pitchFamily="18" charset="0"/>
              </a:rPr>
              <a:t>sheet audit: </a:t>
            </a:r>
            <a:r>
              <a:rPr lang="en-IN" sz="2400" dirty="0">
                <a:latin typeface="Times New Roman" pitchFamily="18" charset="0"/>
                <a:cs typeface="Times New Roman" pitchFamily="18" charset="0"/>
              </a:rPr>
              <a:t>It is complete verification of all items presented in the balance </a:t>
            </a:r>
            <a:r>
              <a:rPr lang="en-IN" sz="2400" dirty="0" smtClean="0">
                <a:latin typeface="Times New Roman" pitchFamily="18" charset="0"/>
                <a:cs typeface="Times New Roman" pitchFamily="18" charset="0"/>
              </a:rPr>
              <a:t>sheet. It includes verification &amp; valuation of assets &amp; liabilities appearing in the balance sheet. The </a:t>
            </a:r>
            <a:r>
              <a:rPr lang="en-IN" sz="2400" dirty="0">
                <a:latin typeface="Times New Roman" pitchFamily="18" charset="0"/>
                <a:cs typeface="Times New Roman" pitchFamily="18" charset="0"/>
              </a:rPr>
              <a:t>auditor investigates regarding materiality, and statutory requirements. This type of audit is successful where the proper internal control system is exists, because under this type of audit the auditor might not follow the elaborate checking of transactions</a:t>
            </a:r>
            <a:r>
              <a:rPr lang="en-IN" sz="2400" dirty="0" smtClean="0">
                <a:latin typeface="Times New Roman" pitchFamily="18" charset="0"/>
                <a:cs typeface="Times New Roman" pitchFamily="18" charset="0"/>
              </a:rPr>
              <a:t>.</a:t>
            </a: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76289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69360"/>
          </a:xfrm>
        </p:spPr>
        <p:txBody>
          <a:bodyPr>
            <a:normAutofit/>
          </a:bodyPr>
          <a:lstStyle/>
          <a:p>
            <a:pPr marL="45720" indent="0">
              <a:buNone/>
            </a:pPr>
            <a:r>
              <a:rPr lang="en-IN" sz="2400" b="1" dirty="0" smtClean="0">
                <a:latin typeface="Times New Roman" pitchFamily="18" charset="0"/>
                <a:cs typeface="Times New Roman" pitchFamily="18" charset="0"/>
              </a:rPr>
              <a:t>Classification based on organisational structure &amp; Authority </a:t>
            </a:r>
            <a:endParaRPr lang="en-IN" sz="2400" b="1" dirty="0">
              <a:latin typeface="Times New Roman" pitchFamily="18" charset="0"/>
              <a:cs typeface="Times New Roman" pitchFamily="18" charset="0"/>
            </a:endParaRPr>
          </a:p>
          <a:p>
            <a:pPr marL="45720" indent="0">
              <a:buNone/>
            </a:pPr>
            <a:r>
              <a:rPr lang="en-IN" sz="2400" dirty="0" smtClean="0">
                <a:latin typeface="Times New Roman" pitchFamily="18" charset="0"/>
                <a:cs typeface="Times New Roman" pitchFamily="18" charset="0"/>
              </a:rPr>
              <a:t>A business undertaking may be owned, managed &amp; controlled by govt. or private individuals , &amp; may be operated in a corporate form or non- corporate form. The type of audits to be conducted for various organisations, therefore should fall under the following categories. </a:t>
            </a:r>
          </a:p>
          <a:p>
            <a:endParaRPr lang="en-IN" sz="2400" dirty="0" smtClean="0">
              <a:latin typeface="Times New Roman" pitchFamily="18" charset="0"/>
              <a:cs typeface="Times New Roman" pitchFamily="18" charset="0"/>
            </a:endParaRPr>
          </a:p>
          <a:p>
            <a:r>
              <a:rPr lang="en-IN" sz="2400" b="1" dirty="0" smtClean="0">
                <a:solidFill>
                  <a:srgbClr val="FF0000"/>
                </a:solidFill>
                <a:latin typeface="Times New Roman" pitchFamily="18" charset="0"/>
                <a:cs typeface="Times New Roman" pitchFamily="18" charset="0"/>
              </a:rPr>
              <a:t>Statutory Audit</a:t>
            </a:r>
          </a:p>
          <a:p>
            <a:r>
              <a:rPr lang="en-IN" sz="2400" dirty="0" smtClean="0">
                <a:solidFill>
                  <a:schemeClr val="tx1"/>
                </a:solidFill>
                <a:latin typeface="Times New Roman" pitchFamily="18" charset="0"/>
                <a:cs typeface="Times New Roman" pitchFamily="18" charset="0"/>
              </a:rPr>
              <a:t>Is </a:t>
            </a:r>
            <a:r>
              <a:rPr lang="en-IN" sz="2400" b="1" dirty="0" smtClean="0">
                <a:solidFill>
                  <a:srgbClr val="FF0000"/>
                </a:solidFill>
                <a:latin typeface="Times New Roman" pitchFamily="18" charset="0"/>
                <a:cs typeface="Times New Roman" pitchFamily="18" charset="0"/>
              </a:rPr>
              <a:t> </a:t>
            </a:r>
            <a:r>
              <a:rPr lang="en-IN" sz="2400" dirty="0" smtClean="0">
                <a:latin typeface="Times New Roman" pitchFamily="18" charset="0"/>
                <a:cs typeface="Times New Roman" pitchFamily="18" charset="0"/>
              </a:rPr>
              <a:t>one </a:t>
            </a:r>
            <a:r>
              <a:rPr lang="en-IN" sz="2400" dirty="0">
                <a:latin typeface="Times New Roman" pitchFamily="18" charset="0"/>
                <a:cs typeface="Times New Roman" pitchFamily="18" charset="0"/>
              </a:rPr>
              <a:t>that is authorised by and compulsory under a statute or law which lays down or prescribes in definite terms the nature, scope and extent of audit and also the auditor’s qualifications, duties and rights, e.g., in the case of a company including a government company or public sector enterprise/undertaking and other or­ganisations or public corporations governed by special statutes</a:t>
            </a:r>
            <a:r>
              <a:rPr lang="en-IN" sz="2400" dirty="0" smtClean="0">
                <a:latin typeface="Times New Roman" pitchFamily="18" charset="0"/>
                <a:cs typeface="Times New Roman" pitchFamily="18" charset="0"/>
              </a:rPr>
              <a:t>.</a:t>
            </a:r>
            <a:endParaRPr lang="en-IN" sz="2400" b="1" dirty="0" smtClean="0">
              <a:solidFill>
                <a:srgbClr val="FF0000"/>
              </a:solidFill>
              <a:latin typeface="Times New Roman" pitchFamily="18" charset="0"/>
              <a:cs typeface="Times New Roman" pitchFamily="18" charset="0"/>
            </a:endParaRPr>
          </a:p>
          <a:p>
            <a:pPr>
              <a:buFont typeface="Wingdings" pitchFamily="2" charset="2"/>
              <a:buChar char="Ø"/>
            </a:pPr>
            <a:r>
              <a:rPr lang="en-IN" sz="2000" dirty="0" smtClean="0">
                <a:latin typeface="Times New Roman" pitchFamily="18" charset="0"/>
                <a:cs typeface="Times New Roman" pitchFamily="18" charset="0"/>
              </a:rPr>
              <a:t>Where undertaking are formed under the statute or laws, audit for such undertakings is made compulsory under the statutes that govern them </a:t>
            </a:r>
          </a:p>
          <a:p>
            <a:pPr>
              <a:buFont typeface="Wingdings" pitchFamily="2" charset="2"/>
              <a:buChar char="Ø"/>
            </a:pPr>
            <a:r>
              <a:rPr lang="en-IN" sz="2000" dirty="0" smtClean="0">
                <a:latin typeface="Times New Roman" pitchFamily="18" charset="0"/>
                <a:cs typeface="Times New Roman" pitchFamily="18" charset="0"/>
              </a:rPr>
              <a:t>An audit undertaken under any statute or law is called statutory audit</a:t>
            </a:r>
          </a:p>
          <a:p>
            <a:pPr>
              <a:buFont typeface="Wingdings" pitchFamily="2" charset="2"/>
              <a:buChar char="Ø"/>
            </a:pPr>
            <a:r>
              <a:rPr lang="en-IN" sz="2000" dirty="0" smtClean="0">
                <a:latin typeface="Times New Roman" pitchFamily="18" charset="0"/>
                <a:cs typeface="Times New Roman" pitchFamily="18" charset="0"/>
              </a:rPr>
              <a:t>Audit is compulsory under statute in the following cases:</a:t>
            </a:r>
          </a:p>
        </p:txBody>
      </p:sp>
    </p:spTree>
    <p:extLst>
      <p:ext uri="{BB962C8B-B14F-4D97-AF65-F5344CB8AC3E}">
        <p14:creationId xmlns="" xmlns:p14="http://schemas.microsoft.com/office/powerpoint/2010/main" val="976502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31520"/>
            <a:ext cx="8496944" cy="5865832"/>
          </a:xfrm>
        </p:spPr>
        <p:txBody>
          <a:bodyPr>
            <a:normAutofit fontScale="92500" lnSpcReduction="20000"/>
          </a:bodyPr>
          <a:lstStyle/>
          <a:p>
            <a:r>
              <a:rPr lang="en-IN" b="1" u="sng" dirty="0" smtClean="0">
                <a:latin typeface="Times New Roman" pitchFamily="18" charset="0"/>
                <a:cs typeface="Times New Roman" pitchFamily="18" charset="0"/>
              </a:rPr>
              <a:t>Government Audit</a:t>
            </a:r>
          </a:p>
          <a:p>
            <a:pPr algn="just"/>
            <a:r>
              <a:rPr lang="en-IN" dirty="0" smtClean="0">
                <a:latin typeface="Times New Roman" pitchFamily="18" charset="0"/>
                <a:cs typeface="Times New Roman" pitchFamily="18" charset="0"/>
              </a:rPr>
              <a:t>The Government maintains a separate department in the name of accounts and audit department which performs the audit of its different departments and offices. </a:t>
            </a:r>
          </a:p>
          <a:p>
            <a:pPr algn="just"/>
            <a:r>
              <a:rPr lang="en-IN" dirty="0" smtClean="0">
                <a:latin typeface="Times New Roman" pitchFamily="18" charset="0"/>
                <a:cs typeface="Times New Roman" pitchFamily="18" charset="0"/>
              </a:rPr>
              <a:t>Audit </a:t>
            </a:r>
            <a:r>
              <a:rPr lang="en-IN" dirty="0">
                <a:latin typeface="Times New Roman" pitchFamily="18" charset="0"/>
                <a:cs typeface="Times New Roman" pitchFamily="18" charset="0"/>
              </a:rPr>
              <a:t>of Government departments performed under statutory regulations made compulsorily by government of India called as </a:t>
            </a:r>
            <a:r>
              <a:rPr lang="en-IN" b="1" dirty="0">
                <a:latin typeface="Times New Roman" pitchFamily="18" charset="0"/>
                <a:cs typeface="Times New Roman" pitchFamily="18" charset="0"/>
              </a:rPr>
              <a:t>Accounts and Audit Department General of India</a:t>
            </a:r>
            <a:r>
              <a:rPr lang="en-IN" dirty="0">
                <a:latin typeface="Times New Roman" pitchFamily="18" charset="0"/>
                <a:cs typeface="Times New Roman" pitchFamily="18" charset="0"/>
              </a:rPr>
              <a:t>. On the basis of these provisions the Government departments must conduct such audits. Only Officers of the Government can works for accomplish the audit of the Government </a:t>
            </a:r>
            <a:r>
              <a:rPr lang="en-IN" dirty="0" smtClean="0">
                <a:latin typeface="Times New Roman" pitchFamily="18" charset="0"/>
                <a:cs typeface="Times New Roman" pitchFamily="18" charset="0"/>
              </a:rPr>
              <a:t>departments</a:t>
            </a:r>
          </a:p>
          <a:p>
            <a:pPr algn="just"/>
            <a:endParaRPr lang="en-IN"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The duties and liabilities of such auditors are not defined by statue. They are not public auditors and hence can not be appointed auditors for public concerns. They are meant for Government departments and as such, they work according to departmental rules and instructions. </a:t>
            </a:r>
          </a:p>
          <a:p>
            <a:endParaRPr lang="en-IN" dirty="0">
              <a:latin typeface="Times New Roman" pitchFamily="18" charset="0"/>
              <a:cs typeface="Times New Roman" pitchFamily="18" charset="0"/>
            </a:endParaRPr>
          </a:p>
        </p:txBody>
      </p:sp>
    </p:spTree>
    <p:extLst>
      <p:ext uri="{BB962C8B-B14F-4D97-AF65-F5344CB8AC3E}">
        <p14:creationId xmlns="" xmlns:p14="http://schemas.microsoft.com/office/powerpoint/2010/main" val="325900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188640"/>
            <a:ext cx="8964488" cy="5632311"/>
          </a:xfrm>
          <a:prstGeom prst="rect">
            <a:avLst/>
          </a:prstGeom>
        </p:spPr>
        <p:txBody>
          <a:bodyPr wrap="square">
            <a:spAutoFit/>
          </a:bodyPr>
          <a:lstStyle/>
          <a:p>
            <a:pPr marL="45720" indent="0">
              <a:buNone/>
            </a:pPr>
            <a:r>
              <a:rPr lang="en-IN" sz="2400" b="1" u="sng" dirty="0" smtClean="0">
                <a:latin typeface="Times New Roman" pitchFamily="18" charset="0"/>
                <a:cs typeface="Times New Roman" pitchFamily="18" charset="0"/>
              </a:rPr>
              <a:t>Joint </a:t>
            </a:r>
            <a:r>
              <a:rPr lang="en-IN" sz="2400" b="1" u="sng" dirty="0">
                <a:latin typeface="Times New Roman" pitchFamily="18" charset="0"/>
                <a:cs typeface="Times New Roman" pitchFamily="18" charset="0"/>
              </a:rPr>
              <a:t>stock companies incorporated under the companies act , 2013</a:t>
            </a:r>
          </a:p>
          <a:p>
            <a:pPr>
              <a:buFont typeface="Wingdings" pitchFamily="2" charset="2"/>
              <a:buChar char="Ø"/>
            </a:pPr>
            <a:r>
              <a:rPr lang="en-IN" sz="2400" dirty="0">
                <a:latin typeface="Times New Roman" pitchFamily="18" charset="0"/>
                <a:cs typeface="Times New Roman" pitchFamily="18" charset="0"/>
              </a:rPr>
              <a:t>The shareholders are the actual owners of a company &amp; they appoint the directors to supervise overall affairs of the company.</a:t>
            </a:r>
          </a:p>
          <a:p>
            <a:pPr>
              <a:buFont typeface="Wingdings" pitchFamily="2" charset="2"/>
              <a:buChar char="Ø"/>
            </a:pPr>
            <a:r>
              <a:rPr lang="en-IN" sz="2400" dirty="0">
                <a:latin typeface="Times New Roman" pitchFamily="18" charset="0"/>
                <a:cs typeface="Times New Roman" pitchFamily="18" charset="0"/>
              </a:rPr>
              <a:t>All joint stock companies are required to get their accounts audited by an independent auditor, so that the owners may get assurance about the reliability of the financial statements prepared by the mgmt. </a:t>
            </a:r>
          </a:p>
          <a:p>
            <a:pPr>
              <a:buFont typeface="Wingdings" pitchFamily="2" charset="2"/>
              <a:buChar char="Ø"/>
            </a:pPr>
            <a:r>
              <a:rPr lang="en-IN" sz="2400" dirty="0">
                <a:latin typeface="Times New Roman" pitchFamily="18" charset="0"/>
                <a:cs typeface="Times New Roman" pitchFamily="18" charset="0"/>
              </a:rPr>
              <a:t>People invest in shares of a company on the</a:t>
            </a:r>
            <a:r>
              <a:rPr lang="en-IN" sz="2400" b="1" dirty="0">
                <a:latin typeface="Times New Roman" pitchFamily="18" charset="0"/>
                <a:cs typeface="Times New Roman" pitchFamily="18" charset="0"/>
              </a:rPr>
              <a:t> basis of profitability, ratio analysis &amp; financial position of the </a:t>
            </a:r>
            <a:r>
              <a:rPr lang="en-IN" sz="2400" b="1" dirty="0" smtClean="0">
                <a:latin typeface="Times New Roman" pitchFamily="18" charset="0"/>
                <a:cs typeface="Times New Roman" pitchFamily="18" charset="0"/>
              </a:rPr>
              <a:t>company.</a:t>
            </a:r>
          </a:p>
          <a:p>
            <a:pPr>
              <a:buFont typeface="Wingdings" pitchFamily="2" charset="2"/>
              <a:buChar char="Ø"/>
            </a:pPr>
            <a:r>
              <a:rPr lang="en-IN" sz="2400" dirty="0" smtClean="0">
                <a:latin typeface="Times New Roman" pitchFamily="18" charset="0"/>
                <a:cs typeface="Times New Roman" pitchFamily="18" charset="0"/>
              </a:rPr>
              <a:t>Persons who are affected by financial statements like financial institutions ,banks , trade creditors , income tax, excise and other revenue authorities also do rely on audited financial statements.</a:t>
            </a:r>
          </a:p>
          <a:p>
            <a:pPr>
              <a:buFont typeface="Wingdings" pitchFamily="2" charset="2"/>
              <a:buChar char="Ø"/>
            </a:pPr>
            <a:r>
              <a:rPr lang="en-IN" sz="2400" dirty="0" smtClean="0">
                <a:latin typeface="Times New Roman" pitchFamily="18" charset="0"/>
                <a:cs typeface="Times New Roman" pitchFamily="18" charset="0"/>
              </a:rPr>
              <a:t>In view of all above factors statute has made it compulsory for all joint stock companies to get their accounts audited.</a:t>
            </a:r>
          </a:p>
          <a:p>
            <a:pPr>
              <a:buFont typeface="Wingdings" pitchFamily="2" charset="2"/>
              <a:buChar char="Ø"/>
            </a:pPr>
            <a:endParaRPr lang="en-IN" sz="2400" b="1" dirty="0" smtClean="0">
              <a:latin typeface="Times New Roman" pitchFamily="18" charset="0"/>
              <a:cs typeface="Times New Roman" pitchFamily="18" charset="0"/>
            </a:endParaRPr>
          </a:p>
          <a:p>
            <a:pPr>
              <a:buFont typeface="Wingdings" pitchFamily="2" charset="2"/>
              <a:buChar char="Ø"/>
            </a:pPr>
            <a:endParaRPr lang="en-IN"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685161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Meaning of Audit</a:t>
            </a:r>
            <a:endParaRPr lang="en-IN" dirty="0"/>
          </a:p>
        </p:txBody>
      </p:sp>
      <p:sp>
        <p:nvSpPr>
          <p:cNvPr id="3" name="Content Placeholder 2"/>
          <p:cNvSpPr>
            <a:spLocks noGrp="1"/>
          </p:cNvSpPr>
          <p:nvPr>
            <p:ph idx="1"/>
          </p:nvPr>
        </p:nvSpPr>
        <p:spPr>
          <a:xfrm>
            <a:off x="304800" y="1828800"/>
            <a:ext cx="8424936" cy="3873584"/>
          </a:xfrm>
        </p:spPr>
        <p:txBody>
          <a:bodyPr>
            <a:normAutofit fontScale="92500" lnSpcReduction="20000"/>
          </a:bodyPr>
          <a:lstStyle/>
          <a:p>
            <a:pPr algn="just"/>
            <a:r>
              <a:rPr lang="en-IN" dirty="0" smtClean="0"/>
              <a:t>The word Audit is derived from Latin word “</a:t>
            </a:r>
            <a:r>
              <a:rPr lang="en-IN" dirty="0" err="1" smtClean="0"/>
              <a:t>Audire</a:t>
            </a:r>
            <a:r>
              <a:rPr lang="en-IN" dirty="0" smtClean="0"/>
              <a:t>” which means ‘to hear’. </a:t>
            </a:r>
          </a:p>
          <a:p>
            <a:pPr algn="just"/>
            <a:r>
              <a:rPr lang="en-IN" dirty="0" smtClean="0"/>
              <a:t>Auditing is the verification of financial position as disclosed by the financial statements. </a:t>
            </a:r>
          </a:p>
          <a:p>
            <a:pPr algn="just"/>
            <a:r>
              <a:rPr lang="en-IN" dirty="0" smtClean="0"/>
              <a:t>It is an examination of accounts to ascertain whether the financial statements give a true and fair view of financial position and profit or loss of the business.</a:t>
            </a:r>
          </a:p>
          <a:p>
            <a:pPr algn="just"/>
            <a:r>
              <a:rPr lang="en-IN" dirty="0" smtClean="0"/>
              <a:t> Auditing is the intelligent and critical test of accuracy, adequacy and dependability of accounting data and accounting statements. </a:t>
            </a:r>
          </a:p>
          <a:p>
            <a:endParaRPr lang="en-IN" dirty="0"/>
          </a:p>
        </p:txBody>
      </p:sp>
    </p:spTree>
    <p:extLst>
      <p:ext uri="{BB962C8B-B14F-4D97-AF65-F5344CB8AC3E}">
        <p14:creationId xmlns="" xmlns:p14="http://schemas.microsoft.com/office/powerpoint/2010/main" val="427591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8352928" cy="6984776"/>
          </a:xfrm>
        </p:spPr>
        <p:txBody>
          <a:bodyPr>
            <a:normAutofit fontScale="92500"/>
          </a:bodyPr>
          <a:lstStyle/>
          <a:p>
            <a:pPr marL="45720" indent="0">
              <a:buNone/>
            </a:pPr>
            <a:r>
              <a:rPr lang="en-IN" sz="2400" b="1" i="1" u="sng" dirty="0" smtClean="0">
                <a:latin typeface="Times New Roman" pitchFamily="18" charset="0"/>
                <a:cs typeface="Times New Roman" pitchFamily="18" charset="0"/>
              </a:rPr>
              <a:t> Cooperative societies registered under the Cooperatives societies Act</a:t>
            </a:r>
          </a:p>
          <a:p>
            <a:pPr>
              <a:buFont typeface="Wingdings" pitchFamily="2" charset="2"/>
              <a:buChar char="Ø"/>
            </a:pPr>
            <a:r>
              <a:rPr lang="en-IN" dirty="0" smtClean="0">
                <a:latin typeface="Times New Roman" pitchFamily="18" charset="0"/>
                <a:cs typeface="Times New Roman" pitchFamily="18" charset="0"/>
              </a:rPr>
              <a:t> Every cooperative society has to get it registered with the Registrar of Cooperative societies of the state concerned under cooperative societies Act 1912.</a:t>
            </a:r>
          </a:p>
          <a:p>
            <a:pPr>
              <a:buFont typeface="Wingdings" pitchFamily="2" charset="2"/>
              <a:buChar char="Ø"/>
            </a:pPr>
            <a:r>
              <a:rPr lang="en-IN" dirty="0" smtClean="0">
                <a:latin typeface="Times New Roman" pitchFamily="18" charset="0"/>
                <a:cs typeface="Times New Roman" pitchFamily="18" charset="0"/>
              </a:rPr>
              <a:t>Being a registered body a cooperative society is also regarded as an entity distinct from its members.</a:t>
            </a:r>
          </a:p>
          <a:p>
            <a:pPr>
              <a:buFont typeface="Wingdings" pitchFamily="2" charset="2"/>
              <a:buChar char="Ø"/>
            </a:pPr>
            <a:r>
              <a:rPr lang="en-IN" dirty="0" smtClean="0">
                <a:latin typeface="Times New Roman" pitchFamily="18" charset="0"/>
                <a:cs typeface="Times New Roman" pitchFamily="18" charset="0"/>
              </a:rPr>
              <a:t>All members contribute capital of a cooperative society but mgmt. of its affairs is entrusted to a few members elected for this purpose. </a:t>
            </a:r>
          </a:p>
          <a:p>
            <a:pPr>
              <a:buFont typeface="Wingdings" pitchFamily="2" charset="2"/>
              <a:buChar char="Ø"/>
            </a:pPr>
            <a:r>
              <a:rPr lang="en-IN" dirty="0" smtClean="0">
                <a:latin typeface="Times New Roman" pitchFamily="18" charset="0"/>
                <a:cs typeface="Times New Roman" pitchFamily="18" charset="0"/>
              </a:rPr>
              <a:t>This substantiates the requirement of an independent financial audit of accounts of cooperative society </a:t>
            </a:r>
          </a:p>
          <a:p>
            <a:pPr>
              <a:buFont typeface="Wingdings" pitchFamily="2" charset="2"/>
              <a:buChar char="Ø"/>
            </a:pPr>
            <a:r>
              <a:rPr lang="en-IN" dirty="0" smtClean="0">
                <a:latin typeface="Times New Roman" pitchFamily="18" charset="0"/>
                <a:cs typeface="Times New Roman" pitchFamily="18" charset="0"/>
              </a:rPr>
              <a:t>The appointment of auditor for a cooperative society is made by the registrar of cooperative societies. </a:t>
            </a:r>
          </a:p>
          <a:p>
            <a:pPr>
              <a:buFont typeface="Wingdings" pitchFamily="2" charset="2"/>
              <a:buChar char="Ø"/>
            </a:pPr>
            <a:r>
              <a:rPr lang="en-IN" dirty="0" smtClean="0">
                <a:latin typeface="Times New Roman" pitchFamily="18" charset="0"/>
                <a:cs typeface="Times New Roman" pitchFamily="18" charset="0"/>
              </a:rPr>
              <a:t>The auditor conducts the audit &amp; submits his report to the Registrar &amp; to the society </a:t>
            </a:r>
          </a:p>
          <a:p>
            <a:pPr>
              <a:buFont typeface="Wingdings" pitchFamily="2" charset="2"/>
              <a:buChar char="Ø"/>
            </a:pPr>
            <a:endParaRPr lang="en-IN" dirty="0">
              <a:latin typeface="Times New Roman" pitchFamily="18" charset="0"/>
              <a:cs typeface="Times New Roman" pitchFamily="18" charset="0"/>
            </a:endParaRPr>
          </a:p>
        </p:txBody>
      </p:sp>
    </p:spTree>
    <p:extLst>
      <p:ext uri="{BB962C8B-B14F-4D97-AF65-F5344CB8AC3E}">
        <p14:creationId xmlns="" xmlns:p14="http://schemas.microsoft.com/office/powerpoint/2010/main" val="670891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352928" cy="5289768"/>
          </a:xfrm>
        </p:spPr>
        <p:txBody>
          <a:bodyPr>
            <a:normAutofit lnSpcReduction="10000"/>
          </a:bodyPr>
          <a:lstStyle/>
          <a:p>
            <a:pPr marL="45720" indent="0">
              <a:buNone/>
            </a:pPr>
            <a:r>
              <a:rPr lang="en-IN" dirty="0" smtClean="0"/>
              <a:t>Besides companies &amp; cooperative societies Audit is mandatory requirement in respect of the following institutions.</a:t>
            </a:r>
          </a:p>
          <a:p>
            <a:pPr marL="502920" indent="-457200">
              <a:buAutoNum type="alphaLcParenR"/>
            </a:pPr>
            <a:r>
              <a:rPr lang="en-IN" dirty="0" smtClean="0"/>
              <a:t>Public &amp; charitable trusts registered under the relevant Acts.</a:t>
            </a:r>
          </a:p>
          <a:p>
            <a:pPr marL="502920" indent="-457200">
              <a:buAutoNum type="alphaLcParenR"/>
            </a:pPr>
            <a:r>
              <a:rPr lang="en-IN" dirty="0" smtClean="0"/>
              <a:t>Banking companies governed by banking companies (Regulation) Act, 1949</a:t>
            </a:r>
          </a:p>
          <a:p>
            <a:pPr marL="502920" indent="-457200">
              <a:buAutoNum type="alphaLcParenR"/>
            </a:pPr>
            <a:r>
              <a:rPr lang="en-IN" dirty="0" smtClean="0"/>
              <a:t>Insurance companies governed by the insurance Act 1938</a:t>
            </a:r>
          </a:p>
          <a:p>
            <a:pPr marL="502920" indent="-457200">
              <a:buAutoNum type="alphaLcParenR"/>
            </a:pPr>
            <a:r>
              <a:rPr lang="en-IN" dirty="0"/>
              <a:t>P</a:t>
            </a:r>
            <a:r>
              <a:rPr lang="en-IN" dirty="0" smtClean="0"/>
              <a:t>ublic sector undertaking (PSUs),local authorities,&amp; </a:t>
            </a:r>
            <a:r>
              <a:rPr lang="en-IN" dirty="0"/>
              <a:t>G</a:t>
            </a:r>
            <a:r>
              <a:rPr lang="en-IN" dirty="0" smtClean="0"/>
              <a:t>ovt. financial institutions established under the special Act or Law.</a:t>
            </a:r>
          </a:p>
          <a:p>
            <a:pPr marL="45720" indent="0">
              <a:buNone/>
            </a:pPr>
            <a:endParaRPr lang="en-IN" dirty="0" smtClean="0"/>
          </a:p>
          <a:p>
            <a:pPr marL="502920" indent="-457200">
              <a:buAutoNum type="alphaLcParenR"/>
            </a:pPr>
            <a:endParaRPr lang="en-IN" dirty="0"/>
          </a:p>
        </p:txBody>
      </p:sp>
    </p:spTree>
    <p:extLst>
      <p:ext uri="{BB962C8B-B14F-4D97-AF65-F5344CB8AC3E}">
        <p14:creationId xmlns="" xmlns:p14="http://schemas.microsoft.com/office/powerpoint/2010/main" val="52816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1" y="620688"/>
            <a:ext cx="8964489" cy="6048672"/>
          </a:xfrm>
        </p:spPr>
        <p:txBody>
          <a:bodyPr>
            <a:normAutofit fontScale="92500" lnSpcReduction="10000"/>
          </a:bodyPr>
          <a:lstStyle/>
          <a:p>
            <a:r>
              <a:rPr lang="en-IN" sz="2600" b="1" dirty="0" smtClean="0">
                <a:solidFill>
                  <a:srgbClr val="FF0000"/>
                </a:solidFill>
                <a:latin typeface="Times New Roman" pitchFamily="18" charset="0"/>
                <a:cs typeface="Times New Roman" pitchFamily="18" charset="0"/>
              </a:rPr>
              <a:t>Private Audit / Non Statutory Audit </a:t>
            </a:r>
          </a:p>
          <a:p>
            <a:pPr marL="45720" indent="0">
              <a:buNone/>
            </a:pPr>
            <a:r>
              <a:rPr lang="en-IN" sz="2800" dirty="0" smtClean="0">
                <a:latin typeface="Times New Roman" pitchFamily="18" charset="0"/>
                <a:cs typeface="Times New Roman" pitchFamily="18" charset="0"/>
              </a:rPr>
              <a:t>is </a:t>
            </a:r>
            <a:r>
              <a:rPr lang="en-IN" sz="2800" dirty="0">
                <a:latin typeface="Times New Roman" pitchFamily="18" charset="0"/>
                <a:cs typeface="Times New Roman" pitchFamily="18" charset="0"/>
              </a:rPr>
              <a:t>not obligatory under any legal provision; it depends on the discretion of the owners of a business or other inter­ested individuals or private bodies and is governed by the terms of contract between the auditor and his clients</a:t>
            </a:r>
            <a:r>
              <a:rPr lang="en-IN" sz="2800" dirty="0" smtClean="0">
                <a:latin typeface="Times New Roman" pitchFamily="18" charset="0"/>
                <a:cs typeface="Times New Roman" pitchFamily="18" charset="0"/>
              </a:rPr>
              <a:t>.</a:t>
            </a:r>
            <a:endParaRPr lang="en-IN" sz="2600" b="1" dirty="0" smtClean="0">
              <a:solidFill>
                <a:srgbClr val="FF0000"/>
              </a:solidFill>
              <a:latin typeface="Times New Roman" pitchFamily="18" charset="0"/>
              <a:cs typeface="Times New Roman" pitchFamily="18" charset="0"/>
            </a:endParaRPr>
          </a:p>
          <a:p>
            <a:pPr marL="45720" indent="0">
              <a:buNone/>
            </a:pPr>
            <a:r>
              <a:rPr lang="en-IN" sz="2600" dirty="0" smtClean="0">
                <a:latin typeface="Times New Roman" pitchFamily="18" charset="0"/>
                <a:cs typeface="Times New Roman" pitchFamily="18" charset="0"/>
              </a:rPr>
              <a:t>It is not mandatory under the statute or law.</a:t>
            </a:r>
          </a:p>
          <a:p>
            <a:pPr marL="45720" indent="0">
              <a:buNone/>
            </a:pPr>
            <a:r>
              <a:rPr lang="en-IN" sz="2600" dirty="0" smtClean="0">
                <a:latin typeface="Times New Roman" pitchFamily="18" charset="0"/>
                <a:cs typeface="Times New Roman" pitchFamily="18" charset="0"/>
              </a:rPr>
              <a:t>It is undertaken in view of several benefits they are as follows:</a:t>
            </a:r>
          </a:p>
          <a:p>
            <a:pPr marL="502920" indent="-457200">
              <a:buAutoNum type="arabicPeriod"/>
            </a:pPr>
            <a:r>
              <a:rPr lang="en-IN" sz="2600" b="1" i="1" u="sng" dirty="0" smtClean="0">
                <a:latin typeface="Times New Roman" pitchFamily="18" charset="0"/>
                <a:cs typeface="Times New Roman" pitchFamily="18" charset="0"/>
              </a:rPr>
              <a:t>Audit of sole Proprietorship</a:t>
            </a:r>
          </a:p>
          <a:p>
            <a:pPr>
              <a:buFont typeface="Wingdings" pitchFamily="2" charset="2"/>
              <a:buChar char="Ø"/>
            </a:pPr>
            <a:r>
              <a:rPr lang="en-IN" sz="2600" b="1" dirty="0" smtClean="0">
                <a:latin typeface="Times New Roman" pitchFamily="18" charset="0"/>
                <a:cs typeface="Times New Roman" pitchFamily="18" charset="0"/>
              </a:rPr>
              <a:t>Audit of sole proprietor is optional</a:t>
            </a:r>
          </a:p>
          <a:p>
            <a:pPr>
              <a:buFont typeface="Wingdings" pitchFamily="2" charset="2"/>
              <a:buChar char="Ø"/>
            </a:pPr>
            <a:r>
              <a:rPr lang="en-IN" sz="2600" b="1" dirty="0" smtClean="0">
                <a:latin typeface="Times New Roman" pitchFamily="18" charset="0"/>
                <a:cs typeface="Times New Roman" pitchFamily="18" charset="0"/>
              </a:rPr>
              <a:t>This business is owned, managed &amp; controlled by an individual.</a:t>
            </a:r>
          </a:p>
          <a:p>
            <a:pPr>
              <a:buFont typeface="Wingdings" pitchFamily="2" charset="2"/>
              <a:buChar char="Ø"/>
            </a:pPr>
            <a:r>
              <a:rPr lang="en-IN" sz="2600" b="1" dirty="0" smtClean="0">
                <a:latin typeface="Times New Roman" pitchFamily="18" charset="0"/>
                <a:cs typeface="Times New Roman" pitchFamily="18" charset="0"/>
              </a:rPr>
              <a:t>He individually decides whether to get the books of account audited or not.</a:t>
            </a:r>
          </a:p>
          <a:p>
            <a:pPr>
              <a:buFont typeface="Wingdings" pitchFamily="2" charset="2"/>
              <a:buChar char="Ø"/>
            </a:pPr>
            <a:r>
              <a:rPr lang="en-IN" sz="2600" b="1" dirty="0" smtClean="0">
                <a:latin typeface="Times New Roman" pitchFamily="18" charset="0"/>
                <a:cs typeface="Times New Roman" pitchFamily="18" charset="0"/>
              </a:rPr>
              <a:t>The auditor obtains clear instructions from the owner regarding the nature&amp; scope of audit to be undertaken</a:t>
            </a:r>
            <a:r>
              <a:rPr lang="en-IN" b="1" dirty="0" smtClean="0"/>
              <a:t>.</a:t>
            </a:r>
          </a:p>
          <a:p>
            <a:pPr marL="45720" indent="0">
              <a:buNone/>
            </a:pPr>
            <a:endParaRPr lang="en-IN" b="1" dirty="0"/>
          </a:p>
        </p:txBody>
      </p:sp>
    </p:spTree>
    <p:extLst>
      <p:ext uri="{BB962C8B-B14F-4D97-AF65-F5344CB8AC3E}">
        <p14:creationId xmlns="" xmlns:p14="http://schemas.microsoft.com/office/powerpoint/2010/main" val="2469878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496944" cy="5328592"/>
          </a:xfrm>
        </p:spPr>
        <p:txBody>
          <a:bodyPr>
            <a:normAutofit fontScale="92500" lnSpcReduction="20000"/>
          </a:bodyPr>
          <a:lstStyle/>
          <a:p>
            <a:pPr marL="45720" indent="0">
              <a:buNone/>
            </a:pPr>
            <a:r>
              <a:rPr lang="en-IN" b="1" u="sng" dirty="0" smtClean="0"/>
              <a:t>2.Audit of partnership firm</a:t>
            </a:r>
          </a:p>
          <a:p>
            <a:pPr marL="45720" indent="0">
              <a:buNone/>
            </a:pPr>
            <a:r>
              <a:rPr lang="en-IN" b="1" dirty="0" smtClean="0"/>
              <a:t>Partnership Act 1932 does not require partnership firm to get their financial statement audited. </a:t>
            </a:r>
          </a:p>
          <a:p>
            <a:pPr marL="45720" indent="0">
              <a:buNone/>
            </a:pPr>
            <a:r>
              <a:rPr lang="en-IN" b="1" dirty="0" smtClean="0"/>
              <a:t>Still many partnership firms provide for audit of their books of account </a:t>
            </a:r>
          </a:p>
          <a:p>
            <a:pPr marL="45720" indent="0">
              <a:buNone/>
            </a:pPr>
            <a:r>
              <a:rPr lang="en-IN" b="1" dirty="0" smtClean="0"/>
              <a:t>The auditor  is not appointed under any statute but by an agreement between partners.&amp; auditor. </a:t>
            </a:r>
          </a:p>
          <a:p>
            <a:pPr marL="45720" indent="0">
              <a:buNone/>
            </a:pPr>
            <a:r>
              <a:rPr lang="en-IN" b="1" dirty="0" smtClean="0"/>
              <a:t>The auditor should draw attention on the following points.</a:t>
            </a:r>
          </a:p>
          <a:p>
            <a:pPr marL="502920" indent="-457200">
              <a:buAutoNum type="alphaLcParenR"/>
            </a:pPr>
            <a:r>
              <a:rPr lang="en-IN" b="1" dirty="0" smtClean="0"/>
              <a:t>Partnership Act , 1932</a:t>
            </a:r>
          </a:p>
          <a:p>
            <a:pPr marL="502920" indent="-457200">
              <a:buAutoNum type="alphaLcParenR"/>
            </a:pPr>
            <a:r>
              <a:rPr lang="en-IN" b="1" dirty="0" smtClean="0"/>
              <a:t>Partnership deed which is the most important document </a:t>
            </a:r>
          </a:p>
          <a:p>
            <a:pPr marL="502920" indent="-457200">
              <a:buAutoNum type="alphaLcParenR"/>
            </a:pPr>
            <a:r>
              <a:rPr lang="en-IN" b="1" dirty="0" smtClean="0"/>
              <a:t>Nature of business</a:t>
            </a:r>
          </a:p>
          <a:p>
            <a:pPr marL="502920" indent="-457200">
              <a:buAutoNum type="alphaLcParenR"/>
            </a:pPr>
            <a:r>
              <a:rPr lang="en-IN" b="1" dirty="0" smtClean="0"/>
              <a:t>Names &amp; address of all partners</a:t>
            </a:r>
          </a:p>
          <a:p>
            <a:pPr marL="502920" indent="-457200">
              <a:buAutoNum type="alphaLcParenR"/>
            </a:pPr>
            <a:r>
              <a:rPr lang="en-IN" b="1" dirty="0" smtClean="0"/>
              <a:t>Capital introduced</a:t>
            </a:r>
          </a:p>
          <a:p>
            <a:pPr marL="502920" indent="-457200">
              <a:buAutoNum type="alphaLcParenR"/>
            </a:pPr>
            <a:r>
              <a:rPr lang="en-IN" b="1" dirty="0" smtClean="0"/>
              <a:t>Partners profit sharing ratios.</a:t>
            </a:r>
          </a:p>
          <a:p>
            <a:pPr marL="502920" indent="-457200">
              <a:buAutoNum type="alphaLcParenR"/>
            </a:pPr>
            <a:r>
              <a:rPr lang="en-IN" b="1" dirty="0" smtClean="0"/>
              <a:t>Interest on capital payable to partners , if any.</a:t>
            </a:r>
          </a:p>
          <a:p>
            <a:pPr marL="45720" indent="0">
              <a:buNone/>
            </a:pPr>
            <a:endParaRPr lang="en-IN" b="1" dirty="0" smtClean="0"/>
          </a:p>
          <a:p>
            <a:pPr marL="502920" indent="-457200">
              <a:buAutoNum type="alphaLcParenR"/>
            </a:pPr>
            <a:endParaRPr lang="en-IN" b="1" dirty="0" smtClean="0"/>
          </a:p>
        </p:txBody>
      </p:sp>
    </p:spTree>
    <p:extLst>
      <p:ext uri="{BB962C8B-B14F-4D97-AF65-F5344CB8AC3E}">
        <p14:creationId xmlns="" xmlns:p14="http://schemas.microsoft.com/office/powerpoint/2010/main" val="25030735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764704"/>
            <a:ext cx="7704856" cy="4896544"/>
          </a:xfrm>
        </p:spPr>
        <p:txBody>
          <a:bodyPr>
            <a:normAutofit/>
          </a:bodyPr>
          <a:lstStyle/>
          <a:p>
            <a:pPr marL="45720" indent="0" algn="just">
              <a:buNone/>
            </a:pPr>
            <a:r>
              <a:rPr lang="en-IN" sz="2400" b="1" i="1" u="sng" dirty="0" smtClean="0">
                <a:latin typeface="Times New Roman" pitchFamily="18" charset="0"/>
                <a:cs typeface="Times New Roman" pitchFamily="18" charset="0"/>
              </a:rPr>
              <a:t>3. Audit of accounts of other entities</a:t>
            </a:r>
          </a:p>
          <a:p>
            <a:pPr marL="45720" indent="0" algn="just">
              <a:buNone/>
            </a:pPr>
            <a:r>
              <a:rPr lang="en-IN" sz="2400" dirty="0" smtClean="0">
                <a:latin typeface="Times New Roman" pitchFamily="18" charset="0"/>
                <a:cs typeface="Times New Roman" pitchFamily="18" charset="0"/>
              </a:rPr>
              <a:t>There are some other institutions where financial statements are not required to be audited by an independent auditor under any statute or law. </a:t>
            </a:r>
            <a:endParaRPr lang="en-IN" sz="2400" dirty="0">
              <a:latin typeface="Times New Roman" pitchFamily="18" charset="0"/>
              <a:cs typeface="Times New Roman" pitchFamily="18" charset="0"/>
            </a:endParaRPr>
          </a:p>
          <a:p>
            <a:pPr marL="45720" indent="0" algn="just">
              <a:buNone/>
            </a:pPr>
            <a:r>
              <a:rPr lang="en-IN" sz="2400" dirty="0" smtClean="0">
                <a:latin typeface="Times New Roman" pitchFamily="18" charset="0"/>
                <a:cs typeface="Times New Roman" pitchFamily="18" charset="0"/>
              </a:rPr>
              <a:t>Viz. clubs, libraries, </a:t>
            </a:r>
            <a:r>
              <a:rPr lang="en-IN" sz="2400" dirty="0">
                <a:latin typeface="Times New Roman" pitchFamily="18" charset="0"/>
                <a:cs typeface="Times New Roman" pitchFamily="18" charset="0"/>
              </a:rPr>
              <a:t>H</a:t>
            </a:r>
            <a:r>
              <a:rPr lang="en-IN" sz="2400" dirty="0" smtClean="0">
                <a:latin typeface="Times New Roman" pitchFamily="18" charset="0"/>
                <a:cs typeface="Times New Roman" pitchFamily="18" charset="0"/>
              </a:rPr>
              <a:t>ospitals, schools, colleges, other educational institutions &amp; Hindu Undivided Family. </a:t>
            </a:r>
          </a:p>
        </p:txBody>
      </p:sp>
    </p:spTree>
    <p:extLst>
      <p:ext uri="{BB962C8B-B14F-4D97-AF65-F5344CB8AC3E}">
        <p14:creationId xmlns="" xmlns:p14="http://schemas.microsoft.com/office/powerpoint/2010/main" val="20107631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31520"/>
            <a:ext cx="8352928" cy="5721816"/>
          </a:xfrm>
        </p:spPr>
        <p:txBody>
          <a:bodyPr>
            <a:normAutofit lnSpcReduction="10000"/>
          </a:bodyPr>
          <a:lstStyle/>
          <a:p>
            <a:r>
              <a:rPr lang="en-IN" b="1" dirty="0" smtClean="0"/>
              <a:t>Based on scope</a:t>
            </a:r>
          </a:p>
          <a:p>
            <a:pPr marL="502920" indent="-457200">
              <a:buAutoNum type="arabicPeriod"/>
            </a:pPr>
            <a:r>
              <a:rPr lang="en-IN" dirty="0" smtClean="0">
                <a:solidFill>
                  <a:srgbClr val="FF0000"/>
                </a:solidFill>
              </a:rPr>
              <a:t>Complete Audit </a:t>
            </a:r>
          </a:p>
          <a:p>
            <a:pPr>
              <a:buFont typeface="Wingdings" pitchFamily="2" charset="2"/>
              <a:buChar char="Ø"/>
            </a:pPr>
            <a:r>
              <a:rPr lang="en-IN" dirty="0" smtClean="0"/>
              <a:t>the auditor is required to check each &amp; every transaction record in the books of accounts.</a:t>
            </a:r>
          </a:p>
          <a:p>
            <a:pPr>
              <a:buFont typeface="Wingdings" pitchFamily="2" charset="2"/>
              <a:buChar char="Ø"/>
            </a:pPr>
            <a:r>
              <a:rPr lang="en-IN" dirty="0" smtClean="0"/>
              <a:t>He has to examine each &amp; every voucher, document or correspondence relating to the transaction.</a:t>
            </a:r>
          </a:p>
          <a:p>
            <a:pPr>
              <a:buFont typeface="Wingdings" pitchFamily="2" charset="2"/>
              <a:buChar char="Ø"/>
            </a:pPr>
            <a:r>
              <a:rPr lang="en-IN" dirty="0" smtClean="0"/>
              <a:t>This type of audit is not suitable for large firms.</a:t>
            </a:r>
          </a:p>
          <a:p>
            <a:pPr>
              <a:buFont typeface="Wingdings" pitchFamily="2" charset="2"/>
              <a:buChar char="Ø"/>
            </a:pPr>
            <a:endParaRPr lang="en-IN" dirty="0"/>
          </a:p>
          <a:p>
            <a:pPr marL="45720" indent="0">
              <a:buNone/>
            </a:pPr>
            <a:r>
              <a:rPr lang="en-IN" dirty="0" smtClean="0">
                <a:solidFill>
                  <a:srgbClr val="FF0000"/>
                </a:solidFill>
              </a:rPr>
              <a:t>2. Partial Audit </a:t>
            </a:r>
          </a:p>
          <a:p>
            <a:pPr>
              <a:buFont typeface="Wingdings" pitchFamily="2" charset="2"/>
              <a:buChar char="Ø"/>
            </a:pPr>
            <a:r>
              <a:rPr lang="en-IN" dirty="0" smtClean="0">
                <a:solidFill>
                  <a:schemeClr val="tx1"/>
                </a:solidFill>
              </a:rPr>
              <a:t>The auditor is not required to examine all the books of accounts.</a:t>
            </a:r>
          </a:p>
          <a:p>
            <a:pPr>
              <a:buFont typeface="Wingdings" pitchFamily="2" charset="2"/>
              <a:buChar char="Ø"/>
            </a:pPr>
            <a:r>
              <a:rPr lang="en-IN" dirty="0" smtClean="0">
                <a:solidFill>
                  <a:schemeClr val="tx1"/>
                </a:solidFill>
              </a:rPr>
              <a:t>Only a part of the accounts or same transactions as desired by the clients may be scrutinized .</a:t>
            </a:r>
          </a:p>
          <a:p>
            <a:pPr>
              <a:buFont typeface="Wingdings" pitchFamily="2" charset="2"/>
              <a:buChar char="Ø"/>
            </a:pPr>
            <a:r>
              <a:rPr lang="en-IN" dirty="0" smtClean="0">
                <a:solidFill>
                  <a:schemeClr val="tx1"/>
                </a:solidFill>
              </a:rPr>
              <a:t> Auditor has to state the area covered by the audit.</a:t>
            </a:r>
          </a:p>
          <a:p>
            <a:pPr>
              <a:buFont typeface="Wingdings" pitchFamily="2" charset="2"/>
              <a:buChar char="Ø"/>
            </a:pPr>
            <a:r>
              <a:rPr lang="en-IN" dirty="0" smtClean="0">
                <a:solidFill>
                  <a:schemeClr val="tx1"/>
                </a:solidFill>
              </a:rPr>
              <a:t>This audit is not convenient when the audit is legally required</a:t>
            </a:r>
          </a:p>
          <a:p>
            <a:pPr>
              <a:buFont typeface="Wingdings" pitchFamily="2" charset="2"/>
              <a:buChar char="Ø"/>
            </a:pPr>
            <a:endParaRPr lang="en-IN" dirty="0">
              <a:solidFill>
                <a:schemeClr val="tx1"/>
              </a:solidFill>
            </a:endParaRPr>
          </a:p>
        </p:txBody>
      </p:sp>
    </p:spTree>
    <p:extLst>
      <p:ext uri="{BB962C8B-B14F-4D97-AF65-F5344CB8AC3E}">
        <p14:creationId xmlns="" xmlns:p14="http://schemas.microsoft.com/office/powerpoint/2010/main" val="2517714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5" y="404664"/>
            <a:ext cx="8061385" cy="3801576"/>
          </a:xfrm>
        </p:spPr>
        <p:txBody>
          <a:bodyPr>
            <a:normAutofit fontScale="92500"/>
          </a:bodyPr>
          <a:lstStyle/>
          <a:p>
            <a:r>
              <a:rPr lang="en-IN" dirty="0" smtClean="0">
                <a:solidFill>
                  <a:srgbClr val="FF0000"/>
                </a:solidFill>
              </a:rPr>
              <a:t>3. Detailed audit </a:t>
            </a:r>
          </a:p>
          <a:p>
            <a:r>
              <a:rPr lang="en-IN" dirty="0" smtClean="0"/>
              <a:t>The business transactions are examined in detail by the auditor.</a:t>
            </a:r>
          </a:p>
          <a:p>
            <a:r>
              <a:rPr lang="en-IN" dirty="0" smtClean="0"/>
              <a:t>Certain transactions are traced through various stages from the beginning to their end with the help of available evidence.</a:t>
            </a:r>
          </a:p>
          <a:p>
            <a:r>
              <a:rPr lang="en-IN" dirty="0" smtClean="0"/>
              <a:t>This technique of examination is called </a:t>
            </a:r>
            <a:r>
              <a:rPr lang="en-IN" b="1" dirty="0" smtClean="0"/>
              <a:t>Audit In Depth</a:t>
            </a:r>
          </a:p>
          <a:p>
            <a:r>
              <a:rPr lang="en-IN" b="1" dirty="0" smtClean="0"/>
              <a:t>Example detailed audit of purchase of goods for inventory would consist of tracing the transactions. </a:t>
            </a:r>
          </a:p>
          <a:p>
            <a:r>
              <a:rPr lang="en-IN" b="1" dirty="0" smtClean="0"/>
              <a:t>Requisitioning the go requisitioned,</a:t>
            </a:r>
            <a:r>
              <a:rPr lang="en-IN" b="1" dirty="0"/>
              <a:t> ordering the </a:t>
            </a:r>
            <a:r>
              <a:rPr lang="en-IN" b="1" dirty="0" smtClean="0"/>
              <a:t>goods,</a:t>
            </a:r>
            <a:endParaRPr lang="en-IN" b="1" dirty="0"/>
          </a:p>
          <a:p>
            <a:r>
              <a:rPr lang="en-IN" b="1" dirty="0" smtClean="0"/>
              <a:t> receiving the goods ordered &amp; preparing the payment voucher </a:t>
            </a:r>
            <a:endParaRPr lang="en-IN" dirty="0" smtClean="0"/>
          </a:p>
          <a:p>
            <a:endParaRPr lang="en-IN" dirty="0"/>
          </a:p>
        </p:txBody>
      </p:sp>
    </p:spTree>
    <p:extLst>
      <p:ext uri="{BB962C8B-B14F-4D97-AF65-F5344CB8AC3E}">
        <p14:creationId xmlns="" xmlns:p14="http://schemas.microsoft.com/office/powerpoint/2010/main" val="315722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6093296"/>
            <a:ext cx="6512511" cy="638944"/>
          </a:xfrm>
        </p:spPr>
        <p:txBody>
          <a:bodyPr>
            <a:normAutofit fontScale="90000"/>
          </a:bodyPr>
          <a:lstStyle/>
          <a:p>
            <a:r>
              <a:rPr lang="en-IN" dirty="0" smtClean="0"/>
              <a:t>Qualities of an Auditor</a:t>
            </a:r>
            <a:endParaRPr lang="en-IN" dirty="0"/>
          </a:p>
        </p:txBody>
      </p:sp>
      <p:sp>
        <p:nvSpPr>
          <p:cNvPr id="3" name="Content Placeholder 2"/>
          <p:cNvSpPr>
            <a:spLocks noGrp="1"/>
          </p:cNvSpPr>
          <p:nvPr>
            <p:ph idx="1"/>
          </p:nvPr>
        </p:nvSpPr>
        <p:spPr>
          <a:xfrm>
            <a:off x="251520" y="116632"/>
            <a:ext cx="8568952" cy="5472608"/>
          </a:xfrm>
        </p:spPr>
        <p:txBody>
          <a:bodyPr>
            <a:noAutofit/>
          </a:bodyPr>
          <a:lstStyle/>
          <a:p>
            <a:pPr marL="0" indent="0">
              <a:buNone/>
            </a:pPr>
            <a:r>
              <a:rPr lang="en-IN" sz="1600" dirty="0" smtClean="0"/>
              <a:t>The Auditor must possess the following qualities: </a:t>
            </a:r>
            <a:r>
              <a:rPr lang="en-IN" sz="1600" dirty="0" smtClean="0">
                <a:solidFill>
                  <a:srgbClr val="FF0000"/>
                </a:solidFill>
              </a:rPr>
              <a:t>( refer to the elaborated points)</a:t>
            </a:r>
          </a:p>
          <a:p>
            <a:pPr marL="514350" indent="-514350">
              <a:buAutoNum type="arabicPeriod"/>
            </a:pPr>
            <a:r>
              <a:rPr lang="en-IN" sz="1600" dirty="0" smtClean="0"/>
              <a:t>Only the qualified chartered accountant can be appointed as auditor of a limited company.</a:t>
            </a:r>
          </a:p>
          <a:p>
            <a:pPr marL="514350" indent="-514350">
              <a:buAutoNum type="arabicPeriod"/>
            </a:pPr>
            <a:r>
              <a:rPr lang="en-IN" sz="1600" dirty="0" smtClean="0"/>
              <a:t> The auditor must have thorough knowledge of principles and practice of all aspects of accountancy. He must be familiar with all systems of accountancy in use. </a:t>
            </a:r>
            <a:endParaRPr lang="en-IN" sz="1600" dirty="0"/>
          </a:p>
          <a:p>
            <a:pPr marL="514350" indent="-514350">
              <a:buAutoNum type="arabicPeriod"/>
            </a:pPr>
            <a:r>
              <a:rPr lang="en-IN" sz="1600" dirty="0" smtClean="0"/>
              <a:t>He should have adequate knowledge of financial management, industrial administration and business organization. </a:t>
            </a:r>
            <a:endParaRPr lang="en-IN" sz="1600" dirty="0"/>
          </a:p>
          <a:p>
            <a:pPr marL="514350" indent="-514350">
              <a:buAutoNum type="arabicPeriod"/>
            </a:pPr>
            <a:r>
              <a:rPr lang="en-IN" sz="1600" dirty="0" smtClean="0"/>
              <a:t>He must have thorough knowledge of audit case laws as per the various cases decide by the courts in and outside India. </a:t>
            </a:r>
            <a:endParaRPr lang="en-IN" sz="1600" dirty="0"/>
          </a:p>
          <a:p>
            <a:pPr marL="514350" indent="-514350">
              <a:buAutoNum type="arabicPeriod"/>
            </a:pPr>
            <a:r>
              <a:rPr lang="en-IN" sz="1600" dirty="0" smtClean="0"/>
              <a:t> He should be able to understand the technical details of business whose accounts he is going to audit. </a:t>
            </a:r>
            <a:endParaRPr lang="en-IN" sz="1600" dirty="0"/>
          </a:p>
          <a:p>
            <a:pPr marL="514350" indent="-514350">
              <a:buAutoNum type="arabicPeriod"/>
            </a:pPr>
            <a:r>
              <a:rPr lang="en-IN" sz="1600" dirty="0" smtClean="0"/>
              <a:t>An auditor must be honest i.e. He must certify that he does not believe to be true and he must take reasonable care and skill before he believes what he certifies is true. </a:t>
            </a:r>
            <a:endParaRPr lang="en-IN" sz="1600" dirty="0"/>
          </a:p>
          <a:p>
            <a:pPr marL="514350" indent="-514350">
              <a:buAutoNum type="arabicPeriod"/>
            </a:pPr>
            <a:r>
              <a:rPr lang="en-IN" sz="1600" dirty="0" smtClean="0"/>
              <a:t>He must act impartially and not influenced by others, directly or indirectly while discharging his duties. </a:t>
            </a:r>
          </a:p>
          <a:p>
            <a:pPr marL="514350" indent="-514350">
              <a:buAutoNum type="arabicPeriod"/>
            </a:pPr>
            <a:r>
              <a:rPr lang="en-IN" sz="1600" dirty="0" smtClean="0"/>
              <a:t>He should be hard working, systematic and methodical. </a:t>
            </a:r>
          </a:p>
          <a:p>
            <a:pPr marL="514350" indent="-514350">
              <a:buAutoNum type="arabicPeriod"/>
            </a:pPr>
            <a:r>
              <a:rPr lang="en-IN" sz="1600" dirty="0" smtClean="0"/>
              <a:t> He must have capacity to hear arguments of others. </a:t>
            </a:r>
            <a:endParaRPr lang="en-IN" sz="1600" dirty="0"/>
          </a:p>
          <a:p>
            <a:pPr marL="514350" indent="-514350">
              <a:buAutoNum type="arabicPeriod"/>
            </a:pPr>
            <a:r>
              <a:rPr lang="en-IN" sz="1600" dirty="0" smtClean="0"/>
              <a:t> He should have adequate skills and courage to write audit report correctly clearly and concisely. </a:t>
            </a:r>
            <a:endParaRPr lang="en-IN" sz="1600" dirty="0"/>
          </a:p>
          <a:p>
            <a:pPr marL="514350" indent="-514350">
              <a:buAutoNum type="arabicPeriod"/>
            </a:pPr>
            <a:r>
              <a:rPr lang="en-IN" sz="1600" dirty="0" smtClean="0"/>
              <a:t> He should not disclose the secrets of his client.</a:t>
            </a:r>
            <a:endParaRPr lang="en-IN" sz="1600" dirty="0"/>
          </a:p>
        </p:txBody>
      </p:sp>
    </p:spTree>
    <p:extLst>
      <p:ext uri="{BB962C8B-B14F-4D97-AF65-F5344CB8AC3E}">
        <p14:creationId xmlns="" xmlns:p14="http://schemas.microsoft.com/office/powerpoint/2010/main" val="27318850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6093296"/>
            <a:ext cx="6512511" cy="638944"/>
          </a:xfrm>
        </p:spPr>
        <p:txBody>
          <a:bodyPr/>
          <a:lstStyle/>
          <a:p>
            <a:r>
              <a:rPr lang="en-IN" dirty="0" smtClean="0"/>
              <a:t>Advantages of Audit </a:t>
            </a:r>
            <a:endParaRPr lang="en-IN" dirty="0"/>
          </a:p>
        </p:txBody>
      </p:sp>
      <p:sp>
        <p:nvSpPr>
          <p:cNvPr id="3" name="Content Placeholder 2"/>
          <p:cNvSpPr>
            <a:spLocks noGrp="1"/>
          </p:cNvSpPr>
          <p:nvPr>
            <p:ph idx="1"/>
          </p:nvPr>
        </p:nvSpPr>
        <p:spPr>
          <a:xfrm>
            <a:off x="179512" y="260648"/>
            <a:ext cx="8964488" cy="5760640"/>
          </a:xfrm>
        </p:spPr>
        <p:txBody>
          <a:bodyPr>
            <a:normAutofit fontScale="70000" lnSpcReduction="20000"/>
          </a:bodyPr>
          <a:lstStyle/>
          <a:p>
            <a:r>
              <a:rPr lang="en-IN" sz="2600" b="1" dirty="0" smtClean="0"/>
              <a:t>1. Detection &amp; prevention of errors &amp; frauds become easier</a:t>
            </a:r>
          </a:p>
          <a:p>
            <a:pPr>
              <a:buFont typeface="Wingdings" pitchFamily="2" charset="2"/>
              <a:buChar char="Ø"/>
            </a:pPr>
            <a:r>
              <a:rPr lang="en-IN" sz="2600" dirty="0" smtClean="0"/>
              <a:t>Errors &amp; frauds can be located &amp; rectified at an early &amp; initial stage.</a:t>
            </a:r>
          </a:p>
          <a:p>
            <a:pPr marL="45720" indent="0">
              <a:buNone/>
            </a:pPr>
            <a:endParaRPr lang="en-IN" sz="2600" dirty="0" smtClean="0"/>
          </a:p>
          <a:p>
            <a:r>
              <a:rPr lang="en-IN" sz="2600" b="1" dirty="0" smtClean="0"/>
              <a:t>2. </a:t>
            </a:r>
            <a:r>
              <a:rPr lang="en-IN" sz="2600" b="1" dirty="0"/>
              <a:t>A</a:t>
            </a:r>
            <a:r>
              <a:rPr lang="en-IN" sz="2600" b="1" dirty="0" smtClean="0"/>
              <a:t>udited accounting information </a:t>
            </a:r>
          </a:p>
          <a:p>
            <a:pPr>
              <a:buFont typeface="Wingdings" pitchFamily="2" charset="2"/>
              <a:buChar char="Ø"/>
            </a:pPr>
            <a:r>
              <a:rPr lang="en-IN" sz="2600" dirty="0" smtClean="0"/>
              <a:t>Greater reliability &amp; authenticity</a:t>
            </a:r>
          </a:p>
          <a:p>
            <a:pPr>
              <a:buFont typeface="Wingdings" pitchFamily="2" charset="2"/>
              <a:buChar char="Ø"/>
            </a:pPr>
            <a:r>
              <a:rPr lang="en-IN" sz="2600" dirty="0" smtClean="0"/>
              <a:t>Mgmt. exercises a great deal of subjectivity in preparing financial statements &amp; allocating resources entrusted to it in operating the entity. </a:t>
            </a:r>
          </a:p>
          <a:p>
            <a:pPr>
              <a:buFont typeface="Wingdings" pitchFamily="2" charset="2"/>
              <a:buChar char="Ø"/>
            </a:pPr>
            <a:r>
              <a:rPr lang="en-IN" sz="2600" dirty="0" smtClean="0"/>
              <a:t>Audit provides reasonable assurance that Mgmt. representations on these activities are authentic.</a:t>
            </a:r>
          </a:p>
          <a:p>
            <a:pPr marL="45720" indent="0">
              <a:buNone/>
            </a:pPr>
            <a:endParaRPr lang="en-IN" sz="2600" dirty="0" smtClean="0"/>
          </a:p>
          <a:p>
            <a:r>
              <a:rPr lang="en-IN" sz="2600" b="1" dirty="0" smtClean="0"/>
              <a:t>3. Acceptability by the authorities </a:t>
            </a:r>
          </a:p>
          <a:p>
            <a:pPr>
              <a:buFont typeface="Wingdings" pitchFamily="2" charset="2"/>
              <a:buChar char="Ø"/>
            </a:pPr>
            <a:r>
              <a:rPr lang="en-IN" sz="2600" dirty="0" smtClean="0"/>
              <a:t>Audited accounts are readily acceptable by the income tax , sales tax &amp; other statutory body. </a:t>
            </a:r>
          </a:p>
          <a:p>
            <a:pPr>
              <a:buFont typeface="Wingdings" pitchFamily="2" charset="2"/>
              <a:buChar char="Ø"/>
            </a:pPr>
            <a:endParaRPr lang="en-IN" sz="2600" dirty="0" smtClean="0"/>
          </a:p>
          <a:p>
            <a:r>
              <a:rPr lang="en-IN" sz="2600" b="1" dirty="0" smtClean="0"/>
              <a:t>4.Professional advice available </a:t>
            </a:r>
          </a:p>
          <a:p>
            <a:pPr>
              <a:buFont typeface="Wingdings" pitchFamily="2" charset="2"/>
              <a:buChar char="Ø"/>
            </a:pPr>
            <a:r>
              <a:rPr lang="en-IN" sz="2600" dirty="0" smtClean="0"/>
              <a:t>Independent auditors also render services other than auditing.</a:t>
            </a:r>
          </a:p>
          <a:p>
            <a:pPr>
              <a:buFont typeface="Wingdings" pitchFamily="2" charset="2"/>
              <a:buChar char="Ø"/>
            </a:pPr>
            <a:r>
              <a:rPr lang="en-IN" sz="2600" dirty="0" smtClean="0"/>
              <a:t>They do tax work, act as Mgmt. consultants advice on internal control system in operation &amp; prepare reports required by govt. agencies </a:t>
            </a:r>
          </a:p>
          <a:p>
            <a:pPr>
              <a:buFont typeface="Wingdings" pitchFamily="2" charset="2"/>
              <a:buChar char="Ø"/>
            </a:pPr>
            <a:endParaRPr lang="en-IN" sz="2600" dirty="0" smtClean="0"/>
          </a:p>
          <a:p>
            <a:endParaRPr lang="en-IN" dirty="0" smtClean="0"/>
          </a:p>
        </p:txBody>
      </p:sp>
    </p:spTree>
    <p:extLst>
      <p:ext uri="{BB962C8B-B14F-4D97-AF65-F5344CB8AC3E}">
        <p14:creationId xmlns="" xmlns:p14="http://schemas.microsoft.com/office/powerpoint/2010/main" val="33614230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0"/>
            <a:ext cx="8964488" cy="6858000"/>
          </a:xfrm>
        </p:spPr>
        <p:txBody>
          <a:bodyPr>
            <a:normAutofit lnSpcReduction="10000"/>
          </a:bodyPr>
          <a:lstStyle/>
          <a:p>
            <a:pPr algn="just"/>
            <a:r>
              <a:rPr lang="en-IN" b="1" dirty="0"/>
              <a:t>5.Speedy processing of loan </a:t>
            </a:r>
            <a:endParaRPr lang="en-IN" b="1" dirty="0" smtClean="0"/>
          </a:p>
          <a:p>
            <a:pPr algn="just">
              <a:buFont typeface="Wingdings" pitchFamily="2" charset="2"/>
              <a:buChar char="Ø"/>
            </a:pPr>
            <a:r>
              <a:rPr lang="en-IN" dirty="0" smtClean="0"/>
              <a:t>Financial institutions consider audited accounts genuine &amp; authentic &amp; this helps them  in speedy processing of loan proposals.</a:t>
            </a:r>
            <a:endParaRPr lang="en-IN" dirty="0"/>
          </a:p>
          <a:p>
            <a:pPr algn="just"/>
            <a:r>
              <a:rPr lang="en-IN" b="1" dirty="0"/>
              <a:t>6.Settlement of disputes. </a:t>
            </a:r>
            <a:endParaRPr lang="en-IN" b="1" dirty="0" smtClean="0"/>
          </a:p>
          <a:p>
            <a:pPr algn="just">
              <a:buFont typeface="Wingdings" pitchFamily="2" charset="2"/>
              <a:buChar char="Ø"/>
            </a:pPr>
            <a:r>
              <a:rPr lang="en-IN" dirty="0" smtClean="0"/>
              <a:t>In case of partnership firm dispute among partners over such matters as profit sharing , settlement of claim </a:t>
            </a:r>
            <a:r>
              <a:rPr lang="en-IN" dirty="0" err="1" smtClean="0"/>
              <a:t>incase</a:t>
            </a:r>
            <a:r>
              <a:rPr lang="en-IN" dirty="0" smtClean="0"/>
              <a:t> of retirement/death of a partner may be less likely to arise when accounts are duly audited. All partners can easily trust audited accounts.</a:t>
            </a:r>
            <a:endParaRPr lang="en-IN" dirty="0"/>
          </a:p>
          <a:p>
            <a:pPr algn="just"/>
            <a:r>
              <a:rPr lang="en-IN" b="1" dirty="0"/>
              <a:t>7.Facilitates calculation of net worth &amp; goodwill of business </a:t>
            </a:r>
            <a:endParaRPr lang="en-IN" b="1" dirty="0" smtClean="0"/>
          </a:p>
          <a:p>
            <a:pPr algn="just">
              <a:buFont typeface="Wingdings" pitchFamily="2" charset="2"/>
              <a:buChar char="Ø"/>
            </a:pPr>
            <a:r>
              <a:rPr lang="en-IN" dirty="0" smtClean="0"/>
              <a:t>In case of Sale over of business as a going concern by other party, audited accounts carry greater reliability deciding out the net worth of business &amp; goodwill.</a:t>
            </a:r>
          </a:p>
          <a:p>
            <a:pPr algn="just">
              <a:buFont typeface="Wingdings" pitchFamily="2" charset="2"/>
              <a:buChar char="Ø"/>
            </a:pPr>
            <a:r>
              <a:rPr lang="en-IN" dirty="0" smtClean="0"/>
              <a:t>A perspective  purchaser of a business may place more confidence in audited accounts as evidence of past profitability</a:t>
            </a:r>
          </a:p>
          <a:p>
            <a:pPr>
              <a:buFont typeface="Wingdings" pitchFamily="2" charset="2"/>
              <a:buChar char="Ø"/>
            </a:pPr>
            <a:r>
              <a:rPr lang="en-IN" dirty="0" smtClean="0"/>
              <a:t>Auditing function therefore plays an important role in verifying whether an organisation is profitable or not or whether its financial position is sound or not. </a:t>
            </a:r>
            <a:endParaRPr lang="en-IN" dirty="0"/>
          </a:p>
          <a:p>
            <a:endParaRPr lang="en-IN" dirty="0"/>
          </a:p>
        </p:txBody>
      </p:sp>
    </p:spTree>
    <p:extLst>
      <p:ext uri="{BB962C8B-B14F-4D97-AF65-F5344CB8AC3E}">
        <p14:creationId xmlns="" xmlns:p14="http://schemas.microsoft.com/office/powerpoint/2010/main" val="1326553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6597352"/>
          </a:xfrm>
        </p:spPr>
        <p:txBody>
          <a:bodyPr>
            <a:normAutofit fontScale="92500" lnSpcReduction="20000"/>
          </a:bodyPr>
          <a:lstStyle/>
          <a:p>
            <a:pPr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 is a methodical procedure </a:t>
            </a:r>
            <a:r>
              <a:rPr lang="en-IN" sz="2400" b="1" i="1" u="sng" dirty="0">
                <a:latin typeface="Times New Roman" pitchFamily="18" charset="0"/>
                <a:cs typeface="Times New Roman" pitchFamily="18" charset="0"/>
              </a:rPr>
              <a:t>of independently examining the financial information of an entity with the aim of giving an opinion on true and fair view.</a:t>
            </a:r>
            <a:r>
              <a:rPr lang="en-IN" sz="2400" dirty="0">
                <a:latin typeface="Times New Roman" pitchFamily="18" charset="0"/>
                <a:cs typeface="Times New Roman" pitchFamily="18" charset="0"/>
              </a:rPr>
              <a:t> Here organisation refers to all the entities, </a:t>
            </a:r>
            <a:r>
              <a:rPr lang="en-IN" sz="2400" b="1" dirty="0">
                <a:latin typeface="Times New Roman" pitchFamily="18" charset="0"/>
                <a:cs typeface="Times New Roman" pitchFamily="18" charset="0"/>
              </a:rPr>
              <a:t>regardless of their size, structure, nature and form.</a:t>
            </a:r>
          </a:p>
          <a:p>
            <a:pPr algn="just"/>
            <a:r>
              <a:rPr lang="en-IN" sz="2400" dirty="0">
                <a:latin typeface="Times New Roman" pitchFamily="18" charset="0"/>
                <a:cs typeface="Times New Roman" pitchFamily="18" charset="0"/>
              </a:rPr>
              <a:t>Auditing is a critical, unbiased investigation of each and every aspect of the transaction, i.e. vouchers, receipts, account books and related documents are verified, in order to spot the validity and reliability of the financial statement. Moreover, errors and frauds or deliberate manipulation in accounts or misappropriation etc. can also be detected through detailed scrutiny.</a:t>
            </a:r>
          </a:p>
          <a:p>
            <a:pPr algn="just"/>
            <a:r>
              <a:rPr lang="en-IN" sz="2400" dirty="0">
                <a:latin typeface="Times New Roman" pitchFamily="18" charset="0"/>
                <a:cs typeface="Times New Roman" pitchFamily="18" charset="0"/>
              </a:rPr>
              <a:t>The auditor will inspect the accuracy and transparency of the financial information, compliance with the accounting standards and taxes are properly paid or not.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After </a:t>
            </a:r>
            <a:r>
              <a:rPr lang="en-IN" sz="2400" dirty="0">
                <a:latin typeface="Times New Roman" pitchFamily="18" charset="0"/>
                <a:cs typeface="Times New Roman" pitchFamily="18" charset="0"/>
              </a:rPr>
              <a:t>the complete inspection of accounting books and financial records, he will give an opinion in the form of a report</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The reporting on the true and fair view shall be made to the person who appoints the </a:t>
            </a:r>
            <a:r>
              <a:rPr lang="en-IN" sz="2400" dirty="0" smtClean="0">
                <a:latin typeface="Times New Roman" pitchFamily="18" charset="0"/>
                <a:cs typeface="Times New Roman" pitchFamily="18" charset="0"/>
              </a:rPr>
              <a:t>auditor.</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b="1" dirty="0" smtClean="0">
                <a:latin typeface="Times New Roman" pitchFamily="18" charset="0"/>
                <a:cs typeface="Times New Roman" pitchFamily="18" charset="0"/>
              </a:rPr>
              <a:t>The </a:t>
            </a:r>
            <a:r>
              <a:rPr lang="en-IN" sz="2400" b="1" dirty="0">
                <a:latin typeface="Times New Roman" pitchFamily="18" charset="0"/>
                <a:cs typeface="Times New Roman" pitchFamily="18" charset="0"/>
              </a:rPr>
              <a:t>audit can be conducted internally and externally</a:t>
            </a:r>
            <a:r>
              <a:rPr lang="en-IN" sz="2400" dirty="0">
                <a:latin typeface="Times New Roman" pitchFamily="18" charset="0"/>
                <a:cs typeface="Times New Roman" pitchFamily="18" charset="0"/>
              </a:rPr>
              <a:t>. The task of internal audit is conducted by an </a:t>
            </a:r>
            <a:r>
              <a:rPr lang="en-IN" sz="2400" b="1" i="1" dirty="0">
                <a:latin typeface="Times New Roman" pitchFamily="18" charset="0"/>
                <a:cs typeface="Times New Roman" pitchFamily="18" charset="0"/>
              </a:rPr>
              <a:t>internal auditor who is appointed by the management of the organisation for improving its internal control systems and accounting system. External Auditor is appointed by the shareholders of the company.</a:t>
            </a:r>
          </a:p>
          <a:p>
            <a:endParaRPr lang="en-IN" dirty="0"/>
          </a:p>
        </p:txBody>
      </p:sp>
    </p:spTree>
    <p:extLst>
      <p:ext uri="{BB962C8B-B14F-4D97-AF65-F5344CB8AC3E}">
        <p14:creationId xmlns="" xmlns:p14="http://schemas.microsoft.com/office/powerpoint/2010/main" val="2608896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640960" cy="6264696"/>
          </a:xfrm>
        </p:spPr>
        <p:txBody>
          <a:bodyPr>
            <a:normAutofit/>
          </a:bodyPr>
          <a:lstStyle/>
          <a:p>
            <a:r>
              <a:rPr lang="en-IN" b="1" dirty="0"/>
              <a:t>8.Settlement of insurance claims </a:t>
            </a:r>
            <a:endParaRPr lang="en-IN" b="1" dirty="0" smtClean="0"/>
          </a:p>
          <a:p>
            <a:r>
              <a:rPr lang="en-IN" dirty="0" smtClean="0"/>
              <a:t>Audited accounts are likely to have more credibility &amp; helps in early settlement of insurance claims in case of loss by fire, </a:t>
            </a:r>
            <a:endParaRPr lang="en-IN" dirty="0"/>
          </a:p>
          <a:p>
            <a:r>
              <a:rPr lang="en-IN" dirty="0"/>
              <a:t>9.Useful to compare the financial </a:t>
            </a:r>
            <a:r>
              <a:rPr lang="en-IN" dirty="0" smtClean="0"/>
              <a:t>performance</a:t>
            </a:r>
          </a:p>
          <a:p>
            <a:endParaRPr lang="en-IN" dirty="0"/>
          </a:p>
          <a:p>
            <a:r>
              <a:rPr lang="en-IN" b="1" dirty="0"/>
              <a:t>10.Keeps accounts department </a:t>
            </a:r>
            <a:r>
              <a:rPr lang="en-IN" b="1" dirty="0" smtClean="0"/>
              <a:t>vigilant</a:t>
            </a:r>
          </a:p>
          <a:p>
            <a:r>
              <a:rPr lang="en-IN" dirty="0" smtClean="0"/>
              <a:t>Regular audit of accounts keeps the accounts dept. not only up-to-date but also careful </a:t>
            </a:r>
            <a:r>
              <a:rPr lang="en-IN" dirty="0"/>
              <a:t>&amp; </a:t>
            </a:r>
            <a:r>
              <a:rPr lang="en-IN" dirty="0" smtClean="0"/>
              <a:t>vigilant.</a:t>
            </a:r>
          </a:p>
          <a:p>
            <a:endParaRPr lang="en-IN" dirty="0"/>
          </a:p>
          <a:p>
            <a:r>
              <a:rPr lang="en-IN" dirty="0"/>
              <a:t>11. </a:t>
            </a:r>
            <a:r>
              <a:rPr lang="en-IN" b="1" dirty="0"/>
              <a:t>Identifies the weak </a:t>
            </a:r>
            <a:r>
              <a:rPr lang="en-IN" b="1" dirty="0" smtClean="0"/>
              <a:t>areas</a:t>
            </a:r>
          </a:p>
          <a:p>
            <a:r>
              <a:rPr lang="en-IN" dirty="0" smtClean="0"/>
              <a:t>Reviews the internal control system &amp; identifies the weak areas. Helps mgmt.</a:t>
            </a:r>
          </a:p>
          <a:p>
            <a:r>
              <a:rPr lang="en-IN" dirty="0" smtClean="0"/>
              <a:t> to get over the weakness &amp; achieve their goal within stipulated time &amp; at reasonable cost.</a:t>
            </a:r>
            <a:endParaRPr lang="en-IN" dirty="0"/>
          </a:p>
          <a:p>
            <a:endParaRPr lang="en-IN" dirty="0"/>
          </a:p>
        </p:txBody>
      </p:sp>
    </p:spTree>
    <p:extLst>
      <p:ext uri="{BB962C8B-B14F-4D97-AF65-F5344CB8AC3E}">
        <p14:creationId xmlns="" xmlns:p14="http://schemas.microsoft.com/office/powerpoint/2010/main" val="34334986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640960" cy="6336704"/>
          </a:xfrm>
        </p:spPr>
        <p:txBody>
          <a:bodyPr>
            <a:normAutofit/>
          </a:bodyPr>
          <a:lstStyle/>
          <a:p>
            <a:r>
              <a:rPr lang="en-IN" b="1" dirty="0"/>
              <a:t>Limitations of Auditing</a:t>
            </a:r>
            <a:endParaRPr lang="en-IN" dirty="0"/>
          </a:p>
          <a:p>
            <a:r>
              <a:rPr lang="en-IN" dirty="0" smtClean="0"/>
              <a:t>1</a:t>
            </a:r>
            <a:r>
              <a:rPr lang="en-IN" dirty="0"/>
              <a:t>. Lack of complete picture—The audit may not give complete picture. If the accounts are prepared with the intention to defraud others, auditor may not be able to detect them.</a:t>
            </a:r>
          </a:p>
          <a:p>
            <a:r>
              <a:rPr lang="en-IN" dirty="0"/>
              <a:t>2. Problem of Dependence—Sometimes the auditor has to depend on explanations, clarification and information from staff and the client. He may or may not get correct or complete </a:t>
            </a:r>
            <a:br>
              <a:rPr lang="en-IN" dirty="0"/>
            </a:br>
            <a:r>
              <a:rPr lang="en-IN" dirty="0"/>
              <a:t>information.</a:t>
            </a:r>
          </a:p>
          <a:p>
            <a:r>
              <a:rPr lang="en-IN" dirty="0"/>
              <a:t>3. Existence of error in the audited accounts—Due to time and cost constraints, the auditor can not examine all the transactions. He uses sampling to check the transactions. As a result, </a:t>
            </a:r>
            <a:r>
              <a:rPr lang="en-IN" dirty="0" smtClean="0"/>
              <a:t>there </a:t>
            </a:r>
            <a:r>
              <a:rPr lang="en-IN" dirty="0"/>
              <a:t>may be errors &amp; frauds in the audited accounts even after the checking by the auditor</a:t>
            </a:r>
            <a:r>
              <a:rPr lang="en-IN" dirty="0" smtClean="0"/>
              <a:t>.</a:t>
            </a:r>
            <a:endParaRPr lang="en-IN" dirty="0"/>
          </a:p>
        </p:txBody>
      </p:sp>
    </p:spTree>
    <p:extLst>
      <p:ext uri="{BB962C8B-B14F-4D97-AF65-F5344CB8AC3E}">
        <p14:creationId xmlns="" xmlns:p14="http://schemas.microsoft.com/office/powerpoint/2010/main" val="23260742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640960" cy="6336704"/>
          </a:xfrm>
        </p:spPr>
        <p:txBody>
          <a:bodyPr>
            <a:normAutofit fontScale="92500" lnSpcReduction="10000"/>
          </a:bodyPr>
          <a:lstStyle/>
          <a:p>
            <a:r>
              <a:rPr lang="en-IN" dirty="0"/>
              <a:t>4. Exercise of judgement—The nature, timing and extent of audit procedures to be performed is a matter of professional judgement of the auditor. The same audit work can be done by two different auditors with difference in sincerity &amp; personal judgement.</a:t>
            </a:r>
          </a:p>
          <a:p>
            <a:r>
              <a:rPr lang="en-IN" dirty="0"/>
              <a:t>5. Diversified situations—Auditing is considered to be a mechanical work. Auditors may not be in a position to frame audit programme which can be followed in all situations.</a:t>
            </a:r>
          </a:p>
          <a:p>
            <a:r>
              <a:rPr lang="en-IN" dirty="0"/>
              <a:t>6. Lack of Expertise—In some situations, an auditor has to take opinion of experts on certain matters on which he may not have expert's knowledge. The auditor has to depend upon such reports which may not be always correct.</a:t>
            </a:r>
          </a:p>
          <a:p>
            <a:r>
              <a:rPr lang="en-IN" dirty="0"/>
              <a:t>7. Limitations of internal control—The auditor can only report on the truth and fairness of the financial statements. But other problems relating the management and control may not be possible to be covered by the auditor. Examples of such problems or limitations of internal control are cast-ineffectiveness, manipulations by management, etc.</a:t>
            </a:r>
          </a:p>
          <a:p>
            <a:r>
              <a:rPr lang="en-IN" dirty="0"/>
              <a:t>8. Influence of management on the </a:t>
            </a:r>
            <a:r>
              <a:rPr lang="en-IN" dirty="0" smtClean="0"/>
              <a:t>auditor—</a:t>
            </a:r>
            <a:r>
              <a:rPr lang="en-IN" dirty="0" err="1" smtClean="0"/>
              <a:t>Tthe</a:t>
            </a:r>
            <a:r>
              <a:rPr lang="en-IN" dirty="0" smtClean="0"/>
              <a:t> </a:t>
            </a:r>
            <a:r>
              <a:rPr lang="en-IN" dirty="0"/>
              <a:t>auditor is influenced by the doings of those in management. The reason is that he is appointed by the share holders and directors who pay him remuneration or fee</a:t>
            </a:r>
          </a:p>
          <a:p>
            <a:endParaRPr lang="en-IN" dirty="0"/>
          </a:p>
        </p:txBody>
      </p:sp>
    </p:spTree>
    <p:extLst>
      <p:ext uri="{BB962C8B-B14F-4D97-AF65-F5344CB8AC3E}">
        <p14:creationId xmlns="" xmlns:p14="http://schemas.microsoft.com/office/powerpoint/2010/main" val="19379007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7" y="6093296"/>
            <a:ext cx="6660233" cy="750881"/>
          </a:xfrm>
        </p:spPr>
        <p:txBody>
          <a:bodyPr/>
          <a:lstStyle/>
          <a:p>
            <a:r>
              <a:rPr lang="en-IN" sz="2800" dirty="0" smtClean="0">
                <a:effectLst/>
              </a:rPr>
              <a:t>Basis Principle’s Governing An Audit</a:t>
            </a:r>
            <a:endParaRPr lang="en-IN" sz="2800" dirty="0"/>
          </a:p>
        </p:txBody>
      </p:sp>
      <p:sp>
        <p:nvSpPr>
          <p:cNvPr id="3" name="Content Placeholder 2"/>
          <p:cNvSpPr>
            <a:spLocks noGrp="1"/>
          </p:cNvSpPr>
          <p:nvPr>
            <p:ph idx="1"/>
          </p:nvPr>
        </p:nvSpPr>
        <p:spPr>
          <a:xfrm>
            <a:off x="0" y="0"/>
            <a:ext cx="9144000" cy="6453336"/>
          </a:xfrm>
        </p:spPr>
        <p:txBody>
          <a:bodyPr>
            <a:noAutofit/>
          </a:bodyPr>
          <a:lstStyle/>
          <a:p>
            <a:pPr algn="just"/>
            <a:r>
              <a:rPr lang="en-IN" sz="2000" b="1" dirty="0">
                <a:latin typeface="Times New Roman" pitchFamily="18" charset="0"/>
                <a:cs typeface="Times New Roman" pitchFamily="18" charset="0"/>
              </a:rPr>
              <a:t>(i)   </a:t>
            </a:r>
            <a:r>
              <a:rPr lang="en-IN" sz="2400" b="1" dirty="0">
                <a:latin typeface="Times New Roman" pitchFamily="18" charset="0"/>
                <a:cs typeface="Times New Roman" pitchFamily="18" charset="0"/>
              </a:rPr>
              <a:t> </a:t>
            </a:r>
            <a:r>
              <a:rPr lang="en-IN" sz="2400" b="1" i="1" dirty="0">
                <a:latin typeface="Times New Roman" pitchFamily="18" charset="0"/>
                <a:cs typeface="Times New Roman" pitchFamily="18" charset="0"/>
              </a:rPr>
              <a:t>Integrity, Objectivity and Independence</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auditor should be </a:t>
            </a:r>
            <a:r>
              <a:rPr lang="en-IN" sz="2400" dirty="0">
                <a:solidFill>
                  <a:srgbClr val="FF0000"/>
                </a:solidFill>
                <a:latin typeface="Times New Roman" pitchFamily="18" charset="0"/>
                <a:cs typeface="Times New Roman" pitchFamily="18" charset="0"/>
              </a:rPr>
              <a:t>straightforward, honest and sincere </a:t>
            </a:r>
            <a:r>
              <a:rPr lang="en-IN" sz="2400" dirty="0">
                <a:latin typeface="Times New Roman" pitchFamily="18" charset="0"/>
                <a:cs typeface="Times New Roman" pitchFamily="18" charset="0"/>
              </a:rPr>
              <a:t>in his approach to his professional work. </a:t>
            </a:r>
            <a:endParaRPr lang="en-IN" sz="2400" dirty="0" smtClean="0">
              <a:latin typeface="Times New Roman" pitchFamily="18" charset="0"/>
              <a:cs typeface="Times New Roman" pitchFamily="18" charset="0"/>
            </a:endParaRPr>
          </a:p>
          <a:p>
            <a:pPr algn="just"/>
            <a:r>
              <a:rPr lang="en-IN" sz="2400" b="1" dirty="0" smtClean="0">
                <a:solidFill>
                  <a:srgbClr val="FF0000"/>
                </a:solidFill>
                <a:latin typeface="Times New Roman" pitchFamily="18" charset="0"/>
                <a:cs typeface="Times New Roman" pitchFamily="18" charset="0"/>
              </a:rPr>
              <a:t>He must be fair</a:t>
            </a:r>
            <a:r>
              <a:rPr lang="en-IN" sz="2400" dirty="0" smtClean="0">
                <a:latin typeface="Times New Roman" pitchFamily="18" charset="0"/>
                <a:cs typeface="Times New Roman" pitchFamily="18" charset="0"/>
              </a:rPr>
              <a:t> &amp; must </a:t>
            </a:r>
            <a:r>
              <a:rPr lang="en-IN" sz="2400" dirty="0" smtClean="0">
                <a:solidFill>
                  <a:srgbClr val="FF0000"/>
                </a:solidFill>
                <a:latin typeface="Times New Roman" pitchFamily="18" charset="0"/>
                <a:cs typeface="Times New Roman" pitchFamily="18" charset="0"/>
              </a:rPr>
              <a:t>not allow prejudice or bias</a:t>
            </a:r>
            <a:r>
              <a:rPr lang="en-IN" sz="2400" dirty="0" smtClean="0">
                <a:latin typeface="Times New Roman" pitchFamily="18" charset="0"/>
                <a:cs typeface="Times New Roman" pitchFamily="18" charset="0"/>
              </a:rPr>
              <a:t> to overcome his objectivity. </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He </a:t>
            </a:r>
            <a:r>
              <a:rPr lang="en-IN" sz="2400" dirty="0">
                <a:latin typeface="Times New Roman" pitchFamily="18" charset="0"/>
                <a:cs typeface="Times New Roman" pitchFamily="18" charset="0"/>
              </a:rPr>
              <a:t>should </a:t>
            </a:r>
            <a:r>
              <a:rPr lang="en-IN" sz="2400" dirty="0">
                <a:solidFill>
                  <a:srgbClr val="FF0000"/>
                </a:solidFill>
                <a:latin typeface="Times New Roman" pitchFamily="18" charset="0"/>
                <a:cs typeface="Times New Roman" pitchFamily="18" charset="0"/>
              </a:rPr>
              <a:t>maintain an impartial </a:t>
            </a:r>
            <a:r>
              <a:rPr lang="en-IN" sz="2400" dirty="0" smtClean="0">
                <a:solidFill>
                  <a:srgbClr val="FF0000"/>
                </a:solidFill>
                <a:latin typeface="Times New Roman" pitchFamily="18" charset="0"/>
                <a:cs typeface="Times New Roman" pitchFamily="18" charset="0"/>
              </a:rPr>
              <a:t>attitude </a:t>
            </a:r>
            <a:r>
              <a:rPr lang="en-IN" sz="2400" dirty="0">
                <a:latin typeface="Times New Roman" pitchFamily="18" charset="0"/>
                <a:cs typeface="Times New Roman" pitchFamily="18" charset="0"/>
              </a:rPr>
              <a:t>and both </a:t>
            </a:r>
            <a:r>
              <a:rPr lang="en-IN" sz="2400" dirty="0" smtClean="0">
                <a:latin typeface="Times New Roman" pitchFamily="18" charset="0"/>
                <a:cs typeface="Times New Roman" pitchFamily="18" charset="0"/>
              </a:rPr>
              <a:t>be, </a:t>
            </a:r>
            <a:r>
              <a:rPr lang="en-IN" sz="2400" dirty="0">
                <a:latin typeface="Times New Roman" pitchFamily="18" charset="0"/>
                <a:cs typeface="Times New Roman" pitchFamily="18" charset="0"/>
              </a:rPr>
              <a:t>and appear to be </a:t>
            </a:r>
            <a:r>
              <a:rPr lang="en-IN" sz="2400" dirty="0">
                <a:solidFill>
                  <a:srgbClr val="FF0000"/>
                </a:solidFill>
                <a:latin typeface="Times New Roman" pitchFamily="18" charset="0"/>
                <a:cs typeface="Times New Roman" pitchFamily="18" charset="0"/>
              </a:rPr>
              <a:t>free of any interest </a:t>
            </a:r>
            <a:r>
              <a:rPr lang="en-IN" sz="2400" dirty="0">
                <a:latin typeface="Times New Roman" pitchFamily="18" charset="0"/>
                <a:cs typeface="Times New Roman" pitchFamily="18" charset="0"/>
              </a:rPr>
              <a:t>which might be regarded, whatever its actual effect on being incompatible with integrity and objectivity</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It lays down standards of ethical conduct for auditors. It highlights the true nature of an auditor’s function.</a:t>
            </a:r>
          </a:p>
          <a:p>
            <a:pPr algn="just"/>
            <a:r>
              <a:rPr lang="en-IN" sz="2400" dirty="0" smtClean="0">
                <a:latin typeface="Times New Roman" pitchFamily="18" charset="0"/>
                <a:cs typeface="Times New Roman" pitchFamily="18" charset="0"/>
              </a:rPr>
              <a:t>Like a judge , an auditor has to form his opinion on the basis of the evidence rather than on the basis of pre-conceived notions. </a:t>
            </a:r>
          </a:p>
          <a:p>
            <a:pPr algn="just"/>
            <a:r>
              <a:rPr lang="en-IN" sz="2400" dirty="0" smtClean="0">
                <a:latin typeface="Times New Roman" pitchFamily="18" charset="0"/>
                <a:cs typeface="Times New Roman" pitchFamily="18" charset="0"/>
              </a:rPr>
              <a:t>The standards of ethical conduct have been further detailed by the professional bodies as well as the relevant laws.</a:t>
            </a:r>
            <a:endParaRPr lang="en-IN" sz="2400" dirty="0">
              <a:latin typeface="Times New Roman" pitchFamily="18" charset="0"/>
              <a:cs typeface="Times New Roman" pitchFamily="18" charset="0"/>
            </a:endParaRPr>
          </a:p>
          <a:p>
            <a:pPr marL="45720" indent="0" algn="just">
              <a:buNone/>
            </a:pPr>
            <a:endParaRPr lang="en-IN"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37037590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12968" cy="6408712"/>
          </a:xfrm>
        </p:spPr>
        <p:txBody>
          <a:bodyPr>
            <a:normAutofit/>
          </a:bodyPr>
          <a:lstStyle/>
          <a:p>
            <a:pPr marL="228600" lvl="8" algn="just"/>
            <a:r>
              <a:rPr lang="en-IN" sz="2400" b="1" dirty="0">
                <a:latin typeface="Times New Roman" pitchFamily="18" charset="0"/>
                <a:cs typeface="Times New Roman" pitchFamily="18" charset="0"/>
              </a:rPr>
              <a:t>(ii)   </a:t>
            </a:r>
            <a:r>
              <a:rPr lang="en-IN" sz="2400" b="1" i="1" dirty="0">
                <a:latin typeface="Times New Roman" pitchFamily="18" charset="0"/>
                <a:cs typeface="Times New Roman" pitchFamily="18" charset="0"/>
              </a:rPr>
              <a:t>Confidentiality</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marL="228600" lvl="8" algn="just"/>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auditor should </a:t>
            </a:r>
            <a:r>
              <a:rPr lang="en-IN" sz="2400" dirty="0">
                <a:solidFill>
                  <a:srgbClr val="FF0000"/>
                </a:solidFill>
                <a:latin typeface="Times New Roman" pitchFamily="18" charset="0"/>
                <a:cs typeface="Times New Roman" pitchFamily="18" charset="0"/>
              </a:rPr>
              <a:t>respect the confidentiality of information acquired in the course of his work </a:t>
            </a:r>
            <a:r>
              <a:rPr lang="en-IN" sz="2400" dirty="0">
                <a:latin typeface="Times New Roman" pitchFamily="18" charset="0"/>
                <a:cs typeface="Times New Roman" pitchFamily="18" charset="0"/>
              </a:rPr>
              <a:t>and should </a:t>
            </a:r>
            <a:r>
              <a:rPr lang="en-IN" sz="2400" dirty="0">
                <a:solidFill>
                  <a:srgbClr val="FF0000"/>
                </a:solidFill>
                <a:latin typeface="Times New Roman" pitchFamily="18" charset="0"/>
                <a:cs typeface="Times New Roman" pitchFamily="18" charset="0"/>
              </a:rPr>
              <a:t>not disclose any such information to a third party without specific authority or unless there is a legal or professional duty to </a:t>
            </a:r>
            <a:r>
              <a:rPr lang="en-IN" sz="2400" dirty="0" smtClean="0">
                <a:solidFill>
                  <a:srgbClr val="FF0000"/>
                </a:solidFill>
                <a:latin typeface="Times New Roman" pitchFamily="18" charset="0"/>
                <a:cs typeface="Times New Roman" pitchFamily="18" charset="0"/>
              </a:rPr>
              <a:t>disclose</a:t>
            </a:r>
            <a:r>
              <a:rPr lang="en-IN" sz="2400" dirty="0" smtClean="0">
                <a:latin typeface="Times New Roman" pitchFamily="18" charset="0"/>
                <a:cs typeface="Times New Roman" pitchFamily="18" charset="0"/>
              </a:rPr>
              <a:t>.</a:t>
            </a:r>
          </a:p>
          <a:p>
            <a:pPr marL="228600" lvl="8" algn="just"/>
            <a:r>
              <a:rPr lang="en-IN" sz="2400" dirty="0" smtClean="0">
                <a:latin typeface="Times New Roman" pitchFamily="18" charset="0"/>
                <a:cs typeface="Times New Roman" pitchFamily="18" charset="0"/>
              </a:rPr>
              <a:t>confidentiality </a:t>
            </a:r>
            <a:r>
              <a:rPr lang="en-IN" sz="2400" dirty="0">
                <a:latin typeface="Times New Roman" pitchFamily="18" charset="0"/>
                <a:cs typeface="Times New Roman" pitchFamily="18" charset="0"/>
              </a:rPr>
              <a:t>is not only a matter of non-disclosure. </a:t>
            </a:r>
            <a:endParaRPr lang="en-IN" sz="2400" dirty="0" smtClean="0">
              <a:latin typeface="Times New Roman" pitchFamily="18" charset="0"/>
              <a:cs typeface="Times New Roman" pitchFamily="18" charset="0"/>
            </a:endParaRPr>
          </a:p>
          <a:p>
            <a:pPr marL="228600" lvl="8" algn="just"/>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implies that the auditor should neither use nor appear to use the information acquired in the </a:t>
            </a:r>
            <a:r>
              <a:rPr lang="en-IN" sz="2400" dirty="0" smtClean="0">
                <a:latin typeface="Times New Roman" pitchFamily="18" charset="0"/>
                <a:cs typeface="Times New Roman" pitchFamily="18" charset="0"/>
              </a:rPr>
              <a:t>course </a:t>
            </a:r>
            <a:r>
              <a:rPr lang="en-IN" sz="2400" dirty="0">
                <a:latin typeface="Times New Roman" pitchFamily="18" charset="0"/>
                <a:cs typeface="Times New Roman" pitchFamily="18" charset="0"/>
              </a:rPr>
              <a:t>of audit for personal advantage or for the advantage of third </a:t>
            </a:r>
            <a:r>
              <a:rPr lang="en-IN" sz="2400" dirty="0" smtClean="0">
                <a:latin typeface="Times New Roman" pitchFamily="18" charset="0"/>
                <a:cs typeface="Times New Roman" pitchFamily="18" charset="0"/>
              </a:rPr>
              <a:t>party.</a:t>
            </a:r>
          </a:p>
          <a:p>
            <a:pPr marL="228600" lvl="8" algn="just"/>
            <a:r>
              <a:rPr lang="en-IN" sz="2400" b="1" i="1" dirty="0" smtClean="0">
                <a:latin typeface="Times New Roman" pitchFamily="18" charset="0"/>
                <a:cs typeface="Times New Roman" pitchFamily="18" charset="0"/>
              </a:rPr>
              <a:t>Under following two circumstances however information acquired during an audit may be disclosed by auditor to third party.</a:t>
            </a:r>
          </a:p>
          <a:p>
            <a:pPr marL="502920" lvl="8" indent="-457200" algn="just">
              <a:buAutoNum type="arabicParenR"/>
            </a:pPr>
            <a:r>
              <a:rPr lang="en-IN" sz="2400" b="1" i="1" dirty="0" smtClean="0">
                <a:latin typeface="Times New Roman" pitchFamily="18" charset="0"/>
                <a:cs typeface="Times New Roman" pitchFamily="18" charset="0"/>
              </a:rPr>
              <a:t>Where disclosure is authorised by the entity under audit</a:t>
            </a:r>
          </a:p>
          <a:p>
            <a:pPr marL="502920" lvl="8" indent="-457200" algn="just">
              <a:buAutoNum type="arabicParenR"/>
            </a:pPr>
            <a:r>
              <a:rPr lang="en-IN" sz="2400" b="1" i="1" dirty="0" smtClean="0">
                <a:latin typeface="Times New Roman" pitchFamily="18" charset="0"/>
                <a:cs typeface="Times New Roman" pitchFamily="18" charset="0"/>
              </a:rPr>
              <a:t>Where disclosure is required by a legal or professional requirement.</a:t>
            </a:r>
            <a:endParaRPr lang="en-IN" sz="2400" b="1" i="1" dirty="0">
              <a:latin typeface="Times New Roman" pitchFamily="18" charset="0"/>
              <a:cs typeface="Times New Roman" pitchFamily="18" charset="0"/>
            </a:endParaRPr>
          </a:p>
          <a:p>
            <a:pPr algn="just"/>
            <a:endParaRPr lang="en-IN" sz="2400" dirty="0"/>
          </a:p>
        </p:txBody>
      </p:sp>
    </p:spTree>
    <p:extLst>
      <p:ext uri="{BB962C8B-B14F-4D97-AF65-F5344CB8AC3E}">
        <p14:creationId xmlns="" xmlns:p14="http://schemas.microsoft.com/office/powerpoint/2010/main" val="8044980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856984" cy="5832648"/>
          </a:xfrm>
        </p:spPr>
        <p:txBody>
          <a:bodyPr/>
          <a:lstStyle/>
          <a:p>
            <a:r>
              <a:rPr lang="en-IN" sz="2400" b="1" dirty="0">
                <a:latin typeface="Times New Roman" pitchFamily="18" charset="0"/>
                <a:cs typeface="Times New Roman" pitchFamily="18" charset="0"/>
              </a:rPr>
              <a:t>(iii)  </a:t>
            </a:r>
            <a:r>
              <a:rPr lang="en-IN" sz="2400" b="1" i="1" dirty="0">
                <a:latin typeface="Times New Roman" pitchFamily="18" charset="0"/>
                <a:cs typeface="Times New Roman" pitchFamily="18" charset="0"/>
              </a:rPr>
              <a:t>Skill and Competence</a:t>
            </a:r>
            <a:r>
              <a:rPr lang="en-IN" sz="2400" b="1" dirty="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marL="502920" indent="-457200" algn="just">
              <a:buAutoNum type="alphaLcParenR"/>
            </a:pPr>
            <a:r>
              <a:rPr lang="en-IN" sz="2400" dirty="0" smtClean="0">
                <a:latin typeface="Times New Roman" pitchFamily="18" charset="0"/>
                <a:cs typeface="Times New Roman" pitchFamily="18" charset="0"/>
              </a:rPr>
              <a:t>The </a:t>
            </a:r>
            <a:r>
              <a:rPr lang="en-IN" sz="2400" dirty="0">
                <a:latin typeface="Times New Roman" pitchFamily="18" charset="0"/>
                <a:cs typeface="Times New Roman" pitchFamily="18" charset="0"/>
              </a:rPr>
              <a:t>audit should be </a:t>
            </a:r>
            <a:r>
              <a:rPr lang="en-IN" sz="2400" dirty="0">
                <a:solidFill>
                  <a:srgbClr val="FF0000"/>
                </a:solidFill>
                <a:latin typeface="Times New Roman" pitchFamily="18" charset="0"/>
                <a:cs typeface="Times New Roman" pitchFamily="18" charset="0"/>
              </a:rPr>
              <a:t>performed and the report prepared with due professional care by persons who have adequate training, experience and competence in auditing</a:t>
            </a:r>
            <a:r>
              <a:rPr lang="en-IN" sz="2400" dirty="0" smtClean="0">
                <a:latin typeface="Times New Roman" pitchFamily="18" charset="0"/>
                <a:cs typeface="Times New Roman" pitchFamily="18" charset="0"/>
              </a:rPr>
              <a:t>.</a:t>
            </a:r>
          </a:p>
          <a:p>
            <a:pPr marL="502920" indent="-457200" algn="just">
              <a:buAutoNum type="alphaLcParenR"/>
            </a:pPr>
            <a:r>
              <a:rPr lang="en-IN" sz="2400" dirty="0" smtClean="0">
                <a:latin typeface="Times New Roman" pitchFamily="18" charset="0"/>
                <a:cs typeface="Times New Roman" pitchFamily="18" charset="0"/>
              </a:rPr>
              <a:t>The auditor requires specialised skills &amp; competence which are </a:t>
            </a:r>
            <a:r>
              <a:rPr lang="en-IN" sz="2400" dirty="0" smtClean="0">
                <a:solidFill>
                  <a:srgbClr val="FF0000"/>
                </a:solidFill>
                <a:latin typeface="Times New Roman" pitchFamily="18" charset="0"/>
                <a:cs typeface="Times New Roman" pitchFamily="18" charset="0"/>
              </a:rPr>
              <a:t>acquired through a combination of general education, technical knowledge obtained through study &amp; formal courses concluded by a qualifying examination </a:t>
            </a:r>
            <a:r>
              <a:rPr lang="en-IN" sz="2400" dirty="0" smtClean="0">
                <a:latin typeface="Times New Roman" pitchFamily="18" charset="0"/>
                <a:cs typeface="Times New Roman" pitchFamily="18" charset="0"/>
              </a:rPr>
              <a:t>recognised for this purpose.</a:t>
            </a:r>
          </a:p>
          <a:p>
            <a:pPr marL="45720" indent="0" algn="just">
              <a:buNone/>
            </a:pPr>
            <a:endParaRPr lang="en-IN" sz="2400" dirty="0">
              <a:latin typeface="Times New Roman" pitchFamily="18" charset="0"/>
              <a:cs typeface="Times New Roman" pitchFamily="18" charset="0"/>
            </a:endParaRPr>
          </a:p>
          <a:p>
            <a:endParaRPr lang="en-IN" dirty="0"/>
          </a:p>
        </p:txBody>
      </p:sp>
    </p:spTree>
    <p:extLst>
      <p:ext uri="{BB962C8B-B14F-4D97-AF65-F5344CB8AC3E}">
        <p14:creationId xmlns="" xmlns:p14="http://schemas.microsoft.com/office/powerpoint/2010/main" val="6510699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648"/>
            <a:ext cx="9036496" cy="6480720"/>
          </a:xfrm>
        </p:spPr>
        <p:txBody>
          <a:bodyPr>
            <a:normAutofit fontScale="85000" lnSpcReduction="20000"/>
          </a:bodyPr>
          <a:lstStyle/>
          <a:p>
            <a:pPr algn="just"/>
            <a:r>
              <a:rPr lang="en-IN" sz="2400" b="1" dirty="0">
                <a:latin typeface="Times New Roman" pitchFamily="18" charset="0"/>
                <a:cs typeface="Times New Roman" pitchFamily="18" charset="0"/>
              </a:rPr>
              <a:t>(iv)  </a:t>
            </a:r>
            <a:r>
              <a:rPr lang="en-IN" sz="2400" b="1" i="1" dirty="0">
                <a:latin typeface="Times New Roman" pitchFamily="18" charset="0"/>
                <a:cs typeface="Times New Roman" pitchFamily="18" charset="0"/>
              </a:rPr>
              <a:t>Work Performed by Others</a:t>
            </a:r>
            <a:r>
              <a:rPr lang="en-IN" sz="2400" b="1" dirty="0" smtClean="0">
                <a:latin typeface="Times New Roman" pitchFamily="18" charset="0"/>
                <a:cs typeface="Times New Roman" pitchFamily="18" charset="0"/>
              </a:rPr>
              <a:t>:</a:t>
            </a:r>
          </a:p>
          <a:p>
            <a:pPr algn="just"/>
            <a:r>
              <a:rPr lang="en-IN" sz="2400" b="1" dirty="0" smtClean="0">
                <a:latin typeface="Times New Roman" pitchFamily="18" charset="0"/>
                <a:cs typeface="Times New Roman" pitchFamily="18" charset="0"/>
              </a:rPr>
              <a:t>A) </a:t>
            </a:r>
            <a:r>
              <a:rPr lang="en-IN" sz="2400" dirty="0">
                <a:latin typeface="Times New Roman" pitchFamily="18" charset="0"/>
                <a:cs typeface="Times New Roman" pitchFamily="18" charset="0"/>
              </a:rPr>
              <a:t> When </a:t>
            </a:r>
            <a:r>
              <a:rPr lang="en-IN" sz="2400" dirty="0">
                <a:solidFill>
                  <a:srgbClr val="FF0000"/>
                </a:solidFill>
                <a:latin typeface="Times New Roman" pitchFamily="18" charset="0"/>
                <a:cs typeface="Times New Roman" pitchFamily="18" charset="0"/>
              </a:rPr>
              <a:t>the auditor delegates work to assistants or uses work performed by other auditors and </a:t>
            </a:r>
            <a:r>
              <a:rPr lang="en-IN" sz="2400" dirty="0" smtClean="0">
                <a:solidFill>
                  <a:srgbClr val="FF0000"/>
                </a:solidFill>
                <a:latin typeface="Times New Roman" pitchFamily="18" charset="0"/>
                <a:cs typeface="Times New Roman" pitchFamily="18" charset="0"/>
              </a:rPr>
              <a:t>experts, he will continue to be responsible for forming &amp; expressing his opinion on financial information</a:t>
            </a:r>
            <a:r>
              <a:rPr lang="en-IN" sz="2400" dirty="0" smtClean="0">
                <a:latin typeface="Times New Roman" pitchFamily="18" charset="0"/>
                <a:cs typeface="Times New Roman" pitchFamily="18" charset="0"/>
              </a:rPr>
              <a:t>.</a:t>
            </a:r>
          </a:p>
          <a:p>
            <a:pPr algn="just"/>
            <a:r>
              <a:rPr lang="en-IN" sz="2400" dirty="0" smtClean="0">
                <a:latin typeface="Times New Roman" pitchFamily="18" charset="0"/>
                <a:cs typeface="Times New Roman" pitchFamily="18" charset="0"/>
              </a:rPr>
              <a:t>however , </a:t>
            </a:r>
            <a:r>
              <a:rPr lang="en-IN" sz="2400" dirty="0" smtClean="0">
                <a:solidFill>
                  <a:srgbClr val="FF0000"/>
                </a:solidFill>
                <a:latin typeface="Times New Roman" pitchFamily="18" charset="0"/>
                <a:cs typeface="Times New Roman" pitchFamily="18" charset="0"/>
              </a:rPr>
              <a:t>he </a:t>
            </a:r>
            <a:r>
              <a:rPr lang="en-IN" sz="2400" dirty="0">
                <a:solidFill>
                  <a:srgbClr val="FF0000"/>
                </a:solidFill>
                <a:latin typeface="Times New Roman" pitchFamily="18" charset="0"/>
                <a:cs typeface="Times New Roman" pitchFamily="18" charset="0"/>
              </a:rPr>
              <a:t>will be entitled to rely on work performed by others provided he exercises adequate skill and care</a:t>
            </a:r>
            <a:r>
              <a:rPr lang="en-IN" sz="2400" dirty="0">
                <a:latin typeface="Times New Roman" pitchFamily="18" charset="0"/>
                <a:cs typeface="Times New Roman" pitchFamily="18" charset="0"/>
              </a:rPr>
              <a:t> and is not aware of any reasons to believe that he should not have so </a:t>
            </a:r>
            <a:r>
              <a:rPr lang="en-IN" sz="2400" dirty="0" smtClean="0">
                <a:latin typeface="Times New Roman" pitchFamily="18" charset="0"/>
                <a:cs typeface="Times New Roman" pitchFamily="18" charset="0"/>
              </a:rPr>
              <a:t>relied (</a:t>
            </a:r>
            <a:r>
              <a:rPr lang="en-IN" sz="2400" b="1" i="1" dirty="0" smtClean="0">
                <a:solidFill>
                  <a:srgbClr val="FF0000"/>
                </a:solidFill>
                <a:latin typeface="Times New Roman" pitchFamily="18" charset="0"/>
                <a:cs typeface="Times New Roman" pitchFamily="18" charset="0"/>
              </a:rPr>
              <a:t>there is nothing to doubt</a:t>
            </a:r>
            <a:r>
              <a:rPr lang="en-IN" sz="2400" dirty="0" smtClean="0">
                <a:latin typeface="Times New Roman" pitchFamily="18" charset="0"/>
                <a:cs typeface="Times New Roman" pitchFamily="18" charset="0"/>
              </a:rPr>
              <a:t>).</a:t>
            </a:r>
            <a:r>
              <a:rPr lang="en-IN" sz="2400" dirty="0">
                <a:latin typeface="Times New Roman" pitchFamily="18" charset="0"/>
                <a:cs typeface="Times New Roman" pitchFamily="18" charset="0"/>
              </a:rPr>
              <a:t>  </a:t>
            </a: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B) </a:t>
            </a:r>
            <a:r>
              <a:rPr lang="en-IN" sz="2400" dirty="0" smtClean="0">
                <a:solidFill>
                  <a:srgbClr val="FF0000"/>
                </a:solidFill>
                <a:latin typeface="Times New Roman" pitchFamily="18" charset="0"/>
                <a:cs typeface="Times New Roman" pitchFamily="18" charset="0"/>
              </a:rPr>
              <a:t>The auditor should carefully direct, supervise and review work delegated to assistants and obtain reasonable assurance that work performed by other auditors or experts is adequate for his purpose.</a:t>
            </a:r>
          </a:p>
          <a:p>
            <a:pPr algn="just"/>
            <a:r>
              <a:rPr lang="en-IN" sz="2400" dirty="0" smtClean="0">
                <a:latin typeface="Times New Roman" pitchFamily="18" charset="0"/>
                <a:cs typeface="Times New Roman" pitchFamily="18" charset="0"/>
              </a:rPr>
              <a:t>This principle deals with the auditor’s duties &amp; responsibilities when he</a:t>
            </a:r>
          </a:p>
          <a:p>
            <a:pPr marL="502920" indent="-457200" algn="just">
              <a:buAutoNum type="alphaLcParenR"/>
            </a:pPr>
            <a:r>
              <a:rPr lang="en-IN" sz="2400" dirty="0" smtClean="0">
                <a:latin typeface="Times New Roman" pitchFamily="18" charset="0"/>
                <a:cs typeface="Times New Roman" pitchFamily="18" charset="0"/>
              </a:rPr>
              <a:t>Delegates work to assistants.</a:t>
            </a:r>
          </a:p>
          <a:p>
            <a:pPr marL="502920" indent="-457200" algn="just">
              <a:buAutoNum type="alphaLcParenR"/>
            </a:pPr>
            <a:r>
              <a:rPr lang="en-IN" sz="2400" dirty="0" smtClean="0">
                <a:latin typeface="Times New Roman" pitchFamily="18" charset="0"/>
                <a:cs typeface="Times New Roman" pitchFamily="18" charset="0"/>
              </a:rPr>
              <a:t>Uses work performed by other auditors.</a:t>
            </a:r>
          </a:p>
          <a:p>
            <a:pPr marL="502920" indent="-457200" algn="just">
              <a:buAutoNum type="alphaLcParenR"/>
            </a:pPr>
            <a:r>
              <a:rPr lang="en-IN" sz="2400" dirty="0" smtClean="0">
                <a:latin typeface="Times New Roman" pitchFamily="18" charset="0"/>
                <a:cs typeface="Times New Roman" pitchFamily="18" charset="0"/>
              </a:rPr>
              <a:t>Uses work performed by experts.</a:t>
            </a:r>
          </a:p>
          <a:p>
            <a:pPr marL="45720" indent="0" algn="just">
              <a:buNone/>
            </a:pPr>
            <a:endParaRPr lang="en-IN" sz="2400" dirty="0">
              <a:latin typeface="Times New Roman" pitchFamily="18" charset="0"/>
              <a:cs typeface="Times New Roman" pitchFamily="18" charset="0"/>
            </a:endParaRPr>
          </a:p>
          <a:p>
            <a:pPr marL="45720" indent="0" algn="just">
              <a:buNone/>
            </a:pPr>
            <a:r>
              <a:rPr lang="en-IN" sz="2400" dirty="0" smtClean="0">
                <a:latin typeface="Times New Roman" pitchFamily="18" charset="0"/>
                <a:cs typeface="Times New Roman" pitchFamily="18" charset="0"/>
              </a:rPr>
              <a:t>When the auditor delegates work to assistants. He should carefully direct, supervise &amp; review the work to ensure that the audit is conducted with professional care. </a:t>
            </a:r>
          </a:p>
          <a:p>
            <a:pPr marL="45720" indent="0" algn="just">
              <a:buNone/>
            </a:pPr>
            <a:endParaRPr lang="en-IN" sz="2400" dirty="0" smtClean="0">
              <a:latin typeface="Times New Roman" pitchFamily="18" charset="0"/>
              <a:cs typeface="Times New Roman" pitchFamily="18" charset="0"/>
            </a:endParaRPr>
          </a:p>
          <a:p>
            <a:pPr algn="just"/>
            <a:r>
              <a:rPr lang="en-IN" sz="2400" b="1" u="sng" dirty="0" smtClean="0">
                <a:latin typeface="Times New Roman" pitchFamily="18" charset="0"/>
                <a:cs typeface="Times New Roman" pitchFamily="18" charset="0"/>
              </a:rPr>
              <a:t>since </a:t>
            </a:r>
            <a:r>
              <a:rPr lang="en-IN" sz="2400" b="1" u="sng" dirty="0">
                <a:latin typeface="Times New Roman" pitchFamily="18" charset="0"/>
                <a:cs typeface="Times New Roman" pitchFamily="18" charset="0"/>
              </a:rPr>
              <a:t>he will continue to be responsible for forming and expressing his opinion on the financial information</a:t>
            </a:r>
            <a:r>
              <a:rPr lang="en-IN" sz="2400" dirty="0">
                <a:latin typeface="Times New Roman" pitchFamily="18" charset="0"/>
                <a:cs typeface="Times New Roman" pitchFamily="18" charset="0"/>
              </a:rPr>
              <a:t>.</a:t>
            </a:r>
          </a:p>
          <a:p>
            <a:pPr marL="45720" indent="0">
              <a:buNone/>
            </a:pPr>
            <a:endParaRPr lang="en-IN"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455817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9144000" cy="7029401"/>
          </a:xfrm>
        </p:spPr>
        <p:txBody>
          <a:bodyPr>
            <a:normAutofit lnSpcReduction="10000"/>
          </a:bodyPr>
          <a:lstStyle/>
          <a:p>
            <a:pPr algn="just"/>
            <a:r>
              <a:rPr lang="en-IN" sz="2000" b="1" dirty="0">
                <a:latin typeface="Times New Roman" pitchFamily="18" charset="0"/>
                <a:cs typeface="Times New Roman" pitchFamily="18" charset="0"/>
              </a:rPr>
              <a:t>(v)   </a:t>
            </a:r>
            <a:r>
              <a:rPr lang="en-IN" sz="2000" b="1" i="1" dirty="0">
                <a:latin typeface="Times New Roman" pitchFamily="18" charset="0"/>
                <a:cs typeface="Times New Roman" pitchFamily="18" charset="0"/>
              </a:rPr>
              <a:t>Documentation</a:t>
            </a:r>
            <a:r>
              <a:rPr lang="en-IN" sz="2000" b="1" dirty="0">
                <a:latin typeface="Times New Roman" pitchFamily="18" charset="0"/>
                <a:cs typeface="Times New Roman" pitchFamily="18" charset="0"/>
              </a:rPr>
              <a:t>:</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The </a:t>
            </a:r>
            <a:r>
              <a:rPr lang="en-IN" sz="2000" dirty="0">
                <a:solidFill>
                  <a:srgbClr val="FF0000"/>
                </a:solidFill>
                <a:latin typeface="Times New Roman" pitchFamily="18" charset="0"/>
                <a:cs typeface="Times New Roman" pitchFamily="18" charset="0"/>
              </a:rPr>
              <a:t>auditor should document matters which are important in providing evidence </a:t>
            </a:r>
            <a:r>
              <a:rPr lang="en-IN" sz="2000" dirty="0">
                <a:latin typeface="Times New Roman" pitchFamily="18" charset="0"/>
                <a:cs typeface="Times New Roman" pitchFamily="18" charset="0"/>
              </a:rPr>
              <a:t>that the audit was </a:t>
            </a:r>
            <a:r>
              <a:rPr lang="en-IN" sz="2000" i="1" dirty="0">
                <a:latin typeface="Times New Roman" pitchFamily="18" charset="0"/>
                <a:cs typeface="Times New Roman" pitchFamily="18" charset="0"/>
              </a:rPr>
              <a:t>carried in accordance with the basic principles</a:t>
            </a:r>
            <a:r>
              <a:rPr lang="en-IN" sz="2000" dirty="0">
                <a:latin typeface="Times New Roman" pitchFamily="18" charset="0"/>
                <a:cs typeface="Times New Roman" pitchFamily="18" charset="0"/>
              </a:rPr>
              <a:t>.</a:t>
            </a:r>
          </a:p>
          <a:p>
            <a:pPr algn="just"/>
            <a:r>
              <a:rPr lang="en-IN" sz="2000" dirty="0">
                <a:latin typeface="Times New Roman" pitchFamily="18" charset="0"/>
                <a:cs typeface="Times New Roman" pitchFamily="18" charset="0"/>
              </a:rPr>
              <a:t> </a:t>
            </a:r>
            <a:r>
              <a:rPr lang="en-IN" sz="2000" dirty="0">
                <a:solidFill>
                  <a:srgbClr val="FF0000"/>
                </a:solidFill>
                <a:latin typeface="Times New Roman" pitchFamily="18" charset="0"/>
                <a:cs typeface="Times New Roman" pitchFamily="18" charset="0"/>
              </a:rPr>
              <a:t>M</a:t>
            </a:r>
            <a:r>
              <a:rPr lang="en-IN" sz="2000" dirty="0" smtClean="0">
                <a:solidFill>
                  <a:srgbClr val="FF0000"/>
                </a:solidFill>
                <a:latin typeface="Times New Roman" pitchFamily="18" charset="0"/>
                <a:cs typeface="Times New Roman" pitchFamily="18" charset="0"/>
              </a:rPr>
              <a:t>aintenance of adequate documentation ( working papers) </a:t>
            </a:r>
            <a:r>
              <a:rPr lang="en-IN" sz="2000" dirty="0" smtClean="0">
                <a:latin typeface="Times New Roman" pitchFamily="18" charset="0"/>
                <a:cs typeface="Times New Roman" pitchFamily="18" charset="0"/>
              </a:rPr>
              <a:t>helps the auditor in proper planning, performance, supervision &amp; review of audit </a:t>
            </a:r>
          </a:p>
          <a:p>
            <a:pPr algn="just"/>
            <a:r>
              <a:rPr lang="en-IN" sz="2000" dirty="0" smtClean="0">
                <a:latin typeface="Times New Roman" pitchFamily="18" charset="0"/>
                <a:cs typeface="Times New Roman" pitchFamily="18" charset="0"/>
              </a:rPr>
              <a:t>Adequate documentation also provides an evidence of the audit work performed.</a:t>
            </a:r>
            <a:endParaRPr lang="en-IN" sz="2000" dirty="0">
              <a:latin typeface="Times New Roman" pitchFamily="18" charset="0"/>
              <a:cs typeface="Times New Roman" pitchFamily="18" charset="0"/>
            </a:endParaRPr>
          </a:p>
          <a:p>
            <a:pPr algn="just"/>
            <a:r>
              <a:rPr lang="en-IN" sz="2000" b="1" dirty="0">
                <a:latin typeface="Times New Roman" pitchFamily="18" charset="0"/>
                <a:cs typeface="Times New Roman" pitchFamily="18" charset="0"/>
              </a:rPr>
              <a:t>(vi)  </a:t>
            </a:r>
            <a:r>
              <a:rPr lang="en-IN" sz="2000" b="1" i="1" dirty="0">
                <a:latin typeface="Times New Roman" pitchFamily="18" charset="0"/>
                <a:cs typeface="Times New Roman" pitchFamily="18" charset="0"/>
              </a:rPr>
              <a:t>Planning</a:t>
            </a:r>
            <a:r>
              <a:rPr lang="en-IN" sz="2000" b="1" dirty="0">
                <a:latin typeface="Times New Roman" pitchFamily="18" charset="0"/>
                <a:cs typeface="Times New Roman" pitchFamily="18" charset="0"/>
              </a:rPr>
              <a:t>:</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smtClean="0">
                <a:solidFill>
                  <a:srgbClr val="FF0000"/>
                </a:solidFill>
                <a:latin typeface="Times New Roman" pitchFamily="18" charset="0"/>
                <a:cs typeface="Times New Roman" pitchFamily="18" charset="0"/>
              </a:rPr>
              <a:t>Planning </a:t>
            </a:r>
            <a:r>
              <a:rPr lang="en-IN" sz="2000" dirty="0">
                <a:solidFill>
                  <a:srgbClr val="FF0000"/>
                </a:solidFill>
                <a:latin typeface="Times New Roman" pitchFamily="18" charset="0"/>
                <a:cs typeface="Times New Roman" pitchFamily="18" charset="0"/>
              </a:rPr>
              <a:t>enables the auditor to conduct and effective audit in an efficient and timely manner</a:t>
            </a:r>
            <a:r>
              <a:rPr lang="en-IN" sz="2000" dirty="0">
                <a:latin typeface="Times New Roman" pitchFamily="18" charset="0"/>
                <a:cs typeface="Times New Roman" pitchFamily="18" charset="0"/>
              </a:rPr>
              <a:t>. </a:t>
            </a:r>
            <a:endParaRPr lang="en-IN" sz="2000" dirty="0" smtClean="0">
              <a:latin typeface="Times New Roman" pitchFamily="18" charset="0"/>
              <a:cs typeface="Times New Roman" pitchFamily="18" charset="0"/>
            </a:endParaRPr>
          </a:p>
          <a:p>
            <a:pPr algn="just"/>
            <a:r>
              <a:rPr lang="en-IN" sz="2000" dirty="0">
                <a:latin typeface="Times New Roman" pitchFamily="18" charset="0"/>
                <a:cs typeface="Times New Roman" pitchFamily="18" charset="0"/>
              </a:rPr>
              <a:t> Primarily, </a:t>
            </a:r>
            <a:r>
              <a:rPr lang="en-IN" sz="2000" b="1" i="1" dirty="0">
                <a:latin typeface="Times New Roman" pitchFamily="18" charset="0"/>
                <a:cs typeface="Times New Roman" pitchFamily="18" charset="0"/>
              </a:rPr>
              <a:t>planning should be based on the knowledge of the client’s business.  </a:t>
            </a:r>
            <a:endParaRPr lang="en-IN" sz="2000" b="1" i="1" dirty="0" smtClean="0">
              <a:latin typeface="Times New Roman" pitchFamily="18" charset="0"/>
              <a:cs typeface="Times New Roman" pitchFamily="18" charset="0"/>
            </a:endParaRPr>
          </a:p>
          <a:p>
            <a:pPr algn="just"/>
            <a:r>
              <a:rPr lang="en-IN" sz="2000" dirty="0" smtClean="0">
                <a:latin typeface="Times New Roman" pitchFamily="18" charset="0"/>
                <a:cs typeface="Times New Roman" pitchFamily="18" charset="0"/>
              </a:rPr>
              <a:t>Plans </a:t>
            </a:r>
            <a:r>
              <a:rPr lang="en-IN" sz="2000" b="1" dirty="0">
                <a:latin typeface="Times New Roman" pitchFamily="18" charset="0"/>
                <a:cs typeface="Times New Roman" pitchFamily="18" charset="0"/>
              </a:rPr>
              <a:t>should be further developed and revised as necessary during the course of the audit</a:t>
            </a:r>
            <a:r>
              <a:rPr lang="en-IN" sz="2000" b="1" dirty="0" smtClean="0">
                <a:latin typeface="Times New Roman" pitchFamily="18" charset="0"/>
                <a:cs typeface="Times New Roman" pitchFamily="18" charset="0"/>
              </a:rPr>
              <a:t>.</a:t>
            </a:r>
          </a:p>
          <a:p>
            <a:pPr algn="just"/>
            <a:r>
              <a:rPr lang="en-IN" sz="2000" dirty="0" smtClean="0">
                <a:latin typeface="Times New Roman" pitchFamily="18" charset="0"/>
                <a:cs typeface="Times New Roman" pitchFamily="18" charset="0"/>
              </a:rPr>
              <a:t>The following aspects should be covered in audit plan </a:t>
            </a:r>
          </a:p>
          <a:p>
            <a:pPr marL="502920" indent="-457200" algn="just">
              <a:buAutoNum type="alphaLcParenR"/>
            </a:pPr>
            <a:r>
              <a:rPr lang="en-IN" sz="2000" dirty="0" smtClean="0">
                <a:latin typeface="Times New Roman" pitchFamily="18" charset="0"/>
                <a:cs typeface="Times New Roman" pitchFamily="18" charset="0"/>
              </a:rPr>
              <a:t>Accounting knowledge of the business of the client.</a:t>
            </a:r>
          </a:p>
          <a:p>
            <a:pPr marL="502920" indent="-457200" algn="just">
              <a:buAutoNum type="alphaLcParenR"/>
            </a:pPr>
            <a:r>
              <a:rPr lang="en-IN" sz="2000" dirty="0" smtClean="0">
                <a:latin typeface="Times New Roman" pitchFamily="18" charset="0"/>
                <a:cs typeface="Times New Roman" pitchFamily="18" charset="0"/>
              </a:rPr>
              <a:t>Studying &amp; evaluating the accounting system &amp; related internal controls through compliance procedures.</a:t>
            </a:r>
          </a:p>
          <a:p>
            <a:pPr marL="502920" indent="-457200" algn="just">
              <a:buAutoNum type="alphaLcParenR"/>
            </a:pPr>
            <a:r>
              <a:rPr lang="en-IN" sz="2000" dirty="0" smtClean="0">
                <a:latin typeface="Times New Roman" pitchFamily="18" charset="0"/>
                <a:cs typeface="Times New Roman" pitchFamily="18" charset="0"/>
              </a:rPr>
              <a:t>Determining substantive procedures.</a:t>
            </a:r>
          </a:p>
          <a:p>
            <a:pPr marL="502920" indent="-457200" algn="just">
              <a:buAutoNum type="alphaLcParenR"/>
            </a:pPr>
            <a:r>
              <a:rPr lang="en-IN" sz="2000" dirty="0" smtClean="0">
                <a:latin typeface="Times New Roman" pitchFamily="18" charset="0"/>
                <a:cs typeface="Times New Roman" pitchFamily="18" charset="0"/>
              </a:rPr>
              <a:t>Laying down duties, time schedule etc. to ensure that the audit is properly coordinated</a:t>
            </a:r>
          </a:p>
          <a:p>
            <a:pPr marL="45720" indent="0" algn="just">
              <a:buNone/>
            </a:pPr>
            <a:r>
              <a:rPr lang="en-IN" sz="2000" dirty="0" smtClean="0">
                <a:latin typeface="Times New Roman" pitchFamily="18" charset="0"/>
                <a:cs typeface="Times New Roman" pitchFamily="18" charset="0"/>
              </a:rPr>
              <a:t>Audit plan should constantly reviewed &amp; modified</a:t>
            </a:r>
          </a:p>
          <a:p>
            <a:pPr marL="502920" indent="-457200" algn="just">
              <a:buAutoNum type="alphaLcParenR"/>
            </a:pPr>
            <a:endParaRPr lang="en-IN" sz="2000" dirty="0" smtClean="0">
              <a:latin typeface="Times New Roman" pitchFamily="18" charset="0"/>
              <a:cs typeface="Times New Roman" pitchFamily="18" charset="0"/>
            </a:endParaRPr>
          </a:p>
          <a:p>
            <a:pPr marL="45720" indent="0" algn="just">
              <a:buNone/>
            </a:pPr>
            <a:endParaRPr lang="en-IN"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31760610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820472" cy="6480720"/>
          </a:xfrm>
        </p:spPr>
        <p:txBody>
          <a:bodyPr>
            <a:normAutofit/>
          </a:bodyPr>
          <a:lstStyle/>
          <a:p>
            <a:r>
              <a:rPr lang="en-IN" b="1" dirty="0"/>
              <a:t>(vii) </a:t>
            </a:r>
            <a:r>
              <a:rPr lang="en-IN" b="1" i="1" dirty="0"/>
              <a:t>Audit Evidence</a:t>
            </a:r>
            <a:r>
              <a:rPr lang="en-IN" b="1" dirty="0"/>
              <a:t>:</a:t>
            </a:r>
            <a:r>
              <a:rPr lang="en-IN" dirty="0"/>
              <a:t> </a:t>
            </a:r>
            <a:endParaRPr lang="en-IN" dirty="0" smtClean="0"/>
          </a:p>
          <a:p>
            <a:r>
              <a:rPr lang="en-IN" dirty="0" smtClean="0"/>
              <a:t>The </a:t>
            </a:r>
            <a:r>
              <a:rPr lang="en-IN" dirty="0"/>
              <a:t>auditor should obtain </a:t>
            </a:r>
            <a:r>
              <a:rPr lang="en-IN" dirty="0" smtClean="0">
                <a:solidFill>
                  <a:srgbClr val="FF0000"/>
                </a:solidFill>
              </a:rPr>
              <a:t>sufficient </a:t>
            </a:r>
            <a:r>
              <a:rPr lang="en-IN" b="1" dirty="0" smtClean="0">
                <a:solidFill>
                  <a:schemeClr val="tx1"/>
                </a:solidFill>
              </a:rPr>
              <a:t>(quantity) </a:t>
            </a:r>
            <a:r>
              <a:rPr lang="en-IN" dirty="0" smtClean="0">
                <a:solidFill>
                  <a:srgbClr val="FF0000"/>
                </a:solidFill>
              </a:rPr>
              <a:t>appropriate </a:t>
            </a:r>
            <a:r>
              <a:rPr lang="en-IN" b="1" dirty="0" smtClean="0">
                <a:solidFill>
                  <a:schemeClr val="tx1"/>
                </a:solidFill>
              </a:rPr>
              <a:t>(quality) </a:t>
            </a:r>
            <a:r>
              <a:rPr lang="en-IN" dirty="0">
                <a:solidFill>
                  <a:srgbClr val="FF0000"/>
                </a:solidFill>
              </a:rPr>
              <a:t>audit evidence </a:t>
            </a:r>
            <a:r>
              <a:rPr lang="en-IN" dirty="0"/>
              <a:t>through the </a:t>
            </a:r>
            <a:r>
              <a:rPr lang="en-IN" dirty="0">
                <a:solidFill>
                  <a:srgbClr val="FF0000"/>
                </a:solidFill>
              </a:rPr>
              <a:t>performance of compliance </a:t>
            </a:r>
            <a:r>
              <a:rPr lang="en-IN" dirty="0" smtClean="0">
                <a:solidFill>
                  <a:schemeClr val="tx1"/>
                </a:solidFill>
              </a:rPr>
              <a:t>(internal control test) and </a:t>
            </a:r>
            <a:r>
              <a:rPr lang="en-IN" dirty="0">
                <a:solidFill>
                  <a:srgbClr val="FF0000"/>
                </a:solidFill>
              </a:rPr>
              <a:t>substantive </a:t>
            </a:r>
            <a:r>
              <a:rPr lang="en-IN" dirty="0" smtClean="0">
                <a:solidFill>
                  <a:srgbClr val="FF0000"/>
                </a:solidFill>
              </a:rPr>
              <a:t>procedures </a:t>
            </a:r>
            <a:r>
              <a:rPr lang="en-IN" dirty="0" smtClean="0">
                <a:solidFill>
                  <a:schemeClr val="tx1"/>
                </a:solidFill>
              </a:rPr>
              <a:t>(detail testing)</a:t>
            </a:r>
            <a:r>
              <a:rPr lang="en-IN" dirty="0" smtClean="0">
                <a:solidFill>
                  <a:srgbClr val="FF0000"/>
                </a:solidFill>
              </a:rPr>
              <a:t> </a:t>
            </a:r>
            <a:r>
              <a:rPr lang="en-IN" dirty="0"/>
              <a:t>to enable him </a:t>
            </a:r>
            <a:r>
              <a:rPr lang="en-IN" dirty="0">
                <a:solidFill>
                  <a:srgbClr val="FF0000"/>
                </a:solidFill>
              </a:rPr>
              <a:t>to draw reasonable conclusions</a:t>
            </a:r>
            <a:r>
              <a:rPr lang="en-IN" dirty="0"/>
              <a:t> therefrom on which to base his opinion on the financing information</a:t>
            </a:r>
            <a:r>
              <a:rPr lang="en-IN" dirty="0" smtClean="0"/>
              <a:t>.</a:t>
            </a:r>
          </a:p>
          <a:p>
            <a:r>
              <a:rPr lang="en-IN" i="1" dirty="0" smtClean="0"/>
              <a:t>Compliance procedures mean the test designed to obtain reasonable assurance that internal control have been properly designed &amp; operating</a:t>
            </a:r>
            <a:r>
              <a:rPr lang="en-IN" dirty="0" smtClean="0"/>
              <a:t>. </a:t>
            </a:r>
            <a:endParaRPr lang="en-IN" dirty="0"/>
          </a:p>
          <a:p>
            <a:r>
              <a:rPr lang="en-IN" b="1" dirty="0"/>
              <a:t>(viii)       </a:t>
            </a:r>
            <a:r>
              <a:rPr lang="en-IN" b="1" i="1" dirty="0"/>
              <a:t>Accounting System and Internal Control</a:t>
            </a:r>
            <a:r>
              <a:rPr lang="en-IN" b="1" dirty="0"/>
              <a:t>:</a:t>
            </a:r>
            <a:r>
              <a:rPr lang="en-IN" dirty="0"/>
              <a:t> </a:t>
            </a:r>
            <a:endParaRPr lang="en-IN" dirty="0" smtClean="0"/>
          </a:p>
          <a:p>
            <a:pPr marL="45720" indent="0">
              <a:buNone/>
            </a:pPr>
            <a:r>
              <a:rPr lang="en-IN" dirty="0" smtClean="0"/>
              <a:t>a) The </a:t>
            </a:r>
            <a:r>
              <a:rPr lang="en-IN" dirty="0">
                <a:solidFill>
                  <a:srgbClr val="FF0000"/>
                </a:solidFill>
              </a:rPr>
              <a:t>auditor should reasonably assure himself that the accounting system is adequate and that all the accounting information which should be recorded has in fact been recorded</a:t>
            </a:r>
            <a:r>
              <a:rPr lang="en-IN" dirty="0"/>
              <a:t>.  </a:t>
            </a:r>
            <a:r>
              <a:rPr lang="en-IN" b="1" i="1" dirty="0"/>
              <a:t>Internal controls normally contribute to such assurance.  </a:t>
            </a:r>
            <a:endParaRPr lang="en-IN" b="1" i="1" dirty="0" smtClean="0"/>
          </a:p>
          <a:p>
            <a:pPr marL="45720" indent="0">
              <a:buNone/>
            </a:pPr>
            <a:r>
              <a:rPr lang="en-IN" dirty="0" smtClean="0"/>
              <a:t>b) The </a:t>
            </a:r>
            <a:r>
              <a:rPr lang="en-IN" dirty="0">
                <a:solidFill>
                  <a:srgbClr val="FF0000"/>
                </a:solidFill>
              </a:rPr>
              <a:t>auditor should gain an understanding of the accounting system and related internal controls and evaluate the same to determine the nature, timing and extent of other audit procedures.</a:t>
            </a:r>
          </a:p>
          <a:p>
            <a:pPr marL="45720" indent="0">
              <a:buNone/>
            </a:pPr>
            <a:endParaRPr lang="en-IN" dirty="0"/>
          </a:p>
          <a:p>
            <a:endParaRPr lang="en-IN" dirty="0"/>
          </a:p>
        </p:txBody>
      </p:sp>
    </p:spTree>
    <p:extLst>
      <p:ext uri="{BB962C8B-B14F-4D97-AF65-F5344CB8AC3E}">
        <p14:creationId xmlns="" xmlns:p14="http://schemas.microsoft.com/office/powerpoint/2010/main" val="4047228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36496" cy="6858000"/>
          </a:xfrm>
        </p:spPr>
        <p:txBody>
          <a:bodyPr>
            <a:normAutofit fontScale="85000" lnSpcReduction="20000"/>
          </a:bodyPr>
          <a:lstStyle/>
          <a:p>
            <a:pPr algn="just"/>
            <a:r>
              <a:rPr lang="en-IN" b="1" dirty="0"/>
              <a:t>(ix)  </a:t>
            </a:r>
            <a:r>
              <a:rPr lang="en-IN" b="1" i="1" dirty="0"/>
              <a:t>Audit Conclusions and Reporting</a:t>
            </a:r>
            <a:r>
              <a:rPr lang="en-IN" b="1" dirty="0"/>
              <a:t>:</a:t>
            </a:r>
            <a:r>
              <a:rPr lang="en-IN" dirty="0"/>
              <a:t> </a:t>
            </a:r>
            <a:endParaRPr lang="en-IN" dirty="0" smtClean="0"/>
          </a:p>
          <a:p>
            <a:pPr algn="just"/>
            <a:r>
              <a:rPr lang="en-IN" dirty="0" smtClean="0">
                <a:solidFill>
                  <a:srgbClr val="FF0000"/>
                </a:solidFill>
              </a:rPr>
              <a:t>The </a:t>
            </a:r>
            <a:r>
              <a:rPr lang="en-IN" dirty="0">
                <a:solidFill>
                  <a:srgbClr val="FF0000"/>
                </a:solidFill>
              </a:rPr>
              <a:t>auditor should review and assess the conclusions drawn from the audit evidence obtained and from his knowledge of business of the entity as the basis for the expression of his opinion on the financial information</a:t>
            </a:r>
            <a:r>
              <a:rPr lang="en-IN" dirty="0"/>
              <a:t>.  This review and assessment involves forming an overall conclusion as to whether:</a:t>
            </a:r>
          </a:p>
          <a:p>
            <a:pPr marL="45720" indent="0" algn="just">
              <a:buNone/>
            </a:pPr>
            <a:r>
              <a:rPr lang="en-IN" dirty="0"/>
              <a:t>     (a)     the </a:t>
            </a:r>
            <a:r>
              <a:rPr lang="en-IN" b="1" i="1" dirty="0"/>
              <a:t>financial information has been prepared using acceptable accounting policies </a:t>
            </a:r>
            <a:r>
              <a:rPr lang="en-IN" dirty="0"/>
              <a:t>which have been consistently applied;</a:t>
            </a:r>
          </a:p>
          <a:p>
            <a:pPr algn="just"/>
            <a:endParaRPr lang="en-IN" dirty="0"/>
          </a:p>
          <a:p>
            <a:pPr marL="45720" indent="0" algn="just">
              <a:buNone/>
            </a:pPr>
            <a:r>
              <a:rPr lang="en-IN" dirty="0"/>
              <a:t>   </a:t>
            </a:r>
            <a:r>
              <a:rPr lang="en-IN" dirty="0" smtClean="0"/>
              <a:t> (</a:t>
            </a:r>
            <a:r>
              <a:rPr lang="en-IN" dirty="0"/>
              <a:t>b)   </a:t>
            </a:r>
            <a:r>
              <a:rPr lang="en-IN" i="1" dirty="0"/>
              <a:t>  </a:t>
            </a:r>
            <a:r>
              <a:rPr lang="en-IN" b="1" i="1" dirty="0"/>
              <a:t>the financial information complies with relevant regulations and statutory requirements</a:t>
            </a:r>
            <a:r>
              <a:rPr lang="en-IN" i="1" dirty="0"/>
              <a:t>;</a:t>
            </a:r>
          </a:p>
          <a:p>
            <a:pPr algn="just"/>
            <a:endParaRPr lang="en-IN" dirty="0"/>
          </a:p>
          <a:p>
            <a:pPr marL="45720" indent="0" algn="just">
              <a:buNone/>
            </a:pPr>
            <a:r>
              <a:rPr lang="en-IN" dirty="0"/>
              <a:t>   </a:t>
            </a:r>
            <a:r>
              <a:rPr lang="en-IN" dirty="0" smtClean="0"/>
              <a:t>(</a:t>
            </a:r>
            <a:r>
              <a:rPr lang="en-IN" dirty="0"/>
              <a:t>c)     </a:t>
            </a:r>
            <a:r>
              <a:rPr lang="en-IN" b="1" dirty="0"/>
              <a:t>there is adequate disclosure of all material matters </a:t>
            </a:r>
            <a:r>
              <a:rPr lang="en-IN" dirty="0"/>
              <a:t>relevant to the proper presentation of the financial information, subject to statutory requirements, where applicable.</a:t>
            </a:r>
          </a:p>
          <a:p>
            <a:pPr algn="just"/>
            <a:r>
              <a:rPr lang="en-IN" dirty="0">
                <a:solidFill>
                  <a:srgbClr val="FF0000"/>
                </a:solidFill>
              </a:rPr>
              <a:t>The auditor should contain a clear written expression of opinion on the financial information </a:t>
            </a:r>
            <a:r>
              <a:rPr lang="en-IN" dirty="0"/>
              <a:t>and if the form or content of the report is laid down in or prescribed under any agreement or statute or regulation, the audit report should comply with such requirements.  </a:t>
            </a:r>
            <a:r>
              <a:rPr lang="en-IN" i="1" dirty="0"/>
              <a:t>When a qualified opinion, adverse opinion or a disclaimer of opinion is to be given or reservation of opinion on any matters is to be made, the audit report should state the reasons therefore.</a:t>
            </a:r>
          </a:p>
          <a:p>
            <a:pPr algn="just"/>
            <a:r>
              <a:rPr lang="en-IN" b="1" dirty="0"/>
              <a:t>An auditor is required to submit his report to the effect whether or not the balance sheet is a true and fair representation of the existing state of affairs of a business concern.</a:t>
            </a:r>
          </a:p>
          <a:p>
            <a:pPr algn="just"/>
            <a:endParaRPr lang="en-IN" dirty="0"/>
          </a:p>
        </p:txBody>
      </p:sp>
    </p:spTree>
    <p:extLst>
      <p:ext uri="{BB962C8B-B14F-4D97-AF65-F5344CB8AC3E}">
        <p14:creationId xmlns="" xmlns:p14="http://schemas.microsoft.com/office/powerpoint/2010/main" val="89200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5517232"/>
            <a:ext cx="6512511" cy="1143000"/>
          </a:xfrm>
        </p:spPr>
        <p:txBody>
          <a:bodyPr>
            <a:noAutofit/>
          </a:bodyPr>
          <a:lstStyle/>
          <a:p>
            <a:r>
              <a:rPr lang="en-IN" sz="2800" dirty="0" smtClean="0"/>
              <a:t>Different authors have defined auditing differently, </a:t>
            </a:r>
            <a:br>
              <a:rPr lang="en-IN" sz="2800" dirty="0" smtClean="0"/>
            </a:br>
            <a:endParaRPr lang="en-IN" sz="2800" dirty="0"/>
          </a:p>
        </p:txBody>
      </p:sp>
      <p:sp>
        <p:nvSpPr>
          <p:cNvPr id="3" name="Content Placeholder 2"/>
          <p:cNvSpPr>
            <a:spLocks noGrp="1"/>
          </p:cNvSpPr>
          <p:nvPr>
            <p:ph idx="1"/>
          </p:nvPr>
        </p:nvSpPr>
        <p:spPr>
          <a:xfrm>
            <a:off x="467544" y="476672"/>
            <a:ext cx="8352928" cy="4608511"/>
          </a:xfrm>
        </p:spPr>
        <p:txBody>
          <a:bodyPr>
            <a:normAutofit fontScale="85000" lnSpcReduction="20000"/>
          </a:bodyPr>
          <a:lstStyle/>
          <a:p>
            <a:pPr algn="just"/>
            <a:r>
              <a:rPr lang="en-IN" dirty="0" smtClean="0"/>
              <a:t>  </a:t>
            </a:r>
            <a:r>
              <a:rPr lang="en-IN" sz="2600" dirty="0" smtClean="0"/>
              <a:t>“Auditing is an examination of accounting records undertaken with a view to establish whether they correctly and completely reflect the transactions to which they purport to relate.”-</a:t>
            </a:r>
            <a:r>
              <a:rPr lang="en-IN" sz="2600" dirty="0" err="1" smtClean="0"/>
              <a:t>L.R.Dicksee</a:t>
            </a:r>
            <a:r>
              <a:rPr lang="en-IN" sz="2600" dirty="0" smtClean="0"/>
              <a:t> </a:t>
            </a:r>
          </a:p>
          <a:p>
            <a:pPr algn="just"/>
            <a:endParaRPr lang="en-IN" sz="2600" dirty="0" smtClean="0"/>
          </a:p>
          <a:p>
            <a:pPr algn="just"/>
            <a:r>
              <a:rPr lang="en-IN" sz="2600" dirty="0" smtClean="0"/>
              <a:t>  “Auditing is concerned with the verification of accounting data determining the accuracy and reliability of accounting statements and reports.”  - R.K. </a:t>
            </a:r>
            <a:r>
              <a:rPr lang="en-IN" sz="2600" dirty="0" err="1" smtClean="0"/>
              <a:t>Mautz</a:t>
            </a:r>
            <a:r>
              <a:rPr lang="en-IN" sz="2600" dirty="0" smtClean="0"/>
              <a:t> </a:t>
            </a:r>
          </a:p>
          <a:p>
            <a:pPr algn="just"/>
            <a:endParaRPr lang="en-IN" sz="2600" dirty="0" smtClean="0"/>
          </a:p>
          <a:p>
            <a:pPr algn="just"/>
            <a:r>
              <a:rPr lang="en-IN" sz="2600" dirty="0" smtClean="0"/>
              <a:t> “Auditing is the systematic examination of financial statements, records and related operations to determine adherence to generally accepted accounting principles, management policies and stated requirement.”  -</a:t>
            </a:r>
            <a:r>
              <a:rPr lang="en-IN" sz="2600" dirty="0" err="1" smtClean="0"/>
              <a:t>R.E.Schlosser</a:t>
            </a:r>
            <a:r>
              <a:rPr lang="en-IN" sz="2600" dirty="0" smtClean="0"/>
              <a:t> </a:t>
            </a:r>
          </a:p>
          <a:p>
            <a:endParaRPr lang="en-IN" dirty="0"/>
          </a:p>
        </p:txBody>
      </p:sp>
    </p:spTree>
    <p:extLst>
      <p:ext uri="{BB962C8B-B14F-4D97-AF65-F5344CB8AC3E}">
        <p14:creationId xmlns="" xmlns:p14="http://schemas.microsoft.com/office/powerpoint/2010/main" val="392641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5517232"/>
            <a:ext cx="6512511" cy="1143000"/>
          </a:xfrm>
        </p:spPr>
        <p:txBody>
          <a:bodyPr>
            <a:normAutofit fontScale="90000"/>
          </a:bodyPr>
          <a:lstStyle/>
          <a:p>
            <a:r>
              <a:rPr lang="en-IN" dirty="0" smtClean="0"/>
              <a:t>Objectives of Auditing  </a:t>
            </a:r>
            <a:br>
              <a:rPr lang="en-IN" dirty="0" smtClean="0"/>
            </a:br>
            <a:endParaRPr lang="en-IN" dirty="0"/>
          </a:p>
        </p:txBody>
      </p:sp>
      <p:sp>
        <p:nvSpPr>
          <p:cNvPr id="3" name="Content Placeholder 2"/>
          <p:cNvSpPr>
            <a:spLocks noGrp="1"/>
          </p:cNvSpPr>
          <p:nvPr>
            <p:ph idx="1"/>
          </p:nvPr>
        </p:nvSpPr>
        <p:spPr>
          <a:xfrm>
            <a:off x="251520" y="476672"/>
            <a:ext cx="8784976" cy="5184576"/>
          </a:xfrm>
        </p:spPr>
        <p:txBody>
          <a:bodyPr>
            <a:normAutofit fontScale="70000" lnSpcReduction="20000"/>
          </a:bodyPr>
          <a:lstStyle/>
          <a:p>
            <a:r>
              <a:rPr lang="en-IN" dirty="0" smtClean="0"/>
              <a:t>The objectives of the auditing have been classified under two heads: </a:t>
            </a:r>
          </a:p>
          <a:p>
            <a:pPr marL="514350" indent="-514350" algn="just">
              <a:buAutoNum type="arabicParenR"/>
            </a:pPr>
            <a:r>
              <a:rPr lang="en-IN" dirty="0" smtClean="0"/>
              <a:t>Main / primary objective </a:t>
            </a:r>
          </a:p>
          <a:p>
            <a:pPr marL="514350" indent="-514350" algn="just">
              <a:buAutoNum type="arabicParenR"/>
            </a:pPr>
            <a:r>
              <a:rPr lang="en-IN" dirty="0" smtClean="0"/>
              <a:t>Subsidiary/ secondary objectives </a:t>
            </a:r>
          </a:p>
          <a:p>
            <a:pPr marL="0" indent="0" algn="just">
              <a:buNone/>
            </a:pPr>
            <a:endParaRPr lang="en-IN" b="1" dirty="0" smtClean="0"/>
          </a:p>
          <a:p>
            <a:pPr marL="0" indent="0" algn="just">
              <a:buNone/>
            </a:pPr>
            <a:r>
              <a:rPr lang="en-IN" b="1" dirty="0" smtClean="0"/>
              <a:t>Main Objective: </a:t>
            </a:r>
            <a:r>
              <a:rPr lang="en-IN" dirty="0" smtClean="0"/>
              <a:t>The main objective of the auditing is </a:t>
            </a:r>
          </a:p>
          <a:p>
            <a:pPr algn="just"/>
            <a:r>
              <a:rPr lang="en-IN" dirty="0"/>
              <a:t>T</a:t>
            </a:r>
            <a:r>
              <a:rPr lang="en-IN" dirty="0" smtClean="0"/>
              <a:t>o find reliability of financial position and profit and loss statements. </a:t>
            </a:r>
          </a:p>
          <a:p>
            <a:pPr algn="just"/>
            <a:r>
              <a:rPr lang="en-IN" dirty="0" smtClean="0"/>
              <a:t>To ensure that the accounts reveal a true and fair view of the business and its transactions. </a:t>
            </a:r>
          </a:p>
          <a:p>
            <a:pPr algn="just"/>
            <a:r>
              <a:rPr lang="en-IN" dirty="0" smtClean="0"/>
              <a:t>To verify and establish that at a given date balance sheet presents true and fair view of financial position of the business and the profit and loss account gives the true and fair view of profit or loss for the accounting period.</a:t>
            </a:r>
          </a:p>
          <a:p>
            <a:pPr algn="just"/>
            <a:r>
              <a:rPr lang="en-IN" dirty="0" smtClean="0"/>
              <a:t> To be established that accounting statements satisfy certain degree of reliability. </a:t>
            </a:r>
          </a:p>
          <a:p>
            <a:pPr algn="just"/>
            <a:r>
              <a:rPr lang="en-IN" dirty="0" smtClean="0"/>
              <a:t>To form an independent judgement and opinion about the reliability of accounts and truth and fairness of financial state of affairs and working results. </a:t>
            </a:r>
            <a:endParaRPr lang="en-IN" dirty="0"/>
          </a:p>
        </p:txBody>
      </p:sp>
    </p:spTree>
    <p:extLst>
      <p:ext uri="{BB962C8B-B14F-4D97-AF65-F5344CB8AC3E}">
        <p14:creationId xmlns="" xmlns:p14="http://schemas.microsoft.com/office/powerpoint/2010/main" val="26792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706090"/>
          </a:xfrm>
        </p:spPr>
        <p:txBody>
          <a:bodyPr>
            <a:normAutofit fontScale="90000"/>
          </a:bodyPr>
          <a:lstStyle/>
          <a:p>
            <a:r>
              <a:rPr lang="en-IN" dirty="0" smtClean="0"/>
              <a:t>Subsidiary objectives:</a:t>
            </a:r>
            <a:endParaRPr lang="en-IN" dirty="0"/>
          </a:p>
        </p:txBody>
      </p:sp>
      <p:sp>
        <p:nvSpPr>
          <p:cNvPr id="3" name="Content Placeholder 2"/>
          <p:cNvSpPr>
            <a:spLocks noGrp="1"/>
          </p:cNvSpPr>
          <p:nvPr>
            <p:ph idx="1"/>
          </p:nvPr>
        </p:nvSpPr>
        <p:spPr>
          <a:xfrm>
            <a:off x="395536" y="980728"/>
            <a:ext cx="8291264" cy="5145435"/>
          </a:xfrm>
        </p:spPr>
        <p:txBody>
          <a:bodyPr>
            <a:normAutofit fontScale="70000" lnSpcReduction="20000"/>
          </a:bodyPr>
          <a:lstStyle/>
          <a:p>
            <a:pPr marL="514350" indent="-514350" algn="just">
              <a:buAutoNum type="arabicPeriod"/>
            </a:pPr>
            <a:r>
              <a:rPr lang="en-IN" b="1" dirty="0" smtClean="0"/>
              <a:t>Detection and prevention of fraud: </a:t>
            </a:r>
            <a:r>
              <a:rPr lang="en-IN" dirty="0" smtClean="0"/>
              <a:t>the one of the important subsidiary objective of auditing is the detection and prevention of fraud. Fraud refers to intentional misrepresentation of financial information. </a:t>
            </a:r>
          </a:p>
          <a:p>
            <a:pPr marL="0" indent="0" algn="just">
              <a:buNone/>
            </a:pPr>
            <a:r>
              <a:rPr lang="en-IN" dirty="0" smtClean="0"/>
              <a:t>Fraud may involve: </a:t>
            </a:r>
          </a:p>
          <a:p>
            <a:pPr marL="514350" indent="-514350" algn="just">
              <a:buAutoNum type="alphaLcPeriod"/>
            </a:pPr>
            <a:r>
              <a:rPr lang="en-IN" dirty="0" smtClean="0"/>
              <a:t>Manipulation, falsification or alteration of records or documents </a:t>
            </a:r>
          </a:p>
          <a:p>
            <a:pPr marL="514350" indent="-514350" algn="just">
              <a:buAutoNum type="alphaLcPeriod"/>
            </a:pPr>
            <a:r>
              <a:rPr lang="en-IN" dirty="0" smtClean="0"/>
              <a:t>Misappropriation of assets. </a:t>
            </a:r>
          </a:p>
          <a:p>
            <a:pPr marL="514350" indent="-514350" algn="just">
              <a:buAutoNum type="alphaLcPeriod"/>
            </a:pPr>
            <a:r>
              <a:rPr lang="en-IN" dirty="0" smtClean="0"/>
              <a:t>Suppression of effect of transactions from records or documents. </a:t>
            </a:r>
          </a:p>
          <a:p>
            <a:pPr marL="514350" indent="-514350" algn="just">
              <a:buAutoNum type="alphaLcPeriod"/>
            </a:pPr>
            <a:r>
              <a:rPr lang="en-IN" dirty="0" smtClean="0"/>
              <a:t>Recording of transactions without substance. </a:t>
            </a:r>
          </a:p>
          <a:p>
            <a:pPr marL="514350" indent="-514350" algn="just">
              <a:buAutoNum type="alphaLcPeriod"/>
            </a:pPr>
            <a:r>
              <a:rPr lang="en-IN" dirty="0" smtClean="0"/>
              <a:t>Misapplication of accounting policies </a:t>
            </a:r>
          </a:p>
          <a:p>
            <a:pPr marL="0" indent="0" algn="just">
              <a:buNone/>
            </a:pPr>
            <a:r>
              <a:rPr lang="en-IN" b="1" dirty="0" smtClean="0"/>
              <a:t>2. Detection and prevention of errors: </a:t>
            </a:r>
            <a:r>
              <a:rPr lang="en-IN" dirty="0" smtClean="0"/>
              <a:t>is another important objective of auditing. Auditing ensures that there is no </a:t>
            </a:r>
            <a:r>
              <a:rPr lang="en-IN" dirty="0" err="1" smtClean="0"/>
              <a:t>mis</a:t>
            </a:r>
            <a:r>
              <a:rPr lang="en-IN" dirty="0" smtClean="0"/>
              <a:t>-statement in the financial statements. </a:t>
            </a:r>
          </a:p>
          <a:p>
            <a:pPr marL="0" indent="0" algn="just">
              <a:buNone/>
            </a:pPr>
            <a:r>
              <a:rPr lang="en-IN" dirty="0" smtClean="0"/>
              <a:t>Errors can be detected through checking and vouching thoroughly books of accounts, ledger accounts, vouchers and other relevant information. </a:t>
            </a:r>
            <a:endParaRPr lang="en-IN" dirty="0"/>
          </a:p>
        </p:txBody>
      </p:sp>
    </p:spTree>
    <p:extLst>
      <p:ext uri="{BB962C8B-B14F-4D97-AF65-F5344CB8AC3E}">
        <p14:creationId xmlns="" xmlns:p14="http://schemas.microsoft.com/office/powerpoint/2010/main" val="378366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normAutofit fontScale="92500" lnSpcReduction="10000"/>
          </a:bodyPr>
          <a:lstStyle/>
          <a:p>
            <a:pPr algn="just"/>
            <a:r>
              <a:rPr lang="en-IN" sz="3200" b="1" dirty="0">
                <a:solidFill>
                  <a:schemeClr val="tx1"/>
                </a:solidFill>
                <a:latin typeface="Times New Roman" pitchFamily="18" charset="0"/>
                <a:cs typeface="Times New Roman" pitchFamily="18" charset="0"/>
              </a:rPr>
              <a:t>Types of Errors</a:t>
            </a:r>
          </a:p>
          <a:p>
            <a:pPr algn="just"/>
            <a:r>
              <a:rPr lang="en-IN" sz="2900" b="1" dirty="0">
                <a:latin typeface="Times New Roman" pitchFamily="18" charset="0"/>
                <a:cs typeface="Times New Roman" pitchFamily="18" charset="0"/>
              </a:rPr>
              <a:t>A. </a:t>
            </a:r>
            <a:r>
              <a:rPr lang="en-IN" sz="2900" b="1" i="1" dirty="0">
                <a:latin typeface="Times New Roman" pitchFamily="18" charset="0"/>
                <a:cs typeface="Times New Roman" pitchFamily="18" charset="0"/>
              </a:rPr>
              <a:t>Clerical Errors :</a:t>
            </a:r>
            <a:r>
              <a:rPr lang="en-IN" sz="2900" i="1" dirty="0">
                <a:latin typeface="Times New Roman" pitchFamily="18" charset="0"/>
                <a:cs typeface="Times New Roman" pitchFamily="18" charset="0"/>
              </a:rPr>
              <a:t> </a:t>
            </a:r>
            <a:r>
              <a:rPr lang="en-IN" sz="2900" dirty="0">
                <a:latin typeface="Times New Roman" pitchFamily="18" charset="0"/>
                <a:cs typeface="Times New Roman" pitchFamily="18" charset="0"/>
              </a:rPr>
              <a:t>Clerical errors are those which result on </a:t>
            </a:r>
            <a:r>
              <a:rPr lang="en-IN" sz="2900" b="1" i="1" dirty="0">
                <a:latin typeface="Times New Roman" pitchFamily="18" charset="0"/>
                <a:cs typeface="Times New Roman" pitchFamily="18" charset="0"/>
              </a:rPr>
              <a:t>account of wrong posting </a:t>
            </a:r>
            <a:r>
              <a:rPr lang="en-IN" sz="2900" dirty="0">
                <a:latin typeface="Times New Roman" pitchFamily="18" charset="0"/>
                <a:cs typeface="Times New Roman" pitchFamily="18" charset="0"/>
              </a:rPr>
              <a:t>that is posting an item to a wrong account, totalling and balancing. Such errors may </a:t>
            </a:r>
            <a:r>
              <a:rPr lang="en-IN" sz="2900" dirty="0" smtClean="0">
                <a:latin typeface="Times New Roman" pitchFamily="18" charset="0"/>
                <a:cs typeface="Times New Roman" pitchFamily="18" charset="0"/>
              </a:rPr>
              <a:t>be </a:t>
            </a:r>
            <a:r>
              <a:rPr lang="en-IN" sz="2900" dirty="0">
                <a:latin typeface="Times New Roman" pitchFamily="18" charset="0"/>
                <a:cs typeface="Times New Roman" pitchFamily="18" charset="0"/>
              </a:rPr>
              <a:t>subdivided into:</a:t>
            </a:r>
          </a:p>
          <a:p>
            <a:pPr algn="just"/>
            <a:r>
              <a:rPr lang="en-IN" sz="2900" dirty="0">
                <a:solidFill>
                  <a:srgbClr val="FF0000"/>
                </a:solidFill>
                <a:latin typeface="Times New Roman" pitchFamily="18" charset="0"/>
                <a:cs typeface="Times New Roman" pitchFamily="18" charset="0"/>
              </a:rPr>
              <a:t>(i) </a:t>
            </a:r>
            <a:r>
              <a:rPr lang="en-IN" sz="2900" i="1" dirty="0">
                <a:solidFill>
                  <a:srgbClr val="FF0000"/>
                </a:solidFill>
                <a:latin typeface="Times New Roman" pitchFamily="18" charset="0"/>
                <a:cs typeface="Times New Roman" pitchFamily="18" charset="0"/>
              </a:rPr>
              <a:t>Errors of Omission : </a:t>
            </a:r>
            <a:r>
              <a:rPr lang="en-IN" sz="2900" dirty="0">
                <a:latin typeface="Times New Roman" pitchFamily="18" charset="0"/>
                <a:cs typeface="Times New Roman" pitchFamily="18" charset="0"/>
              </a:rPr>
              <a:t>An error of omission takes place when a </a:t>
            </a:r>
            <a:r>
              <a:rPr lang="en-IN" sz="2900" b="1" i="1" dirty="0">
                <a:latin typeface="Times New Roman" pitchFamily="18" charset="0"/>
                <a:cs typeface="Times New Roman" pitchFamily="18" charset="0"/>
              </a:rPr>
              <a:t>transaction is completely or partially not recorded in books of account.</a:t>
            </a:r>
            <a:r>
              <a:rPr lang="en-IN" sz="2900" dirty="0">
                <a:latin typeface="Times New Roman" pitchFamily="18" charset="0"/>
                <a:cs typeface="Times New Roman" pitchFamily="18" charset="0"/>
              </a:rPr>
              <a:t> For example, goods purchased from </a:t>
            </a:r>
            <a:r>
              <a:rPr lang="en-IN" sz="2900" dirty="0" err="1">
                <a:latin typeface="Times New Roman" pitchFamily="18" charset="0"/>
                <a:cs typeface="Times New Roman" pitchFamily="18" charset="0"/>
              </a:rPr>
              <a:t>Narendra</a:t>
            </a:r>
            <a:r>
              <a:rPr lang="en-IN" sz="2900" dirty="0">
                <a:latin typeface="Times New Roman" pitchFamily="18" charset="0"/>
                <a:cs typeface="Times New Roman" pitchFamily="18" charset="0"/>
              </a:rPr>
              <a:t> Kumar were not recorded any where in account books. </a:t>
            </a:r>
            <a:endParaRPr lang="en-IN" sz="2900" dirty="0" smtClean="0">
              <a:latin typeface="Times New Roman" pitchFamily="18" charset="0"/>
              <a:cs typeface="Times New Roman" pitchFamily="18" charset="0"/>
            </a:endParaRPr>
          </a:p>
          <a:p>
            <a:pPr algn="just"/>
            <a:r>
              <a:rPr lang="en-IN" sz="2900" dirty="0" smtClean="0">
                <a:solidFill>
                  <a:srgbClr val="FF0000"/>
                </a:solidFill>
                <a:latin typeface="Times New Roman" pitchFamily="18" charset="0"/>
                <a:cs typeface="Times New Roman" pitchFamily="18" charset="0"/>
              </a:rPr>
              <a:t>(</a:t>
            </a:r>
            <a:r>
              <a:rPr lang="en-IN" sz="2900" dirty="0">
                <a:solidFill>
                  <a:srgbClr val="FF0000"/>
                </a:solidFill>
                <a:latin typeface="Times New Roman" pitchFamily="18" charset="0"/>
                <a:cs typeface="Times New Roman" pitchFamily="18" charset="0"/>
              </a:rPr>
              <a:t>ii) </a:t>
            </a:r>
            <a:r>
              <a:rPr lang="en-IN" sz="2900" i="1" dirty="0">
                <a:solidFill>
                  <a:srgbClr val="FF0000"/>
                </a:solidFill>
                <a:latin typeface="Times New Roman" pitchFamily="18" charset="0"/>
                <a:cs typeface="Times New Roman" pitchFamily="18" charset="0"/>
              </a:rPr>
              <a:t>Errors of Commission :</a:t>
            </a:r>
            <a:r>
              <a:rPr lang="en-IN" sz="2900" i="1" dirty="0">
                <a:latin typeface="Times New Roman" pitchFamily="18" charset="0"/>
                <a:cs typeface="Times New Roman" pitchFamily="18" charset="0"/>
              </a:rPr>
              <a:t> </a:t>
            </a:r>
            <a:r>
              <a:rPr lang="en-IN" sz="2900" dirty="0">
                <a:latin typeface="Times New Roman" pitchFamily="18" charset="0"/>
                <a:cs typeface="Times New Roman" pitchFamily="18" charset="0"/>
              </a:rPr>
              <a:t>Errors of commission take place when </a:t>
            </a:r>
            <a:r>
              <a:rPr lang="en-IN" sz="2900" b="1" dirty="0">
                <a:latin typeface="Times New Roman" pitchFamily="18" charset="0"/>
                <a:cs typeface="Times New Roman" pitchFamily="18" charset="0"/>
              </a:rPr>
              <a:t>some transaction in incorrectly </a:t>
            </a:r>
            <a:r>
              <a:rPr lang="en-IN" sz="2900" b="1" dirty="0" smtClean="0">
                <a:latin typeface="Times New Roman" pitchFamily="18" charset="0"/>
                <a:cs typeface="Times New Roman" pitchFamily="18" charset="0"/>
              </a:rPr>
              <a:t>recorded </a:t>
            </a:r>
            <a:r>
              <a:rPr lang="en-IN" sz="2900" dirty="0" smtClean="0">
                <a:latin typeface="Times New Roman" pitchFamily="18" charset="0"/>
                <a:cs typeface="Times New Roman" pitchFamily="18" charset="0"/>
              </a:rPr>
              <a:t>( wrongly entered)  </a:t>
            </a:r>
            <a:r>
              <a:rPr lang="en-IN" sz="2900" dirty="0">
                <a:latin typeface="Times New Roman" pitchFamily="18" charset="0"/>
                <a:cs typeface="Times New Roman" pitchFamily="18" charset="0"/>
              </a:rPr>
              <a:t>in books of </a:t>
            </a:r>
            <a:r>
              <a:rPr lang="en-IN" sz="2900" dirty="0" smtClean="0">
                <a:latin typeface="Times New Roman" pitchFamily="18" charset="0"/>
                <a:cs typeface="Times New Roman" pitchFamily="18" charset="0"/>
              </a:rPr>
              <a:t>account</a:t>
            </a:r>
            <a:endParaRPr lang="en-IN" sz="2900" dirty="0">
              <a:latin typeface="Times New Roman" pitchFamily="18" charset="0"/>
              <a:cs typeface="Times New Roman" pitchFamily="18" charset="0"/>
            </a:endParaRPr>
          </a:p>
          <a:p>
            <a:pPr marL="45720" indent="0" algn="just">
              <a:buNone/>
            </a:pPr>
            <a:r>
              <a:rPr lang="en-IN" sz="2900" dirty="0" smtClean="0">
                <a:latin typeface="Times New Roman" pitchFamily="18" charset="0"/>
                <a:cs typeface="Times New Roman" pitchFamily="18" charset="0"/>
              </a:rPr>
              <a:t>For e.g. Error </a:t>
            </a:r>
            <a:r>
              <a:rPr lang="en-IN" sz="2900" dirty="0">
                <a:latin typeface="Times New Roman" pitchFamily="18" charset="0"/>
                <a:cs typeface="Times New Roman" pitchFamily="18" charset="0"/>
              </a:rPr>
              <a:t>in writing amount in an account. For example, debiting </a:t>
            </a:r>
            <a:r>
              <a:rPr lang="en-IN" sz="2900" dirty="0" err="1">
                <a:latin typeface="Times New Roman" pitchFamily="18" charset="0"/>
                <a:cs typeface="Times New Roman" pitchFamily="18" charset="0"/>
              </a:rPr>
              <a:t>Prem</a:t>
            </a:r>
            <a:r>
              <a:rPr lang="en-IN" sz="2900" dirty="0">
                <a:latin typeface="Times New Roman" pitchFamily="18" charset="0"/>
                <a:cs typeface="Times New Roman" pitchFamily="18" charset="0"/>
              </a:rPr>
              <a:t> Chand' s Account with Rs. 107- instead of Rs. 100/-.</a:t>
            </a:r>
          </a:p>
          <a:p>
            <a:pPr marL="45720" indent="0" algn="just">
              <a:buNone/>
            </a:pPr>
            <a:endParaRPr lang="en-IN" dirty="0"/>
          </a:p>
        </p:txBody>
      </p:sp>
    </p:spTree>
    <p:extLst>
      <p:ext uri="{BB962C8B-B14F-4D97-AF65-F5344CB8AC3E}">
        <p14:creationId xmlns="" xmlns:p14="http://schemas.microsoft.com/office/powerpoint/2010/main" val="2061478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2"/>
            <a:ext cx="8892480" cy="6480720"/>
          </a:xfrm>
        </p:spPr>
        <p:txBody>
          <a:bodyPr>
            <a:normAutofit fontScale="92500" lnSpcReduction="20000"/>
          </a:bodyPr>
          <a:lstStyle/>
          <a:p>
            <a:pPr algn="just"/>
            <a:r>
              <a:rPr lang="en-IN" dirty="0"/>
              <a:t>B.</a:t>
            </a:r>
            <a:r>
              <a:rPr lang="en-IN" dirty="0">
                <a:latin typeface="Times New Roman" pitchFamily="18" charset="0"/>
                <a:cs typeface="Times New Roman" pitchFamily="18" charset="0"/>
              </a:rPr>
              <a:t> </a:t>
            </a:r>
            <a:r>
              <a:rPr lang="en-IN" b="1" i="1" dirty="0">
                <a:latin typeface="Times New Roman" pitchFamily="18" charset="0"/>
                <a:cs typeface="Times New Roman" pitchFamily="18" charset="0"/>
              </a:rPr>
              <a:t>Errors of principle </a:t>
            </a:r>
            <a:r>
              <a:rPr lang="en-IN" i="1" dirty="0">
                <a:latin typeface="Times New Roman" pitchFamily="18" charset="0"/>
                <a:cs typeface="Times New Roman" pitchFamily="18" charset="0"/>
              </a:rPr>
              <a:t>: </a:t>
            </a:r>
            <a:r>
              <a:rPr lang="en-IN" dirty="0">
                <a:latin typeface="Times New Roman" pitchFamily="18" charset="0"/>
                <a:cs typeface="Times New Roman" pitchFamily="18" charset="0"/>
              </a:rPr>
              <a:t>Errors of Principle take place </a:t>
            </a:r>
            <a:r>
              <a:rPr lang="en-IN" b="1" i="1" dirty="0">
                <a:latin typeface="Times New Roman" pitchFamily="18" charset="0"/>
                <a:cs typeface="Times New Roman" pitchFamily="18" charset="0"/>
              </a:rPr>
              <a:t>when a transaction is recorded without having regard to the fundamental principles of book-keeping and accountancy. </a:t>
            </a:r>
            <a:endParaRPr lang="en-IN" b="1" i="1"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For example if there is incorrect allocation of Expenditure or Receipt between Capital &amp; Revenue </a:t>
            </a:r>
            <a:endParaRPr lang="en-IN" b="1" dirty="0" smtClean="0">
              <a:latin typeface="Times New Roman" pitchFamily="18" charset="0"/>
              <a:cs typeface="Times New Roman" pitchFamily="18" charset="0"/>
            </a:endParaRPr>
          </a:p>
          <a:p>
            <a:pPr algn="just"/>
            <a:r>
              <a:rPr lang="en-IN" b="1" dirty="0" smtClean="0">
                <a:latin typeface="Times New Roman" pitchFamily="18" charset="0"/>
                <a:cs typeface="Times New Roman" pitchFamily="18" charset="0"/>
              </a:rPr>
              <a:t>C</a:t>
            </a:r>
            <a:r>
              <a:rPr lang="en-IN" b="1" dirty="0">
                <a:latin typeface="Times New Roman" pitchFamily="18" charset="0"/>
                <a:cs typeface="Times New Roman" pitchFamily="18" charset="0"/>
              </a:rPr>
              <a:t>. </a:t>
            </a:r>
            <a:r>
              <a:rPr lang="en-IN" b="1" i="1" dirty="0">
                <a:latin typeface="Times New Roman" pitchFamily="18" charset="0"/>
                <a:cs typeface="Times New Roman" pitchFamily="18" charset="0"/>
              </a:rPr>
              <a:t>Compensating </a:t>
            </a:r>
            <a:r>
              <a:rPr lang="en-IN" b="1" i="1" dirty="0" smtClean="0">
                <a:latin typeface="Times New Roman" pitchFamily="18" charset="0"/>
                <a:cs typeface="Times New Roman" pitchFamily="18" charset="0"/>
              </a:rPr>
              <a:t>Errors / off setting Errors</a:t>
            </a:r>
            <a:r>
              <a:rPr lang="en-IN" b="1" i="1" dirty="0">
                <a:latin typeface="Times New Roman" pitchFamily="18" charset="0"/>
                <a:cs typeface="Times New Roman" pitchFamily="18" charset="0"/>
              </a:rPr>
              <a:t> </a:t>
            </a:r>
            <a:r>
              <a:rPr lang="en-IN" b="1" dirty="0">
                <a:latin typeface="Times New Roman" pitchFamily="18" charset="0"/>
                <a:cs typeface="Times New Roman" pitchFamily="18" charset="0"/>
              </a:rPr>
              <a:t>:- </a:t>
            </a:r>
            <a:r>
              <a:rPr lang="en-IN" dirty="0">
                <a:latin typeface="Times New Roman" pitchFamily="18" charset="0"/>
                <a:cs typeface="Times New Roman" pitchFamily="18" charset="0"/>
              </a:rPr>
              <a:t>Compensating errors arise when an error is counter balanced or compensated by any other error so that the adverse effect of one on debit (or credit) side is neutralised by that of another on credit (or debit) side</a:t>
            </a:r>
            <a:r>
              <a:rPr lang="en-IN" b="1" dirty="0" smtClean="0">
                <a:latin typeface="Times New Roman" pitchFamily="18" charset="0"/>
                <a:cs typeface="Times New Roman" pitchFamily="18" charset="0"/>
              </a:rPr>
              <a:t>.</a:t>
            </a:r>
          </a:p>
          <a:p>
            <a:pPr algn="just"/>
            <a:r>
              <a:rPr lang="en-IN" b="1" dirty="0" smtClean="0">
                <a:latin typeface="Times New Roman" pitchFamily="18" charset="0"/>
                <a:cs typeface="Times New Roman" pitchFamily="18" charset="0"/>
              </a:rPr>
              <a:t> </a:t>
            </a:r>
            <a:r>
              <a:rPr lang="en-IN" b="1" dirty="0">
                <a:latin typeface="Times New Roman" pitchFamily="18" charset="0"/>
                <a:cs typeface="Times New Roman" pitchFamily="18" charset="0"/>
              </a:rPr>
              <a:t>For example </a:t>
            </a:r>
            <a:r>
              <a:rPr lang="en-IN" b="1" dirty="0" smtClean="0">
                <a:latin typeface="Times New Roman" pitchFamily="18" charset="0"/>
                <a:cs typeface="Times New Roman" pitchFamily="18" charset="0"/>
              </a:rPr>
              <a:t>Anil's </a:t>
            </a:r>
            <a:r>
              <a:rPr lang="en-IN" b="1" dirty="0">
                <a:latin typeface="Times New Roman" pitchFamily="18" charset="0"/>
                <a:cs typeface="Times New Roman" pitchFamily="18" charset="0"/>
              </a:rPr>
              <a:t>account was to be debited with Rs. </a:t>
            </a:r>
            <a:r>
              <a:rPr lang="en-IN" b="1" dirty="0" smtClean="0">
                <a:latin typeface="Times New Roman" pitchFamily="18" charset="0"/>
                <a:cs typeface="Times New Roman" pitchFamily="18" charset="0"/>
              </a:rPr>
              <a:t>500</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was credited for </a:t>
            </a:r>
            <a:r>
              <a:rPr lang="en-IN" b="1" dirty="0">
                <a:latin typeface="Times New Roman" pitchFamily="18" charset="0"/>
                <a:cs typeface="Times New Roman" pitchFamily="18" charset="0"/>
              </a:rPr>
              <a:t>Rs. 5</a:t>
            </a:r>
            <a:r>
              <a:rPr lang="en-IN" b="1" dirty="0" smtClean="0">
                <a:latin typeface="Times New Roman" pitchFamily="18" charset="0"/>
                <a:cs typeface="Times New Roman" pitchFamily="18" charset="0"/>
              </a:rPr>
              <a:t>00 </a:t>
            </a:r>
            <a:r>
              <a:rPr lang="en-IN" b="1" dirty="0">
                <a:latin typeface="Times New Roman" pitchFamily="18" charset="0"/>
                <a:cs typeface="Times New Roman" pitchFamily="18" charset="0"/>
              </a:rPr>
              <a:t>similarly </a:t>
            </a:r>
            <a:r>
              <a:rPr lang="en-IN" b="1" dirty="0" smtClean="0">
                <a:latin typeface="Times New Roman" pitchFamily="18" charset="0"/>
                <a:cs typeface="Times New Roman" pitchFamily="18" charset="0"/>
              </a:rPr>
              <a:t>Sunil's account which </a:t>
            </a:r>
            <a:r>
              <a:rPr lang="en-IN" b="1" dirty="0">
                <a:latin typeface="Times New Roman" pitchFamily="18" charset="0"/>
                <a:cs typeface="Times New Roman" pitchFamily="18" charset="0"/>
              </a:rPr>
              <a:t>was </a:t>
            </a:r>
            <a:r>
              <a:rPr lang="en-IN" b="1" dirty="0" smtClean="0">
                <a:latin typeface="Times New Roman" pitchFamily="18" charset="0"/>
                <a:cs typeface="Times New Roman" pitchFamily="18" charset="0"/>
              </a:rPr>
              <a:t>to be credited for Rs</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500 was debited for Rs</a:t>
            </a:r>
            <a:r>
              <a:rPr lang="en-IN" b="1" dirty="0">
                <a:latin typeface="Times New Roman" pitchFamily="18" charset="0"/>
                <a:cs typeface="Times New Roman" pitchFamily="18" charset="0"/>
              </a:rPr>
              <a:t>. 5</a:t>
            </a:r>
            <a:r>
              <a:rPr lang="en-IN" b="1" dirty="0" smtClean="0">
                <a:latin typeface="Times New Roman" pitchFamily="18" charset="0"/>
                <a:cs typeface="Times New Roman" pitchFamily="18" charset="0"/>
              </a:rPr>
              <a:t>00</a:t>
            </a:r>
            <a:r>
              <a:rPr lang="en-IN" b="1" dirty="0">
                <a:latin typeface="Times New Roman" pitchFamily="18" charset="0"/>
                <a:cs typeface="Times New Roman" pitchFamily="18" charset="0"/>
              </a:rPr>
              <a:t>. Both these errors compensate each other's </a:t>
            </a:r>
            <a:r>
              <a:rPr lang="en-IN" b="1" dirty="0" smtClean="0">
                <a:latin typeface="Times New Roman" pitchFamily="18" charset="0"/>
                <a:cs typeface="Times New Roman" pitchFamily="18" charset="0"/>
              </a:rPr>
              <a:t>deficiency</a:t>
            </a:r>
            <a:endParaRPr lang="en-IN" b="1" i="1" dirty="0"/>
          </a:p>
          <a:p>
            <a:pPr marL="45720" indent="0" algn="just">
              <a:buNone/>
            </a:pPr>
            <a:r>
              <a:rPr lang="en-IN" b="1" dirty="0">
                <a:latin typeface="Times New Roman" pitchFamily="18" charset="0"/>
                <a:cs typeface="Times New Roman" pitchFamily="18" charset="0"/>
              </a:rPr>
              <a:t>D. Errors of Duplication</a:t>
            </a:r>
          </a:p>
          <a:p>
            <a:pPr algn="just"/>
            <a:r>
              <a:rPr lang="en-IN" dirty="0">
                <a:latin typeface="Times New Roman" pitchFamily="18" charset="0"/>
                <a:cs typeface="Times New Roman" pitchFamily="18" charset="0"/>
              </a:rPr>
              <a:t>Such errors arise </a:t>
            </a:r>
            <a:r>
              <a:rPr lang="en-IN" b="1" i="1" dirty="0">
                <a:latin typeface="Times New Roman" pitchFamily="18" charset="0"/>
                <a:cs typeface="Times New Roman" pitchFamily="18" charset="0"/>
              </a:rPr>
              <a:t>when an entry in a book of original entry has been made twice &amp; had also been posted twice</a:t>
            </a:r>
            <a:r>
              <a:rPr lang="en-IN" dirty="0">
                <a:latin typeface="Times New Roman" pitchFamily="18" charset="0"/>
                <a:cs typeface="Times New Roman" pitchFamily="18" charset="0"/>
              </a:rPr>
              <a:t>.</a:t>
            </a:r>
            <a:r>
              <a:rPr lang="en-IN" b="1" dirty="0">
                <a:latin typeface="Times New Roman" pitchFamily="18" charset="0"/>
                <a:cs typeface="Times New Roman" pitchFamily="18" charset="0"/>
              </a:rPr>
              <a:t> </a:t>
            </a:r>
          </a:p>
          <a:p>
            <a:endParaRPr lang="en-IN" dirty="0"/>
          </a:p>
        </p:txBody>
      </p:sp>
    </p:spTree>
    <p:extLst>
      <p:ext uri="{BB962C8B-B14F-4D97-AF65-F5344CB8AC3E}">
        <p14:creationId xmlns="" xmlns:p14="http://schemas.microsoft.com/office/powerpoint/2010/main" val="2201182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4" y="0"/>
            <a:ext cx="9141265" cy="6858000"/>
          </a:xfrm>
        </p:spPr>
        <p:txBody>
          <a:bodyPr>
            <a:normAutofit fontScale="85000" lnSpcReduction="20000"/>
          </a:bodyPr>
          <a:lstStyle/>
          <a:p>
            <a:pPr marL="45720" indent="0" algn="just">
              <a:buNone/>
            </a:pPr>
            <a:r>
              <a:rPr lang="en-IN" b="1" u="sng" dirty="0" smtClean="0">
                <a:latin typeface="Times New Roman" pitchFamily="18" charset="0"/>
                <a:cs typeface="Times New Roman" pitchFamily="18" charset="0"/>
              </a:rPr>
              <a:t>Types </a:t>
            </a:r>
            <a:r>
              <a:rPr lang="en-IN" b="1" u="sng" dirty="0">
                <a:latin typeface="Times New Roman" pitchFamily="18" charset="0"/>
                <a:cs typeface="Times New Roman" pitchFamily="18" charset="0"/>
              </a:rPr>
              <a:t>of </a:t>
            </a:r>
            <a:r>
              <a:rPr lang="en-IN" b="1" u="sng" dirty="0" smtClean="0">
                <a:latin typeface="Times New Roman" pitchFamily="18" charset="0"/>
                <a:cs typeface="Times New Roman" pitchFamily="18" charset="0"/>
              </a:rPr>
              <a:t>Frauds</a:t>
            </a:r>
            <a:endParaRPr lang="en-IN" u="sng" dirty="0">
              <a:latin typeface="Times New Roman" pitchFamily="18" charset="0"/>
              <a:cs typeface="Times New Roman" pitchFamily="18" charset="0"/>
            </a:endParaRPr>
          </a:p>
          <a:p>
            <a:pPr algn="just"/>
            <a:r>
              <a:rPr lang="en-IN" dirty="0">
                <a:latin typeface="Times New Roman" pitchFamily="18" charset="0"/>
                <a:cs typeface="Times New Roman" pitchFamily="18" charset="0"/>
              </a:rPr>
              <a:t>These are intentional errors and wanted misrepresentations and failure to disclose the materialistic facts to the transactions in the books of accounts. Such as</a:t>
            </a:r>
          </a:p>
          <a:p>
            <a:pPr marL="45720" indent="0" algn="just">
              <a:buNone/>
            </a:pPr>
            <a:r>
              <a:rPr lang="en-IN" b="1" dirty="0" smtClean="0">
                <a:solidFill>
                  <a:srgbClr val="FF0000"/>
                </a:solidFill>
                <a:latin typeface="Times New Roman" pitchFamily="18" charset="0"/>
                <a:cs typeface="Times New Roman" pitchFamily="18" charset="0"/>
              </a:rPr>
              <a:t>1. Misuse </a:t>
            </a:r>
            <a:r>
              <a:rPr lang="en-IN" b="1" dirty="0">
                <a:solidFill>
                  <a:srgbClr val="FF0000"/>
                </a:solidFill>
                <a:latin typeface="Times New Roman" pitchFamily="18" charset="0"/>
                <a:cs typeface="Times New Roman" pitchFamily="18" charset="0"/>
              </a:rPr>
              <a:t>of Cash:</a:t>
            </a:r>
            <a:r>
              <a:rPr lang="en-IN" b="1" dirty="0">
                <a:latin typeface="Times New Roman" pitchFamily="18" charset="0"/>
                <a:cs typeface="Times New Roman" pitchFamily="18" charset="0"/>
              </a:rPr>
              <a:t> </a:t>
            </a:r>
            <a:r>
              <a:rPr lang="en-IN" dirty="0" smtClean="0">
                <a:latin typeface="Times New Roman" pitchFamily="18" charset="0"/>
                <a:cs typeface="Times New Roman" pitchFamily="18" charset="0"/>
              </a:rPr>
              <a:t>Cash </a:t>
            </a:r>
            <a:r>
              <a:rPr lang="en-IN" dirty="0">
                <a:latin typeface="Times New Roman" pitchFamily="18" charset="0"/>
                <a:cs typeface="Times New Roman" pitchFamily="18" charset="0"/>
              </a:rPr>
              <a:t>is the highly exploitation asset in the business, auditor check receipts and payments of cash in order to detect and prevent cash </a:t>
            </a:r>
            <a:r>
              <a:rPr lang="en-IN" dirty="0" smtClean="0">
                <a:latin typeface="Times New Roman" pitchFamily="18" charset="0"/>
                <a:cs typeface="Times New Roman" pitchFamily="18" charset="0"/>
              </a:rPr>
              <a:t>embezzlement (</a:t>
            </a:r>
            <a:r>
              <a:rPr lang="en-IN" i="1" dirty="0" smtClean="0">
                <a:latin typeface="Times New Roman" pitchFamily="18" charset="0"/>
                <a:cs typeface="Times New Roman" pitchFamily="18" charset="0"/>
              </a:rPr>
              <a:t>Misappropriation)</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of cash</a:t>
            </a:r>
            <a:r>
              <a:rPr lang="en-IN" dirty="0" smtClean="0">
                <a:latin typeface="Times New Roman" pitchFamily="18" charset="0"/>
                <a:cs typeface="Times New Roman" pitchFamily="18" charset="0"/>
              </a:rPr>
              <a:t>.</a:t>
            </a:r>
          </a:p>
          <a:p>
            <a:pPr algn="just"/>
            <a:r>
              <a:rPr lang="en-IN" dirty="0">
                <a:latin typeface="Times New Roman" pitchFamily="18" charset="0"/>
                <a:cs typeface="Times New Roman" pitchFamily="18" charset="0"/>
              </a:rPr>
              <a:t>Cash may be misappropriated by,</a:t>
            </a:r>
          </a:p>
          <a:p>
            <a:pPr algn="just"/>
            <a:r>
              <a:rPr lang="en-IN" dirty="0">
                <a:latin typeface="Times New Roman" pitchFamily="18" charset="0"/>
                <a:cs typeface="Times New Roman" pitchFamily="18" charset="0"/>
              </a:rPr>
              <a:t>(a) Omitting to enter any cash which has been received; or</a:t>
            </a:r>
          </a:p>
          <a:p>
            <a:pPr algn="just"/>
            <a:r>
              <a:rPr lang="en-IN" dirty="0">
                <a:latin typeface="Times New Roman" pitchFamily="18" charset="0"/>
                <a:cs typeface="Times New Roman" pitchFamily="18" charset="0"/>
              </a:rPr>
              <a:t>(b) Entering less account than what has been actually received; or</a:t>
            </a:r>
          </a:p>
          <a:p>
            <a:pPr algn="just"/>
            <a:r>
              <a:rPr lang="en-IN" dirty="0">
                <a:latin typeface="Times New Roman" pitchFamily="18" charset="0"/>
                <a:cs typeface="Times New Roman" pitchFamily="18" charset="0"/>
              </a:rPr>
              <a:t>(c) making fictitious entries on the payment side of the cash book; or</a:t>
            </a:r>
          </a:p>
          <a:p>
            <a:r>
              <a:rPr lang="en-IN" dirty="0">
                <a:latin typeface="Times New Roman" pitchFamily="18" charset="0"/>
                <a:cs typeface="Times New Roman" pitchFamily="18" charset="0"/>
              </a:rPr>
              <a:t>(d) entering more amount on the payment side of the Cash Book than what has been </a:t>
            </a:r>
            <a:r>
              <a:rPr lang="en-IN" dirty="0" smtClean="0">
                <a:latin typeface="Times New Roman" pitchFamily="18" charset="0"/>
                <a:cs typeface="Times New Roman" pitchFamily="18" charset="0"/>
              </a:rPr>
              <a:t>actually </a:t>
            </a:r>
            <a:r>
              <a:rPr lang="en-IN" dirty="0">
                <a:latin typeface="Times New Roman" pitchFamily="18" charset="0"/>
                <a:cs typeface="Times New Roman" pitchFamily="18" charset="0"/>
              </a:rPr>
              <a:t>paid</a:t>
            </a:r>
            <a:r>
              <a:rPr lang="en-IN" dirty="0" smtClean="0">
                <a:latin typeface="Times New Roman" pitchFamily="18" charset="0"/>
                <a:cs typeface="Times New Roman" pitchFamily="18" charset="0"/>
              </a:rPr>
              <a:t>.</a:t>
            </a:r>
          </a:p>
          <a:p>
            <a:pPr marL="45720" indent="0" algn="just">
              <a:buNone/>
            </a:pPr>
            <a:r>
              <a:rPr lang="en-IN" b="1" dirty="0" smtClean="0">
                <a:solidFill>
                  <a:srgbClr val="FF0000"/>
                </a:solidFill>
                <a:latin typeface="Times New Roman" pitchFamily="18" charset="0"/>
                <a:cs typeface="Times New Roman" pitchFamily="18" charset="0"/>
              </a:rPr>
              <a:t>2. Misappropriation </a:t>
            </a:r>
            <a:r>
              <a:rPr lang="en-IN" b="1" dirty="0">
                <a:solidFill>
                  <a:srgbClr val="FF0000"/>
                </a:solidFill>
                <a:latin typeface="Times New Roman" pitchFamily="18" charset="0"/>
                <a:cs typeface="Times New Roman" pitchFamily="18" charset="0"/>
              </a:rPr>
              <a:t>of Goods</a:t>
            </a:r>
            <a:r>
              <a:rPr lang="en-IN" b="1" dirty="0">
                <a:latin typeface="Times New Roman" pitchFamily="18" charset="0"/>
                <a:cs typeface="Times New Roman" pitchFamily="18" charset="0"/>
              </a:rPr>
              <a:t>:</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Fraudulent application of goods by those who handle them e.g. recording purchase of large quantities receiving less quantity &amp;  than receiving the balance amount privately.</a:t>
            </a:r>
          </a:p>
          <a:p>
            <a:pPr marL="45720" indent="0" algn="just">
              <a:buNone/>
            </a:pPr>
            <a:r>
              <a:rPr lang="en-IN" dirty="0" smtClean="0">
                <a:latin typeface="Times New Roman" pitchFamily="18" charset="0"/>
                <a:cs typeface="Times New Roman" pitchFamily="18" charset="0"/>
              </a:rPr>
              <a:t> Proper </a:t>
            </a:r>
            <a:r>
              <a:rPr lang="en-IN" dirty="0">
                <a:latin typeface="Times New Roman" pitchFamily="18" charset="0"/>
                <a:cs typeface="Times New Roman" pitchFamily="18" charset="0"/>
              </a:rPr>
              <a:t>methods of keeping accounts in regard to purchases and sales, stock,  periodical checking of stocks, </a:t>
            </a:r>
            <a:r>
              <a:rPr lang="en-IN" dirty="0" smtClean="0">
                <a:latin typeface="Times New Roman" pitchFamily="18" charset="0"/>
                <a:cs typeface="Times New Roman" pitchFamily="18" charset="0"/>
              </a:rPr>
              <a:t>will </a:t>
            </a:r>
            <a:r>
              <a:rPr lang="en-IN" dirty="0">
                <a:latin typeface="Times New Roman" pitchFamily="18" charset="0"/>
                <a:cs typeface="Times New Roman" pitchFamily="18" charset="0"/>
              </a:rPr>
              <a:t>help to avoid misappropriation of goods.</a:t>
            </a:r>
          </a:p>
          <a:p>
            <a:pPr algn="just"/>
            <a:endParaRPr lang="en-IN" dirty="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a:p>
            <a:pPr marL="45720" indent="0" algn="just">
              <a:buNone/>
            </a:pPr>
            <a:endParaRPr lang="en-IN" dirty="0" smtClean="0">
              <a:latin typeface="Times New Roman" pitchFamily="18" charset="0"/>
              <a:cs typeface="Times New Roman" pitchFamily="18" charset="0"/>
            </a:endParaRPr>
          </a:p>
          <a:p>
            <a:pPr marL="45720" indent="0" algn="just">
              <a:buNone/>
            </a:pPr>
            <a:endParaRPr lang="en-IN" dirty="0">
              <a:latin typeface="Times New Roman" pitchFamily="18" charset="0"/>
              <a:cs typeface="Times New Roman" pitchFamily="18" charset="0"/>
            </a:endParaRPr>
          </a:p>
          <a:p>
            <a:pPr marL="45720" indent="0" algn="just">
              <a:buNone/>
            </a:pPr>
            <a:endParaRPr lang="en-IN" dirty="0">
              <a:latin typeface="Times New Roman" pitchFamily="18" charset="0"/>
              <a:cs typeface="Times New Roman" pitchFamily="18" charset="0"/>
            </a:endParaRPr>
          </a:p>
        </p:txBody>
      </p:sp>
    </p:spTree>
    <p:extLst>
      <p:ext uri="{BB962C8B-B14F-4D97-AF65-F5344CB8AC3E}">
        <p14:creationId xmlns="" xmlns:p14="http://schemas.microsoft.com/office/powerpoint/2010/main" val="1279925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1305</TotalTime>
  <Words>2904</Words>
  <Application>Microsoft Office PowerPoint</Application>
  <PresentationFormat>On-screen Show (4:3)</PresentationFormat>
  <Paragraphs>340</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Apex</vt:lpstr>
      <vt:lpstr>Introduction to Auditing</vt:lpstr>
      <vt:lpstr>Meaning of Audit</vt:lpstr>
      <vt:lpstr>Slide 3</vt:lpstr>
      <vt:lpstr>Different authors have defined auditing differently,  </vt:lpstr>
      <vt:lpstr>Objectives of Auditing   </vt:lpstr>
      <vt:lpstr>Subsidiary objectives: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Qualities of an Auditor</vt:lpstr>
      <vt:lpstr>Advantages of Audit </vt:lpstr>
      <vt:lpstr>Slide 29</vt:lpstr>
      <vt:lpstr>Slide 30</vt:lpstr>
      <vt:lpstr>Slide 31</vt:lpstr>
      <vt:lpstr>Slide 32</vt:lpstr>
      <vt:lpstr>Basis Principle’s Governing An Audit</vt:lpstr>
      <vt:lpstr>Slide 34</vt:lpstr>
      <vt:lpstr>Slide 35</vt:lpstr>
      <vt:lpstr>Slide 36</vt:lpstr>
      <vt:lpstr>Slide 37</vt:lpstr>
      <vt:lpstr>Slide 38</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Vizlett Belem</dc:creator>
  <cp:lastModifiedBy>user</cp:lastModifiedBy>
  <cp:revision>147</cp:revision>
  <dcterms:created xsi:type="dcterms:W3CDTF">2018-06-21T15:24:21Z</dcterms:created>
  <dcterms:modified xsi:type="dcterms:W3CDTF">2021-11-20T06:27:58Z</dcterms:modified>
</cp:coreProperties>
</file>