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7/24/2020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7/24/2020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smtClean="0">
                <a:latin typeface="Times New Roman" pitchFamily="18" charset="0"/>
                <a:cs typeface="Times New Roman" pitchFamily="18" charset="0"/>
              </a:rPr>
              <a:t>BANKING</a:t>
            </a:r>
            <a:r>
              <a:rPr lang="en-IN" dirty="0" smtClean="0"/>
              <a:t>  </a:t>
            </a:r>
            <a:r>
              <a:rPr lang="en-IN" dirty="0" smtClean="0">
                <a:latin typeface="Times New Roman" pitchFamily="18" charset="0"/>
                <a:cs typeface="Times New Roman" pitchFamily="18" charset="0"/>
              </a:rPr>
              <a:t>THEORY LAW AND PRACTICE</a:t>
            </a:r>
            <a:r>
              <a:rPr lang="en-IN" dirty="0" smtClean="0"/>
              <a:t/>
            </a:r>
            <a:br>
              <a:rPr lang="en-IN" dirty="0" smtClean="0"/>
            </a:br>
            <a:endParaRPr lang="en-IN" dirty="0"/>
          </a:p>
        </p:txBody>
      </p:sp>
      <p:sp>
        <p:nvSpPr>
          <p:cNvPr id="3" name="Subtitle 2"/>
          <p:cNvSpPr>
            <a:spLocks noGrp="1"/>
          </p:cNvSpPr>
          <p:nvPr>
            <p:ph type="subTitle" idx="1"/>
          </p:nvPr>
        </p:nvSpPr>
        <p:spPr/>
        <p:txBody>
          <a:bodyPr/>
          <a:lstStyle/>
          <a:p>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base"/>
            <a:r>
              <a:rPr lang="en-IN" dirty="0" smtClean="0">
                <a:latin typeface="Times New Roman" pitchFamily="18" charset="0"/>
                <a:cs typeface="Times New Roman" pitchFamily="18" charset="0"/>
              </a:rPr>
              <a:t> Early phase from 1786 to 1969 of Indian banks.</a:t>
            </a:r>
          </a:p>
          <a:p>
            <a:pPr fontAlgn="base"/>
            <a:r>
              <a:rPr lang="en-IN" dirty="0" smtClean="0">
                <a:latin typeface="Times New Roman" pitchFamily="18" charset="0"/>
                <a:cs typeface="Times New Roman" pitchFamily="18" charset="0"/>
              </a:rPr>
              <a:t> Nationalisation of Indian Banks and up to 1991 prior to Indian banking sector Reforms.</a:t>
            </a:r>
            <a:endParaRPr lang="en-IN" cap="all" dirty="0" smtClean="0">
              <a:latin typeface="Times New Roman" pitchFamily="18" charset="0"/>
              <a:cs typeface="Times New Roman" pitchFamily="18" charset="0"/>
            </a:endParaRPr>
          </a:p>
          <a:p>
            <a:pPr fontAlgn="base"/>
            <a:r>
              <a:rPr lang="en-IN" dirty="0" smtClean="0">
                <a:latin typeface="Times New Roman" pitchFamily="18" charset="0"/>
                <a:cs typeface="Times New Roman" pitchFamily="18" charset="0"/>
              </a:rPr>
              <a:t> New phase of Indian Banking System with the advent of Indian Financial and Banking Sector Reforms after 1991.</a:t>
            </a:r>
          </a:p>
          <a:p>
            <a:endParaRPr lang="en-IN" dirty="0"/>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PHASES OF DEVELOPMENT</a:t>
            </a:r>
            <a:endParaRPr lang="en-IN"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IN" sz="4400" dirty="0" smtClean="0">
              <a:latin typeface="Times New Roman" pitchFamily="18" charset="0"/>
              <a:cs typeface="Times New Roman" pitchFamily="18" charset="0"/>
            </a:endParaRPr>
          </a:p>
          <a:p>
            <a:endParaRPr lang="en-IN" sz="4400" dirty="0" smtClean="0">
              <a:latin typeface="Times New Roman" pitchFamily="18" charset="0"/>
              <a:cs typeface="Times New Roman" pitchFamily="18" charset="0"/>
            </a:endParaRPr>
          </a:p>
          <a:p>
            <a:pPr>
              <a:buNone/>
            </a:pPr>
            <a:r>
              <a:rPr lang="en-IN" sz="4400" dirty="0" smtClean="0">
                <a:latin typeface="Times New Roman" pitchFamily="18" charset="0"/>
                <a:cs typeface="Times New Roman" pitchFamily="18" charset="0"/>
              </a:rPr>
              <a:t>        TO BE CONTINUED .....</a:t>
            </a:r>
            <a:endParaRPr lang="en-IN" sz="44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endParaRPr lang="en-I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IN" dirty="0" smtClean="0">
                <a:latin typeface="Times New Roman" pitchFamily="18" charset="0"/>
                <a:cs typeface="Times New Roman" pitchFamily="18" charset="0"/>
              </a:rPr>
              <a:t>A bank is a financial institution licensed to receive deposits and make loans</a:t>
            </a:r>
            <a:r>
              <a:rPr lang="en-IN" dirty="0" smtClean="0"/>
              <a:t>.</a:t>
            </a:r>
          </a:p>
          <a:p>
            <a:pPr algn="just"/>
            <a:r>
              <a:rPr lang="en-IN" b="1" dirty="0" smtClean="0">
                <a:latin typeface="Times New Roman" pitchFamily="18" charset="0"/>
                <a:cs typeface="Times New Roman" pitchFamily="18" charset="0"/>
              </a:rPr>
              <a:t>Banking</a:t>
            </a:r>
            <a:r>
              <a:rPr lang="en-IN" dirty="0" smtClean="0">
                <a:latin typeface="Times New Roman" pitchFamily="18" charset="0"/>
                <a:cs typeface="Times New Roman" pitchFamily="18" charset="0"/>
              </a:rPr>
              <a:t> is defined as the business activity of accepting and safeguarding money owned by other individuals and entities, and then lending out this money in order to conduct economic activities such as making profit or simply covering operating expenses.</a:t>
            </a:r>
          </a:p>
          <a:p>
            <a:pPr algn="just">
              <a:buNone/>
            </a:pPr>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IN" sz="3600" dirty="0" smtClean="0">
                <a:latin typeface="Times New Roman" pitchFamily="18" charset="0"/>
                <a:cs typeface="Times New Roman" pitchFamily="18" charset="0"/>
              </a:rPr>
              <a:t>INTRODUCTION TO BANKING</a:t>
            </a:r>
            <a:endParaRPr lang="en-IN" sz="3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lcot\Downloads\History-of-banking-in-india.png"/>
          <p:cNvPicPr>
            <a:picLocks noGrp="1" noChangeAspect="1" noChangeArrowheads="1"/>
          </p:cNvPicPr>
          <p:nvPr>
            <p:ph idx="1"/>
          </p:nvPr>
        </p:nvPicPr>
        <p:blipFill>
          <a:blip r:embed="rId2"/>
          <a:srcRect/>
          <a:stretch>
            <a:fillRect/>
          </a:stretch>
        </p:blipFill>
        <p:spPr bwMode="auto">
          <a:xfrm>
            <a:off x="533400" y="1752600"/>
            <a:ext cx="8039300" cy="3810000"/>
          </a:xfrm>
          <a:prstGeom prst="rect">
            <a:avLst/>
          </a:prstGeom>
          <a:noFill/>
        </p:spPr>
      </p:pic>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HISTORY OF BANKING</a:t>
            </a:r>
            <a:endParaRPr lang="en-IN"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IN" dirty="0" smtClean="0">
                <a:latin typeface="Times New Roman" pitchFamily="18" charset="0"/>
                <a:cs typeface="Times New Roman" pitchFamily="18" charset="0"/>
              </a:rPr>
              <a:t>There are four main components of the Indian Financial system. This includes:</a:t>
            </a:r>
          </a:p>
          <a:p>
            <a:r>
              <a:rPr lang="en-IN" dirty="0" smtClean="0">
                <a:latin typeface="Times New Roman" pitchFamily="18" charset="0"/>
                <a:cs typeface="Times New Roman" pitchFamily="18" charset="0"/>
              </a:rPr>
              <a:t>Financial Institutions</a:t>
            </a:r>
          </a:p>
          <a:p>
            <a:r>
              <a:rPr lang="en-IN" dirty="0" smtClean="0">
                <a:latin typeface="Times New Roman" pitchFamily="18" charset="0"/>
                <a:cs typeface="Times New Roman" pitchFamily="18" charset="0"/>
              </a:rPr>
              <a:t>Financial Assets</a:t>
            </a:r>
          </a:p>
          <a:p>
            <a:r>
              <a:rPr lang="en-IN" dirty="0" smtClean="0">
                <a:latin typeface="Times New Roman" pitchFamily="18" charset="0"/>
                <a:cs typeface="Times New Roman" pitchFamily="18" charset="0"/>
              </a:rPr>
              <a:t>Financial Services</a:t>
            </a:r>
          </a:p>
          <a:p>
            <a:r>
              <a:rPr lang="en-IN" dirty="0" smtClean="0">
                <a:latin typeface="Times New Roman" pitchFamily="18" charset="0"/>
                <a:cs typeface="Times New Roman" pitchFamily="18" charset="0"/>
              </a:rPr>
              <a:t>Financial Markets</a:t>
            </a:r>
          </a:p>
          <a:p>
            <a:pPr>
              <a:buNone/>
            </a:pPr>
            <a:r>
              <a:rPr lang="en-IN" dirty="0" smtClean="0">
                <a:latin typeface="Times New Roman" pitchFamily="18" charset="0"/>
                <a:cs typeface="Times New Roman" pitchFamily="18" charset="0"/>
              </a:rPr>
              <a:t>Let’s discuss each component of the system in detail</a:t>
            </a:r>
          </a:p>
          <a:p>
            <a:endParaRPr lang="en-IN" dirty="0"/>
          </a:p>
        </p:txBody>
      </p:sp>
      <p:sp>
        <p:nvSpPr>
          <p:cNvPr id="2" name="Title 1"/>
          <p:cNvSpPr>
            <a:spLocks noGrp="1"/>
          </p:cNvSpPr>
          <p:nvPr>
            <p:ph type="title"/>
          </p:nvPr>
        </p:nvSpPr>
        <p:spPr/>
        <p:txBody>
          <a:bodyPr>
            <a:normAutofit fontScale="90000"/>
          </a:bodyPr>
          <a:lstStyle/>
          <a:p>
            <a:r>
              <a:rPr lang="en-IN" dirty="0" smtClean="0">
                <a:latin typeface="Times New Roman" pitchFamily="18" charset="0"/>
                <a:cs typeface="Times New Roman" pitchFamily="18" charset="0"/>
              </a:rPr>
              <a:t>COMPONENTS OF INDIAN BANKING</a:t>
            </a:r>
            <a:endParaRPr lang="en-IN"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IN" dirty="0" smtClean="0">
                <a:latin typeface="Times New Roman" pitchFamily="18" charset="0"/>
                <a:cs typeface="Times New Roman" pitchFamily="18" charset="0"/>
              </a:rPr>
              <a:t>The financial institutions can further be divided into two types:</a:t>
            </a:r>
          </a:p>
          <a:p>
            <a:pPr algn="just"/>
            <a:r>
              <a:rPr lang="en-IN" b="1" dirty="0" smtClean="0">
                <a:latin typeface="Times New Roman" pitchFamily="18" charset="0"/>
                <a:cs typeface="Times New Roman" pitchFamily="18" charset="0"/>
              </a:rPr>
              <a:t>Banking Institutions or Depository Institutions – </a:t>
            </a:r>
            <a:r>
              <a:rPr lang="en-IN" dirty="0" smtClean="0">
                <a:latin typeface="Times New Roman" pitchFamily="18" charset="0"/>
                <a:cs typeface="Times New Roman" pitchFamily="18" charset="0"/>
              </a:rPr>
              <a:t>This includes banks and other credit unions which collect money from the public against interest provided on the deposits made and lend that money to the ones in need</a:t>
            </a:r>
          </a:p>
          <a:p>
            <a:r>
              <a:rPr lang="en-IN" b="1" dirty="0" smtClean="0">
                <a:latin typeface="Times New Roman" pitchFamily="18" charset="0"/>
                <a:cs typeface="Times New Roman" pitchFamily="18" charset="0"/>
              </a:rPr>
              <a:t>Non Banking Institutions or Non Depository Institutions – </a:t>
            </a:r>
            <a:r>
              <a:rPr lang="en-IN" dirty="0" smtClean="0">
                <a:latin typeface="Times New Roman" pitchFamily="18" charset="0"/>
                <a:cs typeface="Times New Roman" pitchFamily="18" charset="0"/>
              </a:rPr>
              <a:t>Insurance, mutual funds and brokerage companies fall under this category. They cannot ask for monetary deposits but sell financial products to their customers.</a:t>
            </a:r>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FINANCIAL INSTITUTIONS</a:t>
            </a:r>
            <a:endParaRPr lang="en-IN"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nSpc>
                <a:spcPct val="120000"/>
              </a:lnSpc>
            </a:pPr>
            <a:r>
              <a:rPr lang="en-IN" b="1" dirty="0" smtClean="0">
                <a:latin typeface="Times New Roman" pitchFamily="18" charset="0"/>
                <a:cs typeface="Times New Roman" pitchFamily="18" charset="0"/>
              </a:rPr>
              <a:t>Call Money –</a:t>
            </a:r>
            <a:r>
              <a:rPr lang="en-IN" dirty="0" smtClean="0">
                <a:latin typeface="Times New Roman" pitchFamily="18" charset="0"/>
                <a:cs typeface="Times New Roman" pitchFamily="18" charset="0"/>
              </a:rPr>
              <a:t> When a loan is granted for one day and is repaid on the second day, it is called call money. No collateral securities are required for this kind of transaction. </a:t>
            </a:r>
          </a:p>
          <a:p>
            <a:pPr>
              <a:lnSpc>
                <a:spcPct val="120000"/>
              </a:lnSpc>
            </a:pPr>
            <a:r>
              <a:rPr lang="en-IN" b="1" dirty="0" smtClean="0">
                <a:latin typeface="Times New Roman" pitchFamily="18" charset="0"/>
                <a:cs typeface="Times New Roman" pitchFamily="18" charset="0"/>
              </a:rPr>
              <a:t>Notice Money –</a:t>
            </a:r>
            <a:r>
              <a:rPr lang="en-IN" dirty="0" smtClean="0">
                <a:latin typeface="Times New Roman" pitchFamily="18" charset="0"/>
                <a:cs typeface="Times New Roman" pitchFamily="18" charset="0"/>
              </a:rPr>
              <a:t> When a loan is granted for more than a day and for less than 14 days, it is called notice money. No collateral securities are required for this kind of transaction.</a:t>
            </a:r>
          </a:p>
          <a:p>
            <a:pPr>
              <a:lnSpc>
                <a:spcPct val="120000"/>
              </a:lnSpc>
            </a:pPr>
            <a:r>
              <a:rPr lang="en-IN" b="1" dirty="0" smtClean="0">
                <a:latin typeface="Times New Roman" pitchFamily="18" charset="0"/>
                <a:cs typeface="Times New Roman" pitchFamily="18" charset="0"/>
              </a:rPr>
              <a:t>Term Money – </a:t>
            </a:r>
            <a:r>
              <a:rPr lang="en-IN" dirty="0" smtClean="0">
                <a:latin typeface="Times New Roman" pitchFamily="18" charset="0"/>
                <a:cs typeface="Times New Roman" pitchFamily="18" charset="0"/>
              </a:rPr>
              <a:t>When the maturity period of a deposit is beyond 14 days, it is called term money.</a:t>
            </a:r>
          </a:p>
          <a:p>
            <a:pPr>
              <a:lnSpc>
                <a:spcPct val="120000"/>
              </a:lnSpc>
            </a:pPr>
            <a:r>
              <a:rPr lang="en-IN" b="1" dirty="0" smtClean="0">
                <a:latin typeface="Times New Roman" pitchFamily="18" charset="0"/>
                <a:cs typeface="Times New Roman" pitchFamily="18" charset="0"/>
              </a:rPr>
              <a:t>Treasury Bills – </a:t>
            </a:r>
            <a:r>
              <a:rPr lang="en-IN" dirty="0" smtClean="0">
                <a:latin typeface="Times New Roman" pitchFamily="18" charset="0"/>
                <a:cs typeface="Times New Roman" pitchFamily="18" charset="0"/>
              </a:rPr>
              <a:t>Also known as T-Bills, These are Government bonds or debt securities with maturity of less than a year. Buying a T-Bill means lending money to the Government.</a:t>
            </a:r>
          </a:p>
          <a:p>
            <a:pPr>
              <a:lnSpc>
                <a:spcPct val="120000"/>
              </a:lnSpc>
            </a:pPr>
            <a:r>
              <a:rPr lang="en-IN" b="1" dirty="0" smtClean="0">
                <a:latin typeface="Times New Roman" pitchFamily="18" charset="0"/>
                <a:cs typeface="Times New Roman" pitchFamily="18" charset="0"/>
              </a:rPr>
              <a:t>Commercial Paper –</a:t>
            </a:r>
            <a:r>
              <a:rPr lang="en-IN" dirty="0" smtClean="0">
                <a:latin typeface="Times New Roman" pitchFamily="18" charset="0"/>
                <a:cs typeface="Times New Roman" pitchFamily="18" charset="0"/>
              </a:rPr>
              <a:t> It is an unsecured short-term debt instrument issued by corporations</a:t>
            </a:r>
          </a:p>
          <a:p>
            <a:pPr>
              <a:buNone/>
            </a:pPr>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FINANCIAL ASSESTS</a:t>
            </a:r>
            <a:endParaRPr lang="en-IN"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IN" dirty="0" smtClean="0">
                <a:latin typeface="Times New Roman" pitchFamily="18" charset="0"/>
                <a:cs typeface="Times New Roman" pitchFamily="18" charset="0"/>
              </a:rPr>
              <a:t> The financial services in India include:</a:t>
            </a:r>
          </a:p>
          <a:p>
            <a:pPr algn="just"/>
            <a:r>
              <a:rPr lang="en-IN" b="1" dirty="0" smtClean="0">
                <a:latin typeface="Times New Roman" pitchFamily="18" charset="0"/>
                <a:cs typeface="Times New Roman" pitchFamily="18" charset="0"/>
              </a:rPr>
              <a:t>Banking Services –</a:t>
            </a:r>
            <a:r>
              <a:rPr lang="en-IN" dirty="0" smtClean="0">
                <a:latin typeface="Times New Roman" pitchFamily="18" charset="0"/>
                <a:cs typeface="Times New Roman" pitchFamily="18" charset="0"/>
              </a:rPr>
              <a:t> Any small or big service provided by banks like granting loan, depositing money, issuing debit/credit cards, opening accounts, etc. </a:t>
            </a:r>
          </a:p>
          <a:p>
            <a:pPr algn="just"/>
            <a:r>
              <a:rPr lang="en-IN" b="1" dirty="0" smtClean="0">
                <a:latin typeface="Times New Roman" pitchFamily="18" charset="0"/>
                <a:cs typeface="Times New Roman" pitchFamily="18" charset="0"/>
              </a:rPr>
              <a:t>Insurance Services – </a:t>
            </a:r>
            <a:r>
              <a:rPr lang="en-IN" dirty="0" smtClean="0">
                <a:latin typeface="Times New Roman" pitchFamily="18" charset="0"/>
                <a:cs typeface="Times New Roman" pitchFamily="18" charset="0"/>
              </a:rPr>
              <a:t>Services like issuing of insurance, selling policies, insurance undertaking and brokerages, etc are all a part of the Insurance services</a:t>
            </a:r>
          </a:p>
          <a:p>
            <a:pPr algn="just"/>
            <a:r>
              <a:rPr lang="en-IN" b="1" dirty="0" smtClean="0">
                <a:latin typeface="Times New Roman" pitchFamily="18" charset="0"/>
                <a:cs typeface="Times New Roman" pitchFamily="18" charset="0"/>
              </a:rPr>
              <a:t>Investment Services – </a:t>
            </a:r>
            <a:r>
              <a:rPr lang="en-IN" dirty="0" smtClean="0">
                <a:latin typeface="Times New Roman" pitchFamily="18" charset="0"/>
                <a:cs typeface="Times New Roman" pitchFamily="18" charset="0"/>
              </a:rPr>
              <a:t>It mostly includes asset management</a:t>
            </a:r>
          </a:p>
          <a:p>
            <a:pPr algn="just"/>
            <a:r>
              <a:rPr lang="en-IN" b="1" dirty="0" smtClean="0">
                <a:latin typeface="Times New Roman" pitchFamily="18" charset="0"/>
                <a:cs typeface="Times New Roman" pitchFamily="18" charset="0"/>
              </a:rPr>
              <a:t>Foreign Exchange Services –</a:t>
            </a:r>
            <a:r>
              <a:rPr lang="en-IN" dirty="0" smtClean="0">
                <a:latin typeface="Times New Roman" pitchFamily="18" charset="0"/>
                <a:cs typeface="Times New Roman" pitchFamily="18" charset="0"/>
              </a:rPr>
              <a:t> Exchange of currency, foreign exchange, etc. are a part of the Foreign exchange services</a:t>
            </a:r>
          </a:p>
          <a:p>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FINANCIAL SERVICES</a:t>
            </a:r>
            <a:endParaRPr lang="en-IN"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dirty="0" smtClean="0">
                <a:latin typeface="Times New Roman" pitchFamily="18" charset="0"/>
                <a:cs typeface="Times New Roman" pitchFamily="18" charset="0"/>
              </a:rPr>
              <a:t>Capital market</a:t>
            </a:r>
          </a:p>
          <a:p>
            <a:pPr>
              <a:buNone/>
            </a:pPr>
            <a:r>
              <a:rPr lang="en-IN" dirty="0" smtClean="0">
                <a:latin typeface="Times New Roman" pitchFamily="18" charset="0"/>
                <a:cs typeface="Times New Roman" pitchFamily="18" charset="0"/>
              </a:rPr>
              <a:t>        (a)Corporate Securities Market</a:t>
            </a:r>
          </a:p>
          <a:p>
            <a:pPr>
              <a:buNone/>
            </a:pPr>
            <a:r>
              <a:rPr lang="en-IN" b="1"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 (b)Government Securities Market </a:t>
            </a:r>
          </a:p>
          <a:p>
            <a:pPr>
              <a:buNone/>
            </a:pPr>
            <a:r>
              <a:rPr lang="en-IN" b="1"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(c)Long Term Loan Market </a:t>
            </a:r>
          </a:p>
          <a:p>
            <a:r>
              <a:rPr lang="en-IN" dirty="0" smtClean="0">
                <a:latin typeface="Times New Roman" pitchFamily="18" charset="0"/>
                <a:cs typeface="Times New Roman" pitchFamily="18" charset="0"/>
              </a:rPr>
              <a:t>Money market</a:t>
            </a:r>
          </a:p>
          <a:p>
            <a:r>
              <a:rPr lang="en-IN" dirty="0" smtClean="0">
                <a:latin typeface="Times New Roman" pitchFamily="18" charset="0"/>
                <a:cs typeface="Times New Roman" pitchFamily="18" charset="0"/>
              </a:rPr>
              <a:t>Foreign exchange market</a:t>
            </a:r>
          </a:p>
          <a:p>
            <a:r>
              <a:rPr lang="en-IN" dirty="0" smtClean="0">
                <a:latin typeface="Times New Roman" pitchFamily="18" charset="0"/>
                <a:cs typeface="Times New Roman" pitchFamily="18" charset="0"/>
              </a:rPr>
              <a:t>Credit market</a:t>
            </a:r>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FINANCIAL  MARKET</a:t>
            </a:r>
            <a:endParaRPr lang="en-IN"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Scheduled commercial banks</a:t>
            </a:r>
          </a:p>
          <a:p>
            <a:r>
              <a:rPr lang="en-IN" dirty="0" smtClean="0">
                <a:latin typeface="Times New Roman" pitchFamily="18" charset="0"/>
                <a:cs typeface="Times New Roman" pitchFamily="18" charset="0"/>
              </a:rPr>
              <a:t>Regional rural banks</a:t>
            </a:r>
          </a:p>
          <a:p>
            <a:r>
              <a:rPr lang="en-IN" dirty="0" smtClean="0">
                <a:latin typeface="Times New Roman" pitchFamily="18" charset="0"/>
                <a:cs typeface="Times New Roman" pitchFamily="18" charset="0"/>
              </a:rPr>
              <a:t>Co-operative banks</a:t>
            </a:r>
          </a:p>
          <a:p>
            <a:r>
              <a:rPr lang="en-IN" dirty="0" smtClean="0">
                <a:latin typeface="Times New Roman" pitchFamily="18" charset="0"/>
                <a:cs typeface="Times New Roman" pitchFamily="18" charset="0"/>
              </a:rPr>
              <a:t>Payment banks and small financial banks</a:t>
            </a:r>
            <a:endParaRPr lang="en-IN"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INDIAN BANKING SYSTEM</a:t>
            </a:r>
            <a:endParaRPr lang="en-IN"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61</TotalTime>
  <Words>118</Words>
  <Application>Microsoft Office PowerPoint</Application>
  <PresentationFormat>On-screen Show (4:3)</PresentationFormat>
  <Paragraphs>48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BANKING  THEORY LAW AND PRACTICE </vt:lpstr>
      <vt:lpstr>INTRODUCTION TO BANKING</vt:lpstr>
      <vt:lpstr>HISTORY OF BANKING</vt:lpstr>
      <vt:lpstr>COMPONENTS OF INDIAN BANKING</vt:lpstr>
      <vt:lpstr>FINANCIAL INSTITUTIONS</vt:lpstr>
      <vt:lpstr>FINANCIAL ASSESTS</vt:lpstr>
      <vt:lpstr>FINANCIAL SERVICES</vt:lpstr>
      <vt:lpstr>FINANCIAL  MARKET</vt:lpstr>
      <vt:lpstr>INDIAN BANKING SYSTEM</vt:lpstr>
      <vt:lpstr>PHASES OF DEVELOPMENT</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BANKING  THEORY LAW AND PRACTICE </dc:title>
  <dc:creator/>
  <cp:lastModifiedBy>Vimal Jacob</cp:lastModifiedBy>
  <cp:revision>17</cp:revision>
  <dcterms:created xsi:type="dcterms:W3CDTF">2006-08-16T00:00:00Z</dcterms:created>
  <dcterms:modified xsi:type="dcterms:W3CDTF">2020-07-24T13:23:49Z</dcterms:modified>
</cp:coreProperties>
</file>