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BANKING THOERY LAW AND PRACTICE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CHAPTER-II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BANKING STRUCTURE IN INDIA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 Reserve Bank of India.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Indian Scheduled Commercial Banks.</a:t>
            </a:r>
          </a:p>
          <a:p>
            <a:pPr lvl="2">
              <a:buFont typeface="Wingdings" pitchFamily="2" charset="2"/>
              <a:buChar char="v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State Bank of India and its associate banks.</a:t>
            </a:r>
          </a:p>
          <a:p>
            <a:pPr lvl="2">
              <a:buFont typeface="Wingdings" pitchFamily="2" charset="2"/>
              <a:buChar char="v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Twenty nationalized banks.</a:t>
            </a:r>
          </a:p>
          <a:p>
            <a:pPr lvl="2">
              <a:buFont typeface="Wingdings" pitchFamily="2" charset="2"/>
              <a:buChar char="v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Regional rural banks.</a:t>
            </a:r>
          </a:p>
          <a:p>
            <a:pPr lvl="2">
              <a:buFont typeface="Wingdings" pitchFamily="2" charset="2"/>
              <a:buChar char="v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Other scheduled commercial banks.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Foreign Banks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Non-scheduled banks.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Co-operative banks.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BANKING SYSTEM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     The structure of banking system differs from country to country depending upon their economic conditions, political structure, and financial system.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Unit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Branch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Correspondent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Group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Pure and Mixed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Relationship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Narrow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Universal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Regional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Wholesale Banking</a:t>
            </a:r>
          </a:p>
          <a:p>
            <a:r>
              <a:rPr lang="en-IN" sz="3800" dirty="0" smtClean="0">
                <a:latin typeface="Times New Roman" pitchFamily="18" charset="0"/>
                <a:cs typeface="Times New Roman" pitchFamily="18" charset="0"/>
              </a:rPr>
              <a:t>Retail Banking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CLASSIFICATION OF BANKS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elcot\Downloads\download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28800"/>
            <a:ext cx="5867400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COMMERCIAL BANK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                       MEANING</a:t>
            </a:r>
          </a:p>
          <a:p>
            <a:pPr algn="just"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 commercial bank is a financial institution which performs the functions of accepting deposits from the general public and giving loans for investment with the aim of earning profit.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FUNCTIONS OF COMMERCIAL BANK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IN" sz="5900" dirty="0" smtClean="0">
                <a:latin typeface="Times New Roman" pitchFamily="18" charset="0"/>
                <a:cs typeface="Times New Roman" pitchFamily="18" charset="0"/>
              </a:rPr>
              <a:t>Functions of commercial banks are classified into two main categories:-</a:t>
            </a:r>
          </a:p>
          <a:p>
            <a:pPr marL="514350" indent="-514350">
              <a:buAutoNum type="alphaUcParenBoth"/>
            </a:pPr>
            <a:r>
              <a:rPr lang="en-IN" sz="5900" dirty="0" smtClean="0">
                <a:latin typeface="Times New Roman" pitchFamily="18" charset="0"/>
                <a:cs typeface="Times New Roman" pitchFamily="18" charset="0"/>
              </a:rPr>
              <a:t>Primary functions and</a:t>
            </a:r>
          </a:p>
          <a:p>
            <a:pPr>
              <a:buNone/>
            </a:pPr>
            <a:r>
              <a:rPr lang="en-IN" sz="5900" dirty="0" smtClean="0">
                <a:latin typeface="Times New Roman" pitchFamily="18" charset="0"/>
                <a:cs typeface="Times New Roman" pitchFamily="18" charset="0"/>
              </a:rPr>
              <a:t>(B) Secondary functions.</a:t>
            </a: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IN" sz="6000" dirty="0" smtClean="0">
                <a:latin typeface="Times New Roman" pitchFamily="18" charset="0"/>
                <a:cs typeface="Times New Roman" pitchFamily="18" charset="0"/>
              </a:rPr>
              <a:t>    (1) Primary Functions:</a:t>
            </a:r>
          </a:p>
          <a:p>
            <a:pPr fontAlgn="base"/>
            <a:r>
              <a:rPr lang="en-IN" sz="6000" dirty="0" smtClean="0">
                <a:latin typeface="Times New Roman" pitchFamily="18" charset="0"/>
                <a:cs typeface="Times New Roman" pitchFamily="18" charset="0"/>
              </a:rPr>
              <a:t>It accepts deposits</a:t>
            </a:r>
          </a:p>
          <a:p>
            <a:pPr lvl="2" fontAlgn="base">
              <a:buFont typeface="Wingdings" pitchFamily="2" charset="2"/>
              <a:buChar char="v"/>
            </a:pPr>
            <a:r>
              <a:rPr lang="en-IN" sz="6000" dirty="0" smtClean="0">
                <a:latin typeface="Times New Roman" pitchFamily="18" charset="0"/>
                <a:cs typeface="Times New Roman" pitchFamily="18" charset="0"/>
              </a:rPr>
              <a:t>  Current account deposits</a:t>
            </a:r>
          </a:p>
          <a:p>
            <a:pPr lvl="2" fontAlgn="base">
              <a:buFont typeface="Wingdings" pitchFamily="2" charset="2"/>
              <a:buChar char="v"/>
            </a:pPr>
            <a:r>
              <a:rPr lang="en-IN" sz="6000" dirty="0" smtClean="0">
                <a:latin typeface="Times New Roman" pitchFamily="18" charset="0"/>
                <a:cs typeface="Times New Roman" pitchFamily="18" charset="0"/>
              </a:rPr>
              <a:t>  Fixed deposits</a:t>
            </a:r>
          </a:p>
          <a:p>
            <a:pPr lvl="2" fontAlgn="base">
              <a:buFont typeface="Wingdings" pitchFamily="2" charset="2"/>
              <a:buChar char="v"/>
            </a:pPr>
            <a:r>
              <a:rPr lang="en-IN" sz="6000" dirty="0" smtClean="0">
                <a:latin typeface="Times New Roman" pitchFamily="18" charset="0"/>
                <a:cs typeface="Times New Roman" pitchFamily="18" charset="0"/>
              </a:rPr>
              <a:t>  Savings account deposits</a:t>
            </a:r>
          </a:p>
          <a:p>
            <a:pPr>
              <a:buNone/>
            </a:pPr>
            <a:r>
              <a:rPr lang="en-IN" sz="6000" dirty="0" smtClean="0"/>
              <a:t/>
            </a:r>
            <a:br>
              <a:rPr lang="en-IN" sz="6000" dirty="0" smtClean="0"/>
            </a:br>
            <a:r>
              <a:rPr lang="en-IN" sz="6000" dirty="0" smtClean="0"/>
              <a:t> </a:t>
            </a:r>
            <a:br>
              <a:rPr lang="en-IN" sz="6000" dirty="0" smtClean="0"/>
            </a:br>
            <a:endParaRPr lang="en-IN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7467600" cy="5440363"/>
          </a:xfrm>
        </p:spPr>
        <p:txBody>
          <a:bodyPr>
            <a:normAutofit/>
          </a:bodyPr>
          <a:lstStyle/>
          <a:p>
            <a:r>
              <a:rPr lang="en-IN" dirty="0" smtClean="0"/>
              <a:t>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gives loans and advances</a:t>
            </a:r>
          </a:p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        (i) Cash Credit</a:t>
            </a:r>
          </a:p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       (ii) Demand Loans</a:t>
            </a:r>
          </a:p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             (iii) Short-term Loans</a:t>
            </a:r>
          </a:p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(2) Secondary Functions: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Discounting bills of exchange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Overdraft facility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Agency functions of the bank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Performing general utility services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ROLE OF BANKS IN ECONOMIC DEVELOPMENT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Banks promote capital formation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Investment in new enterprises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Promotion of trade and industry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Development of agriculture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Balanced development of  different regions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Influencing economy activity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Implementation of Monetary policy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Monetization of the economy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Export promotion cells</a:t>
            </a:r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4400" dirty="0" smtClean="0">
                <a:latin typeface="Times New Roman" pitchFamily="18" charset="0"/>
                <a:cs typeface="Times New Roman" pitchFamily="18" charset="0"/>
              </a:rPr>
              <a:t>        TO BE CONTINUED .....</a:t>
            </a:r>
            <a:endParaRPr lang="en-IN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</TotalTime>
  <Words>233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BANKING THOERY LAW AND PRACTICE</vt:lpstr>
      <vt:lpstr>BANKING STRUCTURE IN INDIA</vt:lpstr>
      <vt:lpstr>BANKING SYSTEM</vt:lpstr>
      <vt:lpstr>CLASSIFICATION OF BANKS</vt:lpstr>
      <vt:lpstr>COMMERCIAL BANK</vt:lpstr>
      <vt:lpstr>FUNCTIONS OF COMMERCIAL BANK</vt:lpstr>
      <vt:lpstr>Slide 7</vt:lpstr>
      <vt:lpstr>ROLE OF BANKS IN ECONOMIC DEVELOPMENT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 THOERY LAW AND PRACTICE</dc:title>
  <dc:creator/>
  <cp:lastModifiedBy>Vimal Jacob</cp:lastModifiedBy>
  <cp:revision>19</cp:revision>
  <dcterms:created xsi:type="dcterms:W3CDTF">2006-08-16T00:00:00Z</dcterms:created>
  <dcterms:modified xsi:type="dcterms:W3CDTF">2020-07-24T12:53:47Z</dcterms:modified>
</cp:coreProperties>
</file>