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7/25/2020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7/25/2020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7/25/2020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7/25/2020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7/25/2020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7/25/2020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7/25/2020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7/25/2020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latin typeface="Times New Roman" pitchFamily="18" charset="0"/>
                <a:cs typeface="Times New Roman" pitchFamily="18" charset="0"/>
              </a:rPr>
              <a:t>BANKING THEORY LAW AND PRACTICE</a:t>
            </a:r>
            <a:endParaRPr lang="en-IN"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r>
              <a:rPr lang="en-IN" dirty="0" smtClean="0">
                <a:latin typeface="Times New Roman" pitchFamily="18" charset="0"/>
                <a:cs typeface="Times New Roman" pitchFamily="18" charset="0"/>
              </a:rPr>
              <a:t>CHAPTER-III</a:t>
            </a:r>
            <a:endParaRPr lang="en-IN"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IN" dirty="0" smtClean="0">
                <a:latin typeface="Times New Roman" pitchFamily="18" charset="0"/>
                <a:cs typeface="Times New Roman" pitchFamily="18" charset="0"/>
              </a:rPr>
              <a:t> A central bank is a financial institution given privileged control over the production and distribution of money and credit for a nation or a group of nations. In modern economies, the central bank is usually responsible for the formulation of monetary policy and the regulation of member banks.</a:t>
            </a:r>
            <a:endParaRPr lang="en-IN"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IN" dirty="0" smtClean="0">
                <a:latin typeface="Times New Roman" pitchFamily="18" charset="0"/>
                <a:cs typeface="Times New Roman" pitchFamily="18" charset="0"/>
              </a:rPr>
              <a:t>CENTRAL BANK MEANING</a:t>
            </a:r>
            <a:endParaRPr lang="en-IN"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IN" dirty="0" smtClean="0">
                <a:latin typeface="Times New Roman" pitchFamily="18" charset="0"/>
                <a:cs typeface="Times New Roman" pitchFamily="18" charset="0"/>
              </a:rPr>
              <a:t>Maintain internal value of currency</a:t>
            </a:r>
          </a:p>
          <a:p>
            <a:r>
              <a:rPr lang="en-IN" dirty="0" smtClean="0">
                <a:latin typeface="Times New Roman" pitchFamily="18" charset="0"/>
                <a:cs typeface="Times New Roman" pitchFamily="18" charset="0"/>
              </a:rPr>
              <a:t>Ensure price stability</a:t>
            </a:r>
          </a:p>
          <a:p>
            <a:r>
              <a:rPr lang="en-IN" dirty="0" smtClean="0">
                <a:latin typeface="Times New Roman" pitchFamily="18" charset="0"/>
                <a:cs typeface="Times New Roman" pitchFamily="18" charset="0"/>
              </a:rPr>
              <a:t>Preserve the external value of rupee</a:t>
            </a:r>
          </a:p>
          <a:p>
            <a:r>
              <a:rPr lang="en-IN" dirty="0" smtClean="0">
                <a:latin typeface="Times New Roman" pitchFamily="18" charset="0"/>
                <a:cs typeface="Times New Roman" pitchFamily="18" charset="0"/>
              </a:rPr>
              <a:t>Promotes economic growth</a:t>
            </a:r>
          </a:p>
          <a:p>
            <a:r>
              <a:rPr lang="en-IN" dirty="0" smtClean="0">
                <a:latin typeface="Times New Roman" pitchFamily="18" charset="0"/>
                <a:cs typeface="Times New Roman" pitchFamily="18" charset="0"/>
              </a:rPr>
              <a:t>Promote financial institutions</a:t>
            </a:r>
            <a:endParaRPr lang="en-IN"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IN" dirty="0" smtClean="0">
                <a:latin typeface="Times New Roman" pitchFamily="18" charset="0"/>
                <a:cs typeface="Times New Roman" pitchFamily="18" charset="0"/>
              </a:rPr>
              <a:t>NEEDS</a:t>
            </a:r>
            <a:endParaRPr lang="en-IN"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fontAlgn="base"/>
            <a:r>
              <a:rPr lang="en-IN" dirty="0" smtClean="0">
                <a:latin typeface="Times New Roman" pitchFamily="18" charset="0"/>
                <a:cs typeface="Times New Roman" pitchFamily="18" charset="0"/>
              </a:rPr>
              <a:t> Regulator of Currency</a:t>
            </a:r>
          </a:p>
          <a:p>
            <a:pPr fontAlgn="base"/>
            <a:r>
              <a:rPr lang="en-IN" dirty="0" smtClean="0">
                <a:latin typeface="Times New Roman" pitchFamily="18" charset="0"/>
                <a:cs typeface="Times New Roman" pitchFamily="18" charset="0"/>
              </a:rPr>
              <a:t> Banker, Agent and Advisor to Government</a:t>
            </a:r>
          </a:p>
          <a:p>
            <a:pPr fontAlgn="base"/>
            <a:r>
              <a:rPr lang="en-IN" dirty="0" smtClean="0">
                <a:latin typeface="Times New Roman" pitchFamily="18" charset="0"/>
                <a:cs typeface="Times New Roman" pitchFamily="18" charset="0"/>
              </a:rPr>
              <a:t> Custodian of Cash Reserves</a:t>
            </a:r>
          </a:p>
          <a:p>
            <a:pPr fontAlgn="base"/>
            <a:r>
              <a:rPr lang="en-IN" dirty="0" smtClean="0">
                <a:latin typeface="Times New Roman" pitchFamily="18" charset="0"/>
                <a:cs typeface="Times New Roman" pitchFamily="18" charset="0"/>
              </a:rPr>
              <a:t> Custody and Management of Foreign Exchange Reserves</a:t>
            </a:r>
          </a:p>
          <a:p>
            <a:pPr fontAlgn="base"/>
            <a:r>
              <a:rPr lang="en-IN" dirty="0" smtClean="0">
                <a:latin typeface="Times New Roman" pitchFamily="18" charset="0"/>
                <a:cs typeface="Times New Roman" pitchFamily="18" charset="0"/>
              </a:rPr>
              <a:t> Lender of Last Resort</a:t>
            </a:r>
          </a:p>
          <a:p>
            <a:pPr fontAlgn="base"/>
            <a:r>
              <a:rPr lang="en-IN" dirty="0" smtClean="0">
                <a:latin typeface="Times New Roman" pitchFamily="18" charset="0"/>
                <a:cs typeface="Times New Roman" pitchFamily="18" charset="0"/>
              </a:rPr>
              <a:t> Clearing House</a:t>
            </a:r>
          </a:p>
          <a:p>
            <a:pPr fontAlgn="base"/>
            <a:r>
              <a:rPr lang="en-IN" dirty="0" smtClean="0">
                <a:latin typeface="Times New Roman" pitchFamily="18" charset="0"/>
                <a:cs typeface="Times New Roman" pitchFamily="18" charset="0"/>
              </a:rPr>
              <a:t> Controller of Credit and </a:t>
            </a:r>
          </a:p>
          <a:p>
            <a:pPr fontAlgn="base"/>
            <a:r>
              <a:rPr lang="en-IN" dirty="0" smtClean="0">
                <a:latin typeface="Times New Roman" pitchFamily="18" charset="0"/>
                <a:cs typeface="Times New Roman" pitchFamily="18" charset="0"/>
              </a:rPr>
              <a:t> Protection of Depositor’s Interest.</a:t>
            </a:r>
          </a:p>
          <a:p>
            <a:endParaRPr lang="en-IN" dirty="0"/>
          </a:p>
        </p:txBody>
      </p:sp>
      <p:sp>
        <p:nvSpPr>
          <p:cNvPr id="2" name="Title 1"/>
          <p:cNvSpPr>
            <a:spLocks noGrp="1"/>
          </p:cNvSpPr>
          <p:nvPr>
            <p:ph type="title"/>
          </p:nvPr>
        </p:nvSpPr>
        <p:spPr/>
        <p:txBody>
          <a:bodyPr/>
          <a:lstStyle/>
          <a:p>
            <a:r>
              <a:rPr lang="en-IN" dirty="0" smtClean="0">
                <a:latin typeface="Times New Roman" pitchFamily="18" charset="0"/>
                <a:cs typeface="Times New Roman" pitchFamily="18" charset="0"/>
              </a:rPr>
              <a:t>FUNCTIONS</a:t>
            </a:r>
            <a:endParaRPr lang="en-IN"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IN" dirty="0" smtClean="0">
                <a:latin typeface="Times New Roman" pitchFamily="18" charset="0"/>
                <a:cs typeface="Times New Roman" pitchFamily="18" charset="0"/>
              </a:rPr>
              <a:t>Liquidity</a:t>
            </a:r>
          </a:p>
          <a:p>
            <a:r>
              <a:rPr lang="en-IN" dirty="0" smtClean="0">
                <a:latin typeface="Times New Roman" pitchFamily="18" charset="0"/>
                <a:cs typeface="Times New Roman" pitchFamily="18" charset="0"/>
              </a:rPr>
              <a:t>Safety</a:t>
            </a:r>
          </a:p>
          <a:p>
            <a:r>
              <a:rPr lang="en-IN" dirty="0" smtClean="0">
                <a:latin typeface="Times New Roman" pitchFamily="18" charset="0"/>
                <a:cs typeface="Times New Roman" pitchFamily="18" charset="0"/>
              </a:rPr>
              <a:t>Diversity</a:t>
            </a:r>
          </a:p>
          <a:p>
            <a:r>
              <a:rPr lang="en-IN" dirty="0" smtClean="0">
                <a:latin typeface="Times New Roman" pitchFamily="18" charset="0"/>
                <a:cs typeface="Times New Roman" pitchFamily="18" charset="0"/>
              </a:rPr>
              <a:t>Stability</a:t>
            </a:r>
          </a:p>
          <a:p>
            <a:r>
              <a:rPr lang="en-IN" dirty="0" smtClean="0">
                <a:latin typeface="Times New Roman" pitchFamily="18" charset="0"/>
                <a:cs typeface="Times New Roman" pitchFamily="18" charset="0"/>
              </a:rPr>
              <a:t> Profitability</a:t>
            </a:r>
          </a:p>
          <a:p>
            <a:pPr>
              <a:buNone/>
            </a:pPr>
            <a:endParaRPr lang="en-IN" dirty="0">
              <a:latin typeface="Times New Roman" pitchFamily="18" charset="0"/>
              <a:cs typeface="Times New Roman" pitchFamily="18" charset="0"/>
            </a:endParaRPr>
          </a:p>
        </p:txBody>
      </p:sp>
      <p:sp>
        <p:nvSpPr>
          <p:cNvPr id="2" name="Title 1"/>
          <p:cNvSpPr>
            <a:spLocks noGrp="1"/>
          </p:cNvSpPr>
          <p:nvPr>
            <p:ph type="title"/>
          </p:nvPr>
        </p:nvSpPr>
        <p:spPr/>
        <p:txBody>
          <a:bodyPr>
            <a:normAutofit fontScale="90000"/>
          </a:bodyPr>
          <a:lstStyle/>
          <a:p>
            <a:r>
              <a:rPr lang="en-IN" dirty="0" smtClean="0">
                <a:latin typeface="Times New Roman" pitchFamily="18" charset="0"/>
                <a:cs typeface="Times New Roman" pitchFamily="18" charset="0"/>
              </a:rPr>
              <a:t>PRINCIPLES OF CENTRAL BANK</a:t>
            </a:r>
            <a:endParaRPr lang="en-IN"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latin typeface="Times New Roman" pitchFamily="18" charset="0"/>
                <a:cs typeface="Times New Roman" pitchFamily="18" charset="0"/>
              </a:rPr>
              <a:t>CENTRAL BANKING VS COMMERCIAL BANKING</a:t>
            </a:r>
            <a:endParaRPr lang="en-IN" dirty="0">
              <a:latin typeface="Times New Roman" pitchFamily="18" charset="0"/>
              <a:cs typeface="Times New Roman" pitchFamily="18" charset="0"/>
            </a:endParaRPr>
          </a:p>
        </p:txBody>
      </p:sp>
      <p:sp>
        <p:nvSpPr>
          <p:cNvPr id="6" name="Text Placeholder 5"/>
          <p:cNvSpPr>
            <a:spLocks noGrp="1"/>
          </p:cNvSpPr>
          <p:nvPr>
            <p:ph type="body" idx="1"/>
          </p:nvPr>
        </p:nvSpPr>
        <p:spPr/>
        <p:txBody>
          <a:bodyPr/>
          <a:lstStyle/>
          <a:p>
            <a:r>
              <a:rPr lang="en-IN" dirty="0" smtClean="0">
                <a:latin typeface="Times New Roman" pitchFamily="18" charset="0"/>
                <a:cs typeface="Times New Roman" pitchFamily="18" charset="0"/>
              </a:rPr>
              <a:t>CENTRAL BANKING</a:t>
            </a:r>
            <a:endParaRPr lang="en-IN" dirty="0">
              <a:latin typeface="Times New Roman" pitchFamily="18" charset="0"/>
              <a:cs typeface="Times New Roman" pitchFamily="18" charset="0"/>
            </a:endParaRPr>
          </a:p>
        </p:txBody>
      </p:sp>
      <p:sp>
        <p:nvSpPr>
          <p:cNvPr id="8" name="Text Placeholder 7"/>
          <p:cNvSpPr>
            <a:spLocks noGrp="1"/>
          </p:cNvSpPr>
          <p:nvPr>
            <p:ph type="body" sz="half" idx="3"/>
          </p:nvPr>
        </p:nvSpPr>
        <p:spPr/>
        <p:txBody>
          <a:bodyPr/>
          <a:lstStyle/>
          <a:p>
            <a:r>
              <a:rPr lang="en-IN" dirty="0" smtClean="0">
                <a:latin typeface="Times New Roman" pitchFamily="18" charset="0"/>
                <a:cs typeface="Times New Roman" pitchFamily="18" charset="0"/>
              </a:rPr>
              <a:t>COMMERCIAL BANKING</a:t>
            </a:r>
            <a:endParaRPr lang="en-IN" dirty="0">
              <a:latin typeface="Times New Roman" pitchFamily="18" charset="0"/>
              <a:cs typeface="Times New Roman" pitchFamily="18" charset="0"/>
            </a:endParaRPr>
          </a:p>
        </p:txBody>
      </p:sp>
      <p:sp>
        <p:nvSpPr>
          <p:cNvPr id="7" name="Content Placeholder 6"/>
          <p:cNvSpPr>
            <a:spLocks noGrp="1"/>
          </p:cNvSpPr>
          <p:nvPr>
            <p:ph sz="quarter" idx="2"/>
          </p:nvPr>
        </p:nvSpPr>
        <p:spPr/>
        <p:txBody>
          <a:bodyPr/>
          <a:lstStyle/>
          <a:p>
            <a:pPr algn="just"/>
            <a:r>
              <a:rPr lang="en-IN" dirty="0" smtClean="0">
                <a:latin typeface="Times New Roman" pitchFamily="18" charset="0"/>
                <a:cs typeface="Times New Roman" pitchFamily="18" charset="0"/>
              </a:rPr>
              <a:t>Work for the public welfare and economic development of a country. A central bank is governed by the government of a country.</a:t>
            </a:r>
          </a:p>
          <a:p>
            <a:pPr algn="just"/>
            <a:r>
              <a:rPr lang="en-IN" dirty="0" smtClean="0">
                <a:latin typeface="Times New Roman" pitchFamily="18" charset="0"/>
                <a:cs typeface="Times New Roman" pitchFamily="18" charset="0"/>
              </a:rPr>
              <a:t>Controls and regulates the entries banking system of a country.</a:t>
            </a:r>
            <a:endParaRPr lang="en-IN" dirty="0">
              <a:latin typeface="Times New Roman" pitchFamily="18" charset="0"/>
              <a:cs typeface="Times New Roman" pitchFamily="18" charset="0"/>
            </a:endParaRPr>
          </a:p>
        </p:txBody>
      </p:sp>
      <p:sp>
        <p:nvSpPr>
          <p:cNvPr id="9" name="Content Placeholder 8"/>
          <p:cNvSpPr>
            <a:spLocks noGrp="1"/>
          </p:cNvSpPr>
          <p:nvPr>
            <p:ph sz="quarter" idx="4"/>
          </p:nvPr>
        </p:nvSpPr>
        <p:spPr/>
        <p:txBody>
          <a:bodyPr>
            <a:normAutofit lnSpcReduction="10000"/>
          </a:bodyPr>
          <a:lstStyle/>
          <a:p>
            <a:pPr algn="just"/>
            <a:r>
              <a:rPr lang="en-IN" dirty="0" smtClean="0">
                <a:latin typeface="Times New Roman" pitchFamily="18" charset="0"/>
                <a:cs typeface="Times New Roman" pitchFamily="18" charset="0"/>
              </a:rPr>
              <a:t>Operates for Profit Motive. The Majority of Stake is held by the government as well as the private sector.</a:t>
            </a:r>
          </a:p>
          <a:p>
            <a:pPr algn="just"/>
            <a:endParaRPr lang="en-IN" dirty="0" smtClean="0">
              <a:latin typeface="Times New Roman" pitchFamily="18" charset="0"/>
              <a:cs typeface="Times New Roman" pitchFamily="18" charset="0"/>
            </a:endParaRPr>
          </a:p>
          <a:p>
            <a:pPr algn="just"/>
            <a:r>
              <a:rPr lang="en-IN" dirty="0" smtClean="0">
                <a:latin typeface="Times New Roman" pitchFamily="18" charset="0"/>
                <a:cs typeface="Times New Roman" pitchFamily="18" charset="0"/>
              </a:rPr>
              <a:t> Operates under the direct control and supervision of the central bank. In India all the commercial banks works under the guidelines issued by RBI.</a:t>
            </a:r>
            <a:endParaRPr lang="en-IN"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p:txBody>
          <a:bodyPr>
            <a:normAutofit fontScale="92500" lnSpcReduction="10000"/>
          </a:bodyPr>
          <a:lstStyle/>
          <a:p>
            <a:pPr fontAlgn="base"/>
            <a:r>
              <a:rPr lang="en-IN" dirty="0" smtClean="0">
                <a:latin typeface="Times New Roman" pitchFamily="18" charset="0"/>
                <a:cs typeface="Times New Roman" pitchFamily="18" charset="0"/>
              </a:rPr>
              <a:t>Does not deal directly with the public. It issue guidelines to commercial banks for the economical development of the country.</a:t>
            </a:r>
          </a:p>
          <a:p>
            <a:pPr fontAlgn="base"/>
            <a:endParaRPr lang="en-IN" cap="all" dirty="0" smtClean="0">
              <a:latin typeface="Times New Roman" pitchFamily="18" charset="0"/>
              <a:cs typeface="Times New Roman" pitchFamily="18" charset="0"/>
            </a:endParaRPr>
          </a:p>
          <a:p>
            <a:pPr fontAlgn="base">
              <a:buNone/>
            </a:pPr>
            <a:endParaRPr lang="en-IN" cap="all"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 Issues currency and control the supply of money in the Market.</a:t>
            </a:r>
            <a:endParaRPr lang="en-IN" dirty="0">
              <a:latin typeface="Times New Roman" pitchFamily="18" charset="0"/>
              <a:cs typeface="Times New Roman" pitchFamily="18" charset="0"/>
            </a:endParaRPr>
          </a:p>
        </p:txBody>
      </p:sp>
      <p:sp>
        <p:nvSpPr>
          <p:cNvPr id="6" name="Content Placeholder 5"/>
          <p:cNvSpPr>
            <a:spLocks noGrp="1"/>
          </p:cNvSpPr>
          <p:nvPr>
            <p:ph sz="half" idx="2"/>
          </p:nvPr>
        </p:nvSpPr>
        <p:spPr/>
        <p:txBody>
          <a:bodyPr>
            <a:normAutofit fontScale="92500" lnSpcReduction="10000"/>
          </a:bodyPr>
          <a:lstStyle/>
          <a:p>
            <a:pPr fontAlgn="base"/>
            <a:r>
              <a:rPr lang="en-IN" dirty="0" smtClean="0">
                <a:latin typeface="Times New Roman" pitchFamily="18" charset="0"/>
                <a:cs typeface="Times New Roman" pitchFamily="18" charset="0"/>
              </a:rPr>
              <a:t> Deals directly with the Public. It serves the financial requirement of the public by providing short and medium terms loans and depositing and securing money that can be drawn on demand.</a:t>
            </a:r>
          </a:p>
          <a:p>
            <a:pPr fontAlgn="base"/>
            <a:r>
              <a:rPr lang="en-IN" dirty="0" smtClean="0">
                <a:latin typeface="Times New Roman" pitchFamily="18" charset="0"/>
                <a:cs typeface="Times New Roman" pitchFamily="18" charset="0"/>
              </a:rPr>
              <a:t>Does not Issue currency, but only adds to the approval of the central bank.</a:t>
            </a:r>
            <a:endParaRPr lang="en-IN" cap="all" dirty="0" smtClean="0">
              <a:latin typeface="Times New Roman" pitchFamily="18" charset="0"/>
              <a:cs typeface="Times New Roman" pitchFamily="18" charset="0"/>
            </a:endParaRPr>
          </a:p>
          <a:p>
            <a:endParaRPr lang="en-IN" dirty="0"/>
          </a:p>
        </p:txBody>
      </p:sp>
      <p:sp>
        <p:nvSpPr>
          <p:cNvPr id="7" name="Title 6"/>
          <p:cNvSpPr>
            <a:spLocks noGrp="1"/>
          </p:cNvSpPr>
          <p:nvPr>
            <p:ph type="title"/>
          </p:nvPr>
        </p:nvSpPr>
        <p:spPr/>
        <p:txBody>
          <a:bodyPr/>
          <a:lstStyle/>
          <a:p>
            <a:endParaRPr lang="en-I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fontScale="92500" lnSpcReduction="20000"/>
          </a:bodyPr>
          <a:lstStyle/>
          <a:p>
            <a:pPr fontAlgn="base"/>
            <a:r>
              <a:rPr lang="en-IN" dirty="0" smtClean="0">
                <a:latin typeface="Times New Roman" pitchFamily="18" charset="0"/>
                <a:cs typeface="Times New Roman" pitchFamily="18" charset="0"/>
              </a:rPr>
              <a:t>Acts as a state owned institution.</a:t>
            </a:r>
          </a:p>
          <a:p>
            <a:pPr fontAlgn="base"/>
            <a:r>
              <a:rPr lang="en-IN" dirty="0" smtClean="0">
                <a:latin typeface="Times New Roman" pitchFamily="18" charset="0"/>
                <a:cs typeface="Times New Roman" pitchFamily="18" charset="0"/>
              </a:rPr>
              <a:t> Act as a custodian of a foreign exchange of the country.</a:t>
            </a:r>
          </a:p>
          <a:p>
            <a:pPr fontAlgn="base">
              <a:buNone/>
            </a:pPr>
            <a:endParaRPr lang="en-IN" dirty="0" smtClean="0">
              <a:latin typeface="Times New Roman" pitchFamily="18" charset="0"/>
              <a:cs typeface="Times New Roman" pitchFamily="18" charset="0"/>
            </a:endParaRPr>
          </a:p>
          <a:p>
            <a:pPr fontAlgn="base"/>
            <a:r>
              <a:rPr lang="en-IN" dirty="0" smtClean="0">
                <a:latin typeface="Times New Roman" pitchFamily="18" charset="0"/>
                <a:cs typeface="Times New Roman" pitchFamily="18" charset="0"/>
              </a:rPr>
              <a:t> Act as a banker to the Government.</a:t>
            </a:r>
          </a:p>
          <a:p>
            <a:pPr fontAlgn="base"/>
            <a:r>
              <a:rPr lang="en-IN" dirty="0" smtClean="0">
                <a:latin typeface="Times New Roman" pitchFamily="18" charset="0"/>
                <a:cs typeface="Times New Roman" pitchFamily="18" charset="0"/>
              </a:rPr>
              <a:t> Controls credit creations in the economy, thus acts as a clearing house of other banks.</a:t>
            </a:r>
          </a:p>
          <a:p>
            <a:endParaRPr lang="en-IN" dirty="0">
              <a:latin typeface="Times New Roman" pitchFamily="18" charset="0"/>
              <a:cs typeface="Times New Roman" pitchFamily="18" charset="0"/>
            </a:endParaRPr>
          </a:p>
        </p:txBody>
      </p:sp>
      <p:sp>
        <p:nvSpPr>
          <p:cNvPr id="4" name="Content Placeholder 3"/>
          <p:cNvSpPr>
            <a:spLocks noGrp="1"/>
          </p:cNvSpPr>
          <p:nvPr>
            <p:ph sz="half" idx="2"/>
          </p:nvPr>
        </p:nvSpPr>
        <p:spPr/>
        <p:txBody>
          <a:bodyPr>
            <a:normAutofit fontScale="92500" lnSpcReduction="20000"/>
          </a:bodyPr>
          <a:lstStyle/>
          <a:p>
            <a:pPr fontAlgn="base"/>
            <a:r>
              <a:rPr lang="en-IN" dirty="0" smtClean="0">
                <a:latin typeface="Times New Roman" pitchFamily="18" charset="0"/>
                <a:cs typeface="Times New Roman" pitchFamily="18" charset="0"/>
              </a:rPr>
              <a:t>Acts as a state or private owned institution.</a:t>
            </a:r>
          </a:p>
          <a:p>
            <a:pPr fontAlgn="base"/>
            <a:r>
              <a:rPr lang="en-IN" dirty="0" smtClean="0">
                <a:latin typeface="Times New Roman" pitchFamily="18" charset="0"/>
                <a:cs typeface="Times New Roman" pitchFamily="18" charset="0"/>
              </a:rPr>
              <a:t> Perform foreign exchange business only on the approval of the central bank.</a:t>
            </a:r>
          </a:p>
          <a:p>
            <a:pPr fontAlgn="base"/>
            <a:r>
              <a:rPr lang="en-IN" dirty="0" smtClean="0">
                <a:latin typeface="Times New Roman" pitchFamily="18" charset="0"/>
                <a:cs typeface="Times New Roman" pitchFamily="18" charset="0"/>
              </a:rPr>
              <a:t>Acts as agents of the central bank.</a:t>
            </a:r>
          </a:p>
          <a:p>
            <a:pPr fontAlgn="base"/>
            <a:r>
              <a:rPr lang="en-IN" dirty="0" smtClean="0">
                <a:latin typeface="Times New Roman" pitchFamily="18" charset="0"/>
                <a:cs typeface="Times New Roman" pitchFamily="18" charset="0"/>
              </a:rPr>
              <a:t>Acts as a clearing house only as a agent of the central bank.</a:t>
            </a:r>
          </a:p>
          <a:p>
            <a:endParaRPr lang="en-IN" dirty="0"/>
          </a:p>
        </p:txBody>
      </p:sp>
      <p:sp>
        <p:nvSpPr>
          <p:cNvPr id="2" name="Title 1"/>
          <p:cNvSpPr>
            <a:spLocks noGrp="1"/>
          </p:cNvSpPr>
          <p:nvPr>
            <p:ph type="title"/>
          </p:nvPr>
        </p:nvSpPr>
        <p:spPr/>
        <p:txBody>
          <a:bodyPr/>
          <a:lstStyle/>
          <a:p>
            <a:endParaRPr lang="en-IN"/>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362200" y="3124200"/>
            <a:ext cx="4572000" cy="2123658"/>
          </a:xfrm>
          <a:prstGeom prst="rect">
            <a:avLst/>
          </a:prstGeom>
        </p:spPr>
        <p:txBody>
          <a:bodyPr>
            <a:spAutoFit/>
          </a:bodyPr>
          <a:lstStyle/>
          <a:p>
            <a:r>
              <a:rPr lang="en-IN" sz="6600" smtClean="0">
                <a:latin typeface="Times New Roman" pitchFamily="18" charset="0"/>
                <a:cs typeface="Times New Roman" pitchFamily="18" charset="0"/>
              </a:rPr>
              <a:t>  </a:t>
            </a:r>
            <a:r>
              <a:rPr lang="en-IN" sz="6600" dirty="0" smtClean="0">
                <a:latin typeface="Times New Roman" pitchFamily="18" charset="0"/>
                <a:cs typeface="Times New Roman" pitchFamily="18" charset="0"/>
              </a:rPr>
              <a:t/>
            </a:r>
            <a:br>
              <a:rPr lang="en-IN" sz="6600" dirty="0" smtClean="0">
                <a:latin typeface="Times New Roman" pitchFamily="18" charset="0"/>
                <a:cs typeface="Times New Roman" pitchFamily="18" charset="0"/>
              </a:rPr>
            </a:br>
            <a:endParaRPr lang="en-IN" sz="6600" dirty="0">
              <a:latin typeface="Times New Roman" pitchFamily="18" charset="0"/>
              <a:cs typeface="Times New Roman" pitchFamily="18" charset="0"/>
            </a:endParaRPr>
          </a:p>
        </p:txBody>
      </p:sp>
      <p:pic>
        <p:nvPicPr>
          <p:cNvPr id="5" name="Content Placeholder 4" descr="images (1).jpg"/>
          <p:cNvPicPr>
            <a:picLocks noGrp="1" noChangeAspect="1"/>
          </p:cNvPicPr>
          <p:nvPr>
            <p:ph idx="1"/>
          </p:nvPr>
        </p:nvPicPr>
        <p:blipFill>
          <a:blip r:embed="rId2"/>
          <a:stretch>
            <a:fillRect/>
          </a:stretch>
        </p:blipFill>
        <p:spPr>
          <a:xfrm>
            <a:off x="1676400" y="1600200"/>
            <a:ext cx="5410200" cy="4419600"/>
          </a:xfrm>
        </p:spPr>
      </p:pic>
      <p:sp>
        <p:nvSpPr>
          <p:cNvPr id="3" name="Title 2"/>
          <p:cNvSpPr>
            <a:spLocks noGrp="1"/>
          </p:cNvSpPr>
          <p:nvPr>
            <p:ph type="title"/>
          </p:nvPr>
        </p:nvSpPr>
        <p:spPr/>
        <p:txBody>
          <a:bodyPr/>
          <a:lstStyle/>
          <a:p>
            <a:endParaRPr lang="en-IN"/>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63</TotalTime>
  <Words>315</Words>
  <Application>Microsoft Office PowerPoint</Application>
  <PresentationFormat>On-screen Show (4:3)</PresentationFormat>
  <Paragraphs>49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Concourse</vt:lpstr>
      <vt:lpstr>BANKING THEORY LAW AND PRACTICE</vt:lpstr>
      <vt:lpstr>CENTRAL BANK MEANING</vt:lpstr>
      <vt:lpstr>NEEDS</vt:lpstr>
      <vt:lpstr>FUNCTIONS</vt:lpstr>
      <vt:lpstr>PRINCIPLES OF CENTRAL BANK</vt:lpstr>
      <vt:lpstr>CENTRAL BANKING VS COMMERCIAL BANKING</vt:lpstr>
      <vt:lpstr>Slide 7</vt:lpstr>
      <vt:lpstr>Slide 8</vt:lpstr>
      <vt:lpstr>Slide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BANKING THEORY LAW AND PRACTICE</dc:title>
  <dc:creator/>
  <cp:lastModifiedBy>Vimal Jacob</cp:lastModifiedBy>
  <cp:revision>18</cp:revision>
  <dcterms:created xsi:type="dcterms:W3CDTF">2006-08-16T00:00:00Z</dcterms:created>
  <dcterms:modified xsi:type="dcterms:W3CDTF">2020-07-25T13:24:41Z</dcterms:modified>
</cp:coreProperties>
</file>