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2"/>
  </p:notesMasterIdLst>
  <p:sldIdLst>
    <p:sldId id="256" r:id="rId2"/>
    <p:sldId id="257" r:id="rId3"/>
    <p:sldId id="258" r:id="rId4"/>
    <p:sldId id="294" r:id="rId5"/>
    <p:sldId id="260" r:id="rId6"/>
    <p:sldId id="267" r:id="rId7"/>
    <p:sldId id="268" r:id="rId8"/>
    <p:sldId id="261" r:id="rId9"/>
    <p:sldId id="262" r:id="rId10"/>
    <p:sldId id="259" r:id="rId11"/>
    <p:sldId id="293" r:id="rId12"/>
    <p:sldId id="295" r:id="rId13"/>
    <p:sldId id="263" r:id="rId14"/>
    <p:sldId id="271" r:id="rId15"/>
    <p:sldId id="270" r:id="rId16"/>
    <p:sldId id="265" r:id="rId17"/>
    <p:sldId id="274" r:id="rId18"/>
    <p:sldId id="269" r:id="rId19"/>
    <p:sldId id="272" r:id="rId20"/>
    <p:sldId id="273" r:id="rId21"/>
    <p:sldId id="315" r:id="rId22"/>
    <p:sldId id="317" r:id="rId23"/>
    <p:sldId id="316" r:id="rId24"/>
    <p:sldId id="275" r:id="rId25"/>
    <p:sldId id="280" r:id="rId26"/>
    <p:sldId id="281" r:id="rId27"/>
    <p:sldId id="278" r:id="rId28"/>
    <p:sldId id="282" r:id="rId29"/>
    <p:sldId id="276" r:id="rId30"/>
    <p:sldId id="277" r:id="rId31"/>
    <p:sldId id="283" r:id="rId32"/>
    <p:sldId id="286" r:id="rId33"/>
    <p:sldId id="285" r:id="rId34"/>
    <p:sldId id="290" r:id="rId35"/>
    <p:sldId id="291" r:id="rId36"/>
    <p:sldId id="318" r:id="rId37"/>
    <p:sldId id="319" r:id="rId38"/>
    <p:sldId id="320" r:id="rId39"/>
    <p:sldId id="289" r:id="rId40"/>
    <p:sldId id="287" r:id="rId41"/>
    <p:sldId id="296" r:id="rId42"/>
    <p:sldId id="300" r:id="rId43"/>
    <p:sldId id="301" r:id="rId44"/>
    <p:sldId id="299" r:id="rId45"/>
    <p:sldId id="310" r:id="rId46"/>
    <p:sldId id="307" r:id="rId47"/>
    <p:sldId id="309" r:id="rId48"/>
    <p:sldId id="303" r:id="rId49"/>
    <p:sldId id="302" r:id="rId50"/>
    <p:sldId id="304"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284FD1-264E-4F94-9580-E7E9F25D8986}" type="datetimeFigureOut">
              <a:rPr lang="en-US" smtClean="0"/>
              <a:pPr/>
              <a:t>11/20/2021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65BED8-39CD-4BE5-A619-2F2C472042A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E65BED8-39CD-4BE5-A619-2F2C472042A2}"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2088673-9984-4C15-BE69-1656F72DA1D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88673-9984-4C15-BE69-1656F72DA1D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D74578E-4A0F-47C2-ACB0-215EF3D276F5}" type="datetimeFigureOut">
              <a:rPr lang="en-US" smtClean="0"/>
              <a:pPr/>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2088673-9984-4C15-BE69-1656F72DA1D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D74578E-4A0F-47C2-ACB0-215EF3D276F5}" type="datetimeFigureOut">
              <a:rPr lang="en-US" smtClean="0"/>
              <a:pPr/>
              <a:t>11/20/2021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2088673-9984-4C15-BE69-1656F72DA1D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0"/>
            <a:ext cx="7772400" cy="1470025"/>
          </a:xfrm>
        </p:spPr>
        <p:txBody>
          <a:bodyPr>
            <a:normAutofit fontScale="90000"/>
          </a:bodyPr>
          <a:lstStyle/>
          <a:p>
            <a:r>
              <a:rPr lang="en-US" dirty="0" smtClean="0"/>
              <a:t>BUSINESS ECONOMICS</a:t>
            </a:r>
            <a:br>
              <a:rPr lang="en-US" dirty="0" smtClean="0"/>
            </a:br>
            <a:endParaRPr lang="en-US" dirty="0"/>
          </a:p>
        </p:txBody>
      </p:sp>
      <p:sp>
        <p:nvSpPr>
          <p:cNvPr id="3" name="Subtitle 2"/>
          <p:cNvSpPr>
            <a:spLocks noGrp="1"/>
          </p:cNvSpPr>
          <p:nvPr>
            <p:ph type="subTitle" idx="1"/>
          </p:nvPr>
        </p:nvSpPr>
        <p:spPr>
          <a:xfrm>
            <a:off x="1524000" y="3810000"/>
            <a:ext cx="6635496" cy="1008184"/>
          </a:xfrm>
        </p:spPr>
        <p:txBody>
          <a:bodyPr>
            <a:normAutofit/>
          </a:bodyPr>
          <a:lstStyle/>
          <a:p>
            <a:r>
              <a:rPr lang="en-US" smtClean="0"/>
              <a:t>UNIT 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lstStyle/>
          <a:p>
            <a:r>
              <a:rPr lang="en-US" dirty="0" smtClean="0"/>
              <a:t>A Demand Curve</a:t>
            </a:r>
            <a:endParaRPr lang="en-US" dirty="0"/>
          </a:p>
        </p:txBody>
      </p:sp>
      <p:pic>
        <p:nvPicPr>
          <p:cNvPr id="4" name="Content Placeholder 3" descr="coffee_demand_curve.png"/>
          <p:cNvPicPr>
            <a:picLocks noGrp="1" noChangeAspect="1"/>
          </p:cNvPicPr>
          <p:nvPr>
            <p:ph idx="1"/>
          </p:nvPr>
        </p:nvPicPr>
        <p:blipFill>
          <a:blip r:embed="rId3"/>
          <a:stretch>
            <a:fillRect/>
          </a:stretch>
        </p:blipFill>
        <p:spPr>
          <a:xfrm>
            <a:off x="685800" y="1447800"/>
            <a:ext cx="7271804" cy="5027279"/>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a:t>
            </a:r>
            <a:r>
              <a:rPr lang="en-US" smtClean="0"/>
              <a:t>in demand</a:t>
            </a:r>
            <a:endParaRPr lang="en-US" dirty="0"/>
          </a:p>
        </p:txBody>
      </p:sp>
      <p:pic>
        <p:nvPicPr>
          <p:cNvPr id="4" name="Content Placeholder 3" descr="Image372.gif"/>
          <p:cNvPicPr>
            <a:picLocks noGrp="1" noChangeAspect="1"/>
          </p:cNvPicPr>
          <p:nvPr>
            <p:ph idx="1"/>
          </p:nvPr>
        </p:nvPicPr>
        <p:blipFill>
          <a:blip r:embed="rId2"/>
          <a:stretch>
            <a:fillRect/>
          </a:stretch>
        </p:blipFill>
        <p:spPr>
          <a:xfrm>
            <a:off x="1219200" y="2286000"/>
            <a:ext cx="6624446" cy="4114800"/>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    The position of the demand curve will shift to the left or right following a change in an underlying determinant of demand.</a:t>
            </a:r>
          </a:p>
          <a:p>
            <a:r>
              <a:rPr lang="en-US" u="sng" dirty="0" smtClean="0"/>
              <a:t>Increases in demand </a:t>
            </a:r>
          </a:p>
          <a:p>
            <a:pPr>
              <a:buNone/>
            </a:pPr>
            <a:r>
              <a:rPr lang="en-US" dirty="0" smtClean="0"/>
              <a:t>    Increases in demand are shown by a shift to the right in the demand curve. This could be caused by a number of factors, including a rise in income, a rise in the price of a substitute or a fall in the price of a complement, effective sales and advertising campaigns and so on</a:t>
            </a:r>
          </a:p>
          <a:p>
            <a:r>
              <a:rPr lang="en-US" u="sng" dirty="0" smtClean="0"/>
              <a:t>Decreases in demand</a:t>
            </a:r>
          </a:p>
          <a:p>
            <a:pPr>
              <a:buNone/>
            </a:pPr>
            <a:r>
              <a:rPr lang="en-US" dirty="0" smtClean="0"/>
              <a:t>    Conversely, demand can decrease and cause a shift to the left of the demand curve for a number of reasons, including a fall in income assuming a good is a normal good, a fall in the price of a substitute and a rise in the price of a complement, reduced advertising, fall in population and so 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 of Demand</a:t>
            </a:r>
            <a:endParaRPr lang="en-US" dirty="0"/>
          </a:p>
        </p:txBody>
      </p:sp>
      <p:sp>
        <p:nvSpPr>
          <p:cNvPr id="3" name="Content Placeholder 2"/>
          <p:cNvSpPr>
            <a:spLocks noGrp="1"/>
          </p:cNvSpPr>
          <p:nvPr>
            <p:ph idx="1"/>
          </p:nvPr>
        </p:nvSpPr>
        <p:spPr/>
        <p:txBody>
          <a:bodyPr>
            <a:normAutofit/>
          </a:bodyPr>
          <a:lstStyle/>
          <a:p>
            <a:r>
              <a:rPr lang="en-US" dirty="0" smtClean="0"/>
              <a:t>The functional relationship between price and quantity demanded of a commodity is explained by the law of demand.</a:t>
            </a:r>
          </a:p>
          <a:p>
            <a:r>
              <a:rPr lang="en-US" dirty="0" smtClean="0"/>
              <a:t>The law is also known as the ‘first law of purchase’.</a:t>
            </a:r>
          </a:p>
          <a:p>
            <a:r>
              <a:rPr lang="en-US" dirty="0" smtClean="0"/>
              <a:t>According to Alfred Marshall ‘Other things being equal if the price of a commodity falls, the quantity demand of it will raise and if the price of the commodity rises, its quantity demanded will decline”.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Individual_Demand_and_Market_Demand.png"/>
          <p:cNvPicPr>
            <a:picLocks noGrp="1" noChangeAspect="1"/>
          </p:cNvPicPr>
          <p:nvPr>
            <p:ph idx="1"/>
          </p:nvPr>
        </p:nvPicPr>
        <p:blipFill>
          <a:blip r:embed="rId2"/>
          <a:stretch>
            <a:fillRect/>
          </a:stretch>
        </p:blipFill>
        <p:spPr>
          <a:xfrm>
            <a:off x="381000" y="609600"/>
            <a:ext cx="7391400" cy="6011073"/>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fontScale="90000"/>
          </a:bodyPr>
          <a:lstStyle/>
          <a:p>
            <a:r>
              <a:rPr lang="en-US" dirty="0" smtClean="0"/>
              <a:t>Factors influencing Individual demand </a:t>
            </a:r>
            <a:endParaRPr lang="en-US" dirty="0"/>
          </a:p>
        </p:txBody>
      </p:sp>
      <p:sp>
        <p:nvSpPr>
          <p:cNvPr id="3" name="Content Placeholder 2"/>
          <p:cNvSpPr>
            <a:spLocks noGrp="1"/>
          </p:cNvSpPr>
          <p:nvPr>
            <p:ph idx="1"/>
          </p:nvPr>
        </p:nvSpPr>
        <p:spPr>
          <a:xfrm>
            <a:off x="457200" y="1676400"/>
            <a:ext cx="8229600" cy="4648200"/>
          </a:xfrm>
        </p:spPr>
        <p:txBody>
          <a:bodyPr>
            <a:normAutofit fontScale="25000" lnSpcReduction="20000"/>
          </a:bodyPr>
          <a:lstStyle/>
          <a:p>
            <a:pPr>
              <a:buNone/>
            </a:pPr>
            <a:r>
              <a:rPr lang="en-US" sz="8000" dirty="0" smtClean="0">
                <a:latin typeface="Arial Unicode MS" pitchFamily="34" charset="-128"/>
                <a:ea typeface="Arial Unicode MS" pitchFamily="34" charset="-128"/>
                <a:cs typeface="Arial Unicode MS" pitchFamily="34" charset="-128"/>
              </a:rPr>
              <a:t>  </a:t>
            </a:r>
          </a:p>
          <a:p>
            <a:pPr>
              <a:buFont typeface="Wingdings" pitchFamily="2" charset="2"/>
              <a:buChar char="Ø"/>
            </a:pPr>
            <a:r>
              <a:rPr lang="en-US" sz="8000" dirty="0" smtClean="0">
                <a:latin typeface="Arial Unicode MS" pitchFamily="34" charset="-128"/>
                <a:ea typeface="Arial Unicode MS" pitchFamily="34" charset="-128"/>
                <a:cs typeface="Arial Unicode MS" pitchFamily="34" charset="-128"/>
              </a:rPr>
              <a:t>Price of a commodity</a:t>
            </a:r>
            <a:r>
              <a:rPr lang="en-US" sz="8000" i="1" dirty="0" smtClean="0">
                <a:latin typeface="Arial Unicode MS" pitchFamily="34" charset="-128"/>
                <a:ea typeface="Arial Unicode MS" pitchFamily="34" charset="-128"/>
                <a:cs typeface="Arial Unicode MS" pitchFamily="34" charset="-128"/>
              </a:rPr>
              <a:t>: It is the primary determinant of demand. At higher prices, an individual will purchase less of a commodity and vice versa. This indicates an inverse relationship of price with demand.</a:t>
            </a:r>
          </a:p>
          <a:p>
            <a:pPr>
              <a:buFont typeface="Wingdings" pitchFamily="2" charset="2"/>
              <a:buChar char="Ø"/>
            </a:pPr>
            <a:r>
              <a:rPr lang="en-US" sz="8000" u="sng" dirty="0" smtClean="0">
                <a:latin typeface="Arial Unicode MS" pitchFamily="34" charset="-128"/>
                <a:ea typeface="Arial Unicode MS" pitchFamily="34" charset="-128"/>
                <a:cs typeface="Arial Unicode MS" pitchFamily="34" charset="-128"/>
              </a:rPr>
              <a:t>Price of related goods:</a:t>
            </a:r>
            <a:endParaRPr lang="en-US" sz="8000" dirty="0" smtClean="0">
              <a:latin typeface="Arial Unicode MS" pitchFamily="34" charset="-128"/>
              <a:ea typeface="Arial Unicode MS" pitchFamily="34" charset="-128"/>
              <a:cs typeface="Arial Unicode MS" pitchFamily="34" charset="-128"/>
            </a:endParaRPr>
          </a:p>
          <a:p>
            <a:pPr>
              <a:buNone/>
            </a:pPr>
            <a:r>
              <a:rPr lang="en-US" sz="8000" dirty="0" smtClean="0">
                <a:latin typeface="Arial Unicode MS" pitchFamily="34" charset="-128"/>
                <a:ea typeface="Arial Unicode MS" pitchFamily="34" charset="-128"/>
                <a:cs typeface="Arial Unicode MS" pitchFamily="34" charset="-128"/>
              </a:rPr>
              <a:t>    a. Substitute goods (those that can be used to replace each other): price of substitute and demand for the other good are directly related.</a:t>
            </a:r>
          </a:p>
          <a:p>
            <a:pPr>
              <a:buNone/>
            </a:pPr>
            <a:r>
              <a:rPr lang="en-US" sz="8000" dirty="0" smtClean="0">
                <a:latin typeface="Arial Unicode MS" pitchFamily="34" charset="-128"/>
                <a:ea typeface="Arial Unicode MS" pitchFamily="34" charset="-128"/>
                <a:cs typeface="Arial Unicode MS" pitchFamily="34" charset="-128"/>
              </a:rPr>
              <a:t>    Example: If the price of coffee rises, the demand for tea should increase.</a:t>
            </a:r>
          </a:p>
          <a:p>
            <a:pPr>
              <a:buNone/>
            </a:pPr>
            <a:r>
              <a:rPr lang="en-US" sz="8000" dirty="0" smtClean="0">
                <a:latin typeface="Arial Unicode MS" pitchFamily="34" charset="-128"/>
                <a:ea typeface="Arial Unicode MS" pitchFamily="34" charset="-128"/>
                <a:cs typeface="Arial Unicode MS" pitchFamily="34" charset="-128"/>
              </a:rPr>
              <a:t>    b. Complement goods (those that can be used together): price of complement and demand for the other good are inversely related</a:t>
            </a:r>
          </a:p>
          <a:p>
            <a:pPr>
              <a:buNone/>
            </a:pPr>
            <a:r>
              <a:rPr lang="en-US" sz="8000" dirty="0" smtClean="0">
                <a:latin typeface="Arial Unicode MS" pitchFamily="34" charset="-128"/>
                <a:ea typeface="Arial Unicode MS" pitchFamily="34" charset="-128"/>
                <a:cs typeface="Arial Unicode MS" pitchFamily="34" charset="-128"/>
              </a:rPr>
              <a:t>    Example: if the price of ice cream rises, the demand for ice-cream toppings will decrease. </a:t>
            </a:r>
          </a:p>
          <a:p>
            <a:pPr>
              <a:buNone/>
            </a:pPr>
            <a:endParaRPr lang="en-US" sz="7200" dirty="0" smtClean="0">
              <a:latin typeface="Arial Unicode MS" pitchFamily="34" charset="-128"/>
              <a:ea typeface="Arial Unicode MS" pitchFamily="34" charset="-128"/>
              <a:cs typeface="Arial Unicode MS" pitchFamily="34" charset="-128"/>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81000" y="1600200"/>
            <a:ext cx="8305800" cy="5257800"/>
          </a:xfrm>
        </p:spPr>
        <p:txBody>
          <a:bodyPr>
            <a:noAutofit/>
          </a:bodyPr>
          <a:lstStyle/>
          <a:p>
            <a:pPr>
              <a:buFont typeface="Wingdings" pitchFamily="2" charset="2"/>
              <a:buChar char="Ø"/>
            </a:pPr>
            <a:endParaRPr lang="en-US" sz="1800" i="1" u="sng" dirty="0" smtClean="0">
              <a:latin typeface="Arial Unicode MS" pitchFamily="34" charset="-128"/>
              <a:ea typeface="Arial Unicode MS" pitchFamily="34" charset="-128"/>
              <a:cs typeface="Arial Unicode MS" pitchFamily="34" charset="-128"/>
            </a:endParaRP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Income</a:t>
            </a:r>
            <a:r>
              <a:rPr lang="en-US" sz="2000" dirty="0" smtClean="0">
                <a:latin typeface="Arial Unicode MS" pitchFamily="34" charset="-128"/>
                <a:ea typeface="Arial Unicode MS" pitchFamily="34" charset="-128"/>
                <a:cs typeface="Arial Unicode MS" pitchFamily="34" charset="-128"/>
              </a:rPr>
              <a:t>: A rise in a person’s income will lead to an increase in demand (shift demand curve to the right), a fall will lead to a decrease in demand for normal goods. Goods whose demand varies inversely with income are called inferior goods.</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Consumer’s tastes and Preferences</a:t>
            </a:r>
            <a:r>
              <a:rPr lang="en-US" sz="2000" dirty="0" smtClean="0">
                <a:latin typeface="Arial Unicode MS" pitchFamily="34" charset="-128"/>
                <a:ea typeface="Arial Unicode MS" pitchFamily="34" charset="-128"/>
                <a:cs typeface="Arial Unicode MS" pitchFamily="34" charset="-128"/>
              </a:rPr>
              <a:t>: this is a subjective factor also influenced by social and cultural factors. If an individual is generally habituated to cigarettes, coffee or alcohol; due to his strong preferences for this products, his demand would remain high. </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Expectation of future:</a:t>
            </a:r>
            <a:endParaRPr lang="en-US" sz="2000" dirty="0" smtClean="0">
              <a:latin typeface="Arial Unicode MS" pitchFamily="34" charset="-128"/>
              <a:ea typeface="Arial Unicode MS" pitchFamily="34" charset="-128"/>
              <a:cs typeface="Arial Unicode MS" pitchFamily="34" charset="-128"/>
            </a:endParaRPr>
          </a:p>
          <a:p>
            <a:pPr>
              <a:buNone/>
            </a:pPr>
            <a:r>
              <a:rPr lang="en-US" sz="2000" dirty="0">
                <a:latin typeface="Arial Unicode MS" pitchFamily="34" charset="-128"/>
                <a:ea typeface="Arial Unicode MS" pitchFamily="34" charset="-128"/>
                <a:cs typeface="Arial Unicode MS" pitchFamily="34" charset="-128"/>
              </a:rPr>
              <a:t> </a:t>
            </a:r>
            <a:r>
              <a:rPr lang="en-US" sz="2000" dirty="0" smtClean="0">
                <a:latin typeface="Arial Unicode MS" pitchFamily="34" charset="-128"/>
                <a:ea typeface="Arial Unicode MS" pitchFamily="34" charset="-128"/>
                <a:cs typeface="Arial Unicode MS" pitchFamily="34" charset="-128"/>
              </a:rPr>
              <a:t>    a. Future price: consumers’ current demand will increase if they expect higher future prices; their demand will decrease if they expect lower future prices.</a:t>
            </a:r>
          </a:p>
          <a:p>
            <a:pPr>
              <a:buNone/>
            </a:pPr>
            <a:endParaRPr lang="en-US" sz="1800" dirty="0" smtClean="0">
              <a:latin typeface="Arial" pitchFamily="34" charset="0"/>
              <a:cs typeface="Arial" pitchFamily="34" charset="0"/>
            </a:endParaRPr>
          </a:p>
          <a:p>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000" dirty="0" smtClean="0">
                <a:latin typeface="Arial Unicode MS" pitchFamily="34" charset="-128"/>
                <a:ea typeface="Arial Unicode MS" pitchFamily="34" charset="-128"/>
                <a:cs typeface="Arial Unicode MS" pitchFamily="34" charset="-128"/>
              </a:rPr>
              <a:t> b. Future income: consumers’ current demand will increase if they expect higher future income; their demand will decrease if they expect lower future income.</a:t>
            </a:r>
          </a:p>
          <a:p>
            <a:pPr>
              <a:buNone/>
            </a:pPr>
            <a:r>
              <a:rPr lang="en-US" sz="1800" dirty="0" smtClean="0">
                <a:latin typeface="Arial Unicode MS" pitchFamily="34" charset="-128"/>
                <a:ea typeface="Arial Unicode MS" pitchFamily="34" charset="-128"/>
                <a:cs typeface="Arial Unicode MS" pitchFamily="34" charset="-128"/>
              </a:rPr>
              <a:t> </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Effect of advertisement</a:t>
            </a:r>
            <a:r>
              <a:rPr lang="en-US" sz="2000" dirty="0" smtClean="0">
                <a:latin typeface="Arial Unicode MS" pitchFamily="34" charset="-128"/>
                <a:ea typeface="Arial Unicode MS" pitchFamily="34" charset="-128"/>
                <a:cs typeface="Arial Unicode MS" pitchFamily="34" charset="-128"/>
              </a:rPr>
              <a:t>: Advertisement campaigns significantly affect the demand for consumer durables such as television sets, air conditioners, refrigerators and also certain items of daily use like sops, toothpaste, shampoos and so on. Higher and better the ad campaigns (including free/complementary items), higher the demand for them.</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Factors influencing market demand.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Ø"/>
            </a:pPr>
            <a:r>
              <a:rPr lang="en-US" sz="2000" dirty="0" smtClean="0"/>
              <a:t>Changes in weather conditions : According to changes in weather the demand for certain goods will change. For </a:t>
            </a:r>
            <a:r>
              <a:rPr lang="en-US" sz="2000" dirty="0" err="1" smtClean="0"/>
              <a:t>eg</a:t>
            </a:r>
            <a:r>
              <a:rPr lang="en-US" sz="2000" dirty="0" smtClean="0"/>
              <a:t>. During the summer season, demand for cold drinks, air conditioners etc will be more and during winters, demand for woolen clothes will be more.</a:t>
            </a:r>
          </a:p>
          <a:p>
            <a:pPr>
              <a:buFont typeface="Wingdings" pitchFamily="2" charset="2"/>
              <a:buChar char="Ø"/>
            </a:pPr>
            <a:r>
              <a:rPr lang="en-US" sz="2000" dirty="0" smtClean="0"/>
              <a:t>Changes in fashion : The demand for a good will be more if it is in fashion (example, the bellbottom pants were in fashion in the 70s and hence their demand was more.) Developing countries often emulate the dressing style, eating habits of developed countries. This is called as the demonstration effect.</a:t>
            </a:r>
          </a:p>
          <a:p>
            <a:pPr>
              <a:buFont typeface="Wingdings" pitchFamily="2" charset="2"/>
              <a:buChar char="Ø"/>
            </a:pPr>
            <a:r>
              <a:rPr lang="en-US" sz="2000" dirty="0" smtClean="0"/>
              <a:t>Changes in money circulation : The central government may decide to relax its monetary policy (and increase its money supply) increasing the purchasing power of people which in turn would lead to increase in demand.</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2057400"/>
            <a:ext cx="8229600" cy="4267200"/>
          </a:xfrm>
        </p:spPr>
        <p:txBody>
          <a:bodyPr>
            <a:normAutofit/>
          </a:bodyPr>
          <a:lstStyle/>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Number of Buyers and size of the market</a:t>
            </a:r>
            <a:r>
              <a:rPr lang="en-US" sz="2000" dirty="0" smtClean="0">
                <a:latin typeface="Arial Unicode MS" pitchFamily="34" charset="-128"/>
                <a:ea typeface="Arial Unicode MS" pitchFamily="34" charset="-128"/>
                <a:cs typeface="Arial Unicode MS" pitchFamily="34" charset="-128"/>
              </a:rPr>
              <a:t>: The more the buyers in the market , larger is the demand; fewer buyers lead to decrease. A large market, spread over a vast area ensures higher demand.</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Changes in the size of population </a:t>
            </a:r>
            <a:r>
              <a:rPr lang="en-US" sz="2000" dirty="0" smtClean="0">
                <a:latin typeface="Arial Unicode MS" pitchFamily="34" charset="-128"/>
                <a:ea typeface="Arial Unicode MS" pitchFamily="34" charset="-128"/>
                <a:cs typeface="Arial Unicode MS" pitchFamily="34" charset="-128"/>
              </a:rPr>
              <a:t>: When the size of population increases the demand for various goods and services will go up and vice versa. Growth in population leads to higher demand for basic commodities like food, clothing and shelter and over a period of time, for comfort goods like television sets and cars.</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Technological changes</a:t>
            </a:r>
            <a:r>
              <a:rPr lang="en-US" sz="2000" dirty="0" smtClean="0">
                <a:latin typeface="Arial Unicode MS" pitchFamily="34" charset="-128"/>
                <a:ea typeface="Arial Unicode MS" pitchFamily="34" charset="-128"/>
                <a:cs typeface="Arial Unicode MS" pitchFamily="34" charset="-128"/>
              </a:rPr>
              <a:t>: Better technology and innovations will lead to production of new goods and services which are more efficient. Hence the demand for new goods will increase. They will replace old goods and services. </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rial Unicode MS" pitchFamily="34" charset="-128"/>
                <a:ea typeface="Arial Unicode MS" pitchFamily="34" charset="-128"/>
                <a:cs typeface="Arial Unicode MS" pitchFamily="34" charset="-128"/>
              </a:rPr>
              <a:t>Demand - Meaning</a:t>
            </a:r>
            <a:endParaRPr lang="en-US" sz="3200"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p:txBody>
          <a:bodyPr>
            <a:normAutofit/>
          </a:bodyPr>
          <a:lstStyle/>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Demand in Economics implies effective demand</a:t>
            </a:r>
          </a:p>
          <a:p>
            <a:endParaRPr lang="en-US" sz="2000" u="sng" dirty="0" smtClean="0">
              <a:latin typeface="Arial Unicode MS" pitchFamily="34" charset="-128"/>
              <a:ea typeface="Arial Unicode MS" pitchFamily="34" charset="-128"/>
              <a:cs typeface="Arial Unicode MS" pitchFamily="34" charset="-128"/>
            </a:endParaRPr>
          </a:p>
          <a:p>
            <a:endParaRPr lang="en-US" sz="2000" u="sng" dirty="0" smtClean="0">
              <a:latin typeface="Arial Unicode MS" pitchFamily="34" charset="-128"/>
              <a:ea typeface="Arial Unicode MS" pitchFamily="34" charset="-128"/>
              <a:cs typeface="Arial Unicode MS" pitchFamily="34" charset="-128"/>
            </a:endParaRPr>
          </a:p>
          <a:p>
            <a:r>
              <a:rPr lang="en-US" sz="2000" u="sng" dirty="0" smtClean="0">
                <a:latin typeface="Arial Unicode MS" pitchFamily="34" charset="-128"/>
                <a:ea typeface="Arial Unicode MS" pitchFamily="34" charset="-128"/>
                <a:cs typeface="Arial Unicode MS" pitchFamily="34" charset="-128"/>
              </a:rPr>
              <a:t>Effective demand consists of</a:t>
            </a:r>
            <a:r>
              <a:rPr lang="en-US" sz="2000" dirty="0" smtClean="0">
                <a:latin typeface="Arial Unicode MS" pitchFamily="34" charset="-128"/>
                <a:ea typeface="Arial Unicode MS" pitchFamily="34" charset="-128"/>
                <a:cs typeface="Arial Unicode MS" pitchFamily="34" charset="-128"/>
              </a:rPr>
              <a:t>:</a:t>
            </a:r>
          </a:p>
          <a:p>
            <a:pPr>
              <a:buNone/>
            </a:pPr>
            <a:r>
              <a:rPr lang="en-US" sz="2000" dirty="0" smtClean="0">
                <a:latin typeface="Arial Unicode MS" pitchFamily="34" charset="-128"/>
                <a:ea typeface="Arial Unicode MS" pitchFamily="34" charset="-128"/>
                <a:cs typeface="Arial Unicode MS" pitchFamily="34" charset="-128"/>
              </a:rPr>
              <a:t>a) Desire or want for a commodity or service</a:t>
            </a:r>
          </a:p>
          <a:p>
            <a:pPr>
              <a:buNone/>
            </a:pPr>
            <a:r>
              <a:rPr lang="en-US" sz="2000" dirty="0" smtClean="0">
                <a:latin typeface="Arial Unicode MS" pitchFamily="34" charset="-128"/>
                <a:ea typeface="Arial Unicode MS" pitchFamily="34" charset="-128"/>
                <a:cs typeface="Arial Unicode MS" pitchFamily="34" charset="-128"/>
              </a:rPr>
              <a:t>b) Ability to pay for that good or service</a:t>
            </a:r>
          </a:p>
          <a:p>
            <a:pPr>
              <a:buNone/>
            </a:pPr>
            <a:r>
              <a:rPr lang="en-US" sz="2000" dirty="0" smtClean="0">
                <a:latin typeface="Arial Unicode MS" pitchFamily="34" charset="-128"/>
                <a:ea typeface="Arial Unicode MS" pitchFamily="34" charset="-128"/>
                <a:cs typeface="Arial Unicode MS" pitchFamily="34" charset="-128"/>
              </a:rPr>
              <a:t>c) Willingness to part with a certain proportion of one’s income.</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 </a:t>
            </a:r>
            <a:r>
              <a:rPr lang="en-US" sz="2000" u="sng" dirty="0" smtClean="0">
                <a:latin typeface="Arial Unicode MS" pitchFamily="34" charset="-128"/>
                <a:ea typeface="Arial Unicode MS" pitchFamily="34" charset="-128"/>
                <a:cs typeface="Arial Unicode MS" pitchFamily="34" charset="-128"/>
              </a:rPr>
              <a:t>Discovery of cheap substitutes </a:t>
            </a:r>
            <a:r>
              <a:rPr lang="en-US" sz="2000" dirty="0" smtClean="0">
                <a:latin typeface="Arial Unicode MS" pitchFamily="34" charset="-128"/>
                <a:ea typeface="Arial Unicode MS" pitchFamily="34" charset="-128"/>
                <a:cs typeface="Arial Unicode MS" pitchFamily="34" charset="-128"/>
              </a:rPr>
              <a:t>: Availability of cheap substitutes  will affect the demand for certain goods. For example, supply of cheaper polythene bags affect the demand for jute bags.</a:t>
            </a:r>
          </a:p>
          <a:p>
            <a:pPr>
              <a:buFont typeface="Wingdings" pitchFamily="2" charset="2"/>
              <a:buChar char="Ø"/>
            </a:pPr>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The law of demand thus states an inverse relation between demand and price.</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However there are situations where the law does not hold </a:t>
            </a:r>
            <a:r>
              <a:rPr lang="en-US" sz="2000" dirty="0" err="1" smtClean="0">
                <a:latin typeface="Arial Unicode MS" pitchFamily="34" charset="-128"/>
                <a:ea typeface="Arial Unicode MS" pitchFamily="34" charset="-128"/>
                <a:cs typeface="Arial Unicode MS" pitchFamily="34" charset="-128"/>
              </a:rPr>
              <a:t>eg</a:t>
            </a:r>
            <a:r>
              <a:rPr lang="en-US" sz="2000" dirty="0" smtClean="0">
                <a:latin typeface="Arial Unicode MS" pitchFamily="34" charset="-128"/>
                <a:ea typeface="Arial Unicode MS" pitchFamily="34" charset="-128"/>
                <a:cs typeface="Arial Unicode MS" pitchFamily="34" charset="-128"/>
              </a:rPr>
              <a:t>: if people expect a shortage of goods in the future, they may purchase more even when the prices are high. Goods with inelastic demand are demanded even when prices are high – example vegetables, salt etc.</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Arial Unicode MS" pitchFamily="34" charset="-128"/>
                <a:ea typeface="Arial Unicode MS" pitchFamily="34" charset="-128"/>
                <a:cs typeface="Arial Unicode MS" pitchFamily="34" charset="-128"/>
              </a:rPr>
              <a:t>Exceptions to the law of demand</a:t>
            </a:r>
            <a:endParaRPr lang="en-US" sz="2800" b="1"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a:xfrm>
            <a:off x="457200" y="1981200"/>
            <a:ext cx="8229600" cy="4389120"/>
          </a:xfrm>
        </p:spPr>
        <p:txBody>
          <a:bodyPr>
            <a:normAutofit fontScale="77500" lnSpcReduction="20000"/>
          </a:bodyPr>
          <a:lstStyle/>
          <a:p>
            <a:pPr>
              <a:buNone/>
            </a:pPr>
            <a:r>
              <a:rPr lang="en-US" dirty="0" smtClean="0">
                <a:latin typeface="Arial Unicode MS" pitchFamily="34" charset="-128"/>
                <a:ea typeface="Arial Unicode MS" pitchFamily="34" charset="-128"/>
                <a:cs typeface="Arial Unicode MS" pitchFamily="34" charset="-128"/>
              </a:rPr>
              <a:t>    The law of demand does not apply in every case and situation. The circumstances when the law of demand becomes ineffective are known as exceptions of the law. </a:t>
            </a:r>
            <a:r>
              <a:rPr lang="en-US" u="sng" dirty="0" smtClean="0">
                <a:latin typeface="Arial Unicode MS" pitchFamily="34" charset="-128"/>
                <a:ea typeface="Arial Unicode MS" pitchFamily="34" charset="-128"/>
                <a:cs typeface="Arial Unicode MS" pitchFamily="34" charset="-128"/>
              </a:rPr>
              <a:t>Some of these important exceptions are as under.</a:t>
            </a:r>
          </a:p>
          <a:p>
            <a:pPr>
              <a:buFont typeface="Wingdings" pitchFamily="2" charset="2"/>
              <a:buChar char="Ø"/>
            </a:pPr>
            <a:r>
              <a:rPr lang="en-US" b="1" dirty="0" err="1" smtClean="0">
                <a:latin typeface="Arial Unicode MS" pitchFamily="34" charset="-128"/>
                <a:ea typeface="Arial Unicode MS" pitchFamily="34" charset="-128"/>
                <a:cs typeface="Arial Unicode MS" pitchFamily="34" charset="-128"/>
              </a:rPr>
              <a:t>Giffen</a:t>
            </a:r>
            <a:r>
              <a:rPr lang="en-US" b="1" dirty="0" smtClean="0">
                <a:latin typeface="Arial Unicode MS" pitchFamily="34" charset="-128"/>
                <a:ea typeface="Arial Unicode MS" pitchFamily="34" charset="-128"/>
                <a:cs typeface="Arial Unicode MS" pitchFamily="34" charset="-128"/>
              </a:rPr>
              <a:t> goods:</a:t>
            </a:r>
            <a:endParaRPr lang="en-US" dirty="0" smtClean="0">
              <a:latin typeface="Arial Unicode MS" pitchFamily="34" charset="-128"/>
              <a:ea typeface="Arial Unicode MS" pitchFamily="34" charset="-128"/>
              <a:cs typeface="Arial Unicode MS" pitchFamily="34" charset="-128"/>
            </a:endParaRPr>
          </a:p>
          <a:p>
            <a:pPr>
              <a:buNone/>
            </a:pPr>
            <a:r>
              <a:rPr lang="en-US" dirty="0" smtClean="0">
                <a:latin typeface="Arial Unicode MS" pitchFamily="34" charset="-128"/>
                <a:ea typeface="Arial Unicode MS" pitchFamily="34" charset="-128"/>
                <a:cs typeface="Arial Unicode MS" pitchFamily="34" charset="-128"/>
              </a:rPr>
              <a:t>    Some special varieties of inferior goods are termed as </a:t>
            </a:r>
            <a:r>
              <a:rPr lang="en-US" dirty="0" err="1" smtClean="0">
                <a:latin typeface="Arial Unicode MS" pitchFamily="34" charset="-128"/>
                <a:ea typeface="Arial Unicode MS" pitchFamily="34" charset="-128"/>
                <a:cs typeface="Arial Unicode MS" pitchFamily="34" charset="-128"/>
              </a:rPr>
              <a:t>Giffen</a:t>
            </a:r>
            <a:r>
              <a:rPr lang="en-US" dirty="0" smtClean="0">
                <a:latin typeface="Arial Unicode MS" pitchFamily="34" charset="-128"/>
                <a:ea typeface="Arial Unicode MS" pitchFamily="34" charset="-128"/>
                <a:cs typeface="Arial Unicode MS" pitchFamily="34" charset="-128"/>
              </a:rPr>
              <a:t> goods. Cheaper varieties of this category like </a:t>
            </a:r>
            <a:r>
              <a:rPr lang="en-US" dirty="0" err="1" smtClean="0">
                <a:latin typeface="Arial Unicode MS" pitchFamily="34" charset="-128"/>
                <a:ea typeface="Arial Unicode MS" pitchFamily="34" charset="-128"/>
                <a:cs typeface="Arial Unicode MS" pitchFamily="34" charset="-128"/>
              </a:rPr>
              <a:t>bajra</a:t>
            </a:r>
            <a:r>
              <a:rPr lang="en-US" dirty="0" smtClean="0">
                <a:latin typeface="Arial Unicode MS" pitchFamily="34" charset="-128"/>
                <a:ea typeface="Arial Unicode MS" pitchFamily="34" charset="-128"/>
                <a:cs typeface="Arial Unicode MS" pitchFamily="34" charset="-128"/>
              </a:rPr>
              <a:t>, cheaper vegetable like potato come under this category. Sir Robert </a:t>
            </a:r>
            <a:r>
              <a:rPr lang="en-US" dirty="0" err="1" smtClean="0">
                <a:latin typeface="Arial Unicode MS" pitchFamily="34" charset="-128"/>
                <a:ea typeface="Arial Unicode MS" pitchFamily="34" charset="-128"/>
                <a:cs typeface="Arial Unicode MS" pitchFamily="34" charset="-128"/>
              </a:rPr>
              <a:t>Giffen</a:t>
            </a:r>
            <a:r>
              <a:rPr lang="en-US" dirty="0" smtClean="0">
                <a:latin typeface="Arial Unicode MS" pitchFamily="34" charset="-128"/>
                <a:ea typeface="Arial Unicode MS" pitchFamily="34" charset="-128"/>
                <a:cs typeface="Arial Unicode MS" pitchFamily="34" charset="-128"/>
              </a:rPr>
              <a:t> of Ireland first observed that people used to spend more their income on inferior goods like potato and less of their income on meat. But potatoes constitute their staple food. When the price of potato increased, after purchasing potato they did not have so many surpluses to buy meat. So the rise in price of potato compelled people to buy more potato and thus raised the demand for potato. This is against the law of demand. This is also known as </a:t>
            </a:r>
            <a:r>
              <a:rPr lang="en-US" dirty="0" err="1" smtClean="0">
                <a:latin typeface="Arial Unicode MS" pitchFamily="34" charset="-128"/>
                <a:ea typeface="Arial Unicode MS" pitchFamily="34" charset="-128"/>
                <a:cs typeface="Arial Unicode MS" pitchFamily="34" charset="-128"/>
              </a:rPr>
              <a:t>Giffen</a:t>
            </a:r>
            <a:r>
              <a:rPr lang="en-US" dirty="0" smtClean="0">
                <a:latin typeface="Arial Unicode MS" pitchFamily="34" charset="-128"/>
                <a:ea typeface="Arial Unicode MS" pitchFamily="34" charset="-128"/>
                <a:cs typeface="Arial Unicode MS" pitchFamily="34" charset="-128"/>
              </a:rPr>
              <a:t> paradox.</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935480"/>
            <a:ext cx="8458200" cy="4770120"/>
          </a:xfrm>
        </p:spPr>
        <p:txBody>
          <a:bodyPr>
            <a:normAutofit fontScale="85000" lnSpcReduction="10000"/>
          </a:bodyPr>
          <a:lstStyle/>
          <a:p>
            <a:pPr>
              <a:buFont typeface="Wingdings" pitchFamily="2" charset="2"/>
              <a:buChar char="Ø"/>
            </a:pPr>
            <a:r>
              <a:rPr lang="en-US" sz="2400" b="1" dirty="0" smtClean="0">
                <a:latin typeface="Arial Unicode MS" pitchFamily="34" charset="-128"/>
                <a:ea typeface="Arial Unicode MS" pitchFamily="34" charset="-128"/>
                <a:cs typeface="Arial Unicode MS" pitchFamily="34" charset="-128"/>
              </a:rPr>
              <a:t>Conspicuous Consumption – Goods of Snob Appeal:</a:t>
            </a:r>
          </a:p>
          <a:p>
            <a:pPr>
              <a:buNone/>
            </a:pPr>
            <a:r>
              <a:rPr lang="en-US" sz="2400" b="1" dirty="0" smtClean="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This exception to the law of demand is associated with the doctrine propounded by Thorsten Veblen. A few goods like diamonds etc are purchased by the rich and wealthy sections of the society. The prices of these goods are so high that they are beyond the reach of the common man. The higher the price of the diamond the higher the prestige value of it. So when price of these goods (also called as Veblen goods) falls, the consumers think that the prestige value of these goods comes down. So quantity demanded of these goods falls with fall in their price. So the law of demand does not hold good here.</a:t>
            </a:r>
          </a:p>
          <a:p>
            <a:pPr>
              <a:buFont typeface="Wingdings" pitchFamily="2" charset="2"/>
              <a:buChar char="Ø"/>
            </a:pPr>
            <a:r>
              <a:rPr lang="en-US" sz="2400" b="1" dirty="0" smtClean="0">
                <a:latin typeface="Arial Unicode MS" pitchFamily="34" charset="-128"/>
                <a:ea typeface="Arial Unicode MS" pitchFamily="34" charset="-128"/>
                <a:cs typeface="Arial Unicode MS" pitchFamily="34" charset="-128"/>
              </a:rPr>
              <a:t>Change in fashion:</a:t>
            </a:r>
          </a:p>
          <a:p>
            <a:pPr>
              <a:buNone/>
            </a:pPr>
            <a:r>
              <a:rPr lang="en-US" sz="2400" b="1" dirty="0" smtClean="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A change in fashion and tastes affects the market for a commodity. When a broad toe shoe replaces a narrow toe, no amount of reduction in the price of the latter is sufficient to clear the stocks. Broad toe on the other hand, will have more customers even though its price may be going up. The law of demand becomes ineffective.</a:t>
            </a:r>
          </a:p>
          <a:p>
            <a:pPr>
              <a:buNone/>
            </a:pPr>
            <a:endParaRPr lang="en-US" sz="2200" dirty="0" smtClean="0">
              <a:latin typeface="Arial Unicode MS" pitchFamily="34" charset="-128"/>
              <a:ea typeface="Arial Unicode MS" pitchFamily="34" charset="-128"/>
              <a:cs typeface="Arial Unicode MS" pitchFamily="34" charset="-128"/>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935480"/>
            <a:ext cx="8229600" cy="3855720"/>
          </a:xfrm>
        </p:spPr>
        <p:txBody>
          <a:bodyPr>
            <a:normAutofit fontScale="92500" lnSpcReduction="10000"/>
          </a:bodyPr>
          <a:lstStyle/>
          <a:p>
            <a:pPr>
              <a:buFont typeface="Wingdings" pitchFamily="2" charset="2"/>
              <a:buChar char="Ø"/>
            </a:pPr>
            <a:r>
              <a:rPr lang="en-US" sz="2200" b="1" dirty="0" smtClean="0">
                <a:latin typeface="Arial Unicode MS" pitchFamily="34" charset="-128"/>
                <a:ea typeface="Arial Unicode MS" pitchFamily="34" charset="-128"/>
                <a:cs typeface="Arial Unicode MS" pitchFamily="34" charset="-128"/>
              </a:rPr>
              <a:t>Emergencies:</a:t>
            </a:r>
          </a:p>
          <a:p>
            <a:pPr>
              <a:buNone/>
            </a:pPr>
            <a:r>
              <a:rPr lang="en-US" sz="2200" b="1"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Emergencies like war, famine etc. negate the operation of the law of demand. At such times, households behave in an abnormal way. Households accentuate scarcities and induce further price rises by making increased purchases even at higher prices during such periods. During depression, on the other hand, no fall in price is a sufficient inducement for consumers to demand more.</a:t>
            </a:r>
          </a:p>
          <a:p>
            <a:pPr>
              <a:buFont typeface="Wingdings" pitchFamily="2" charset="2"/>
              <a:buChar char="Ø"/>
            </a:pPr>
            <a:r>
              <a:rPr lang="en-US" sz="2200" b="1" dirty="0" smtClean="0">
                <a:latin typeface="Arial Unicode MS" pitchFamily="34" charset="-128"/>
                <a:ea typeface="Arial Unicode MS" pitchFamily="34" charset="-128"/>
                <a:cs typeface="Arial Unicode MS" pitchFamily="34" charset="-128"/>
              </a:rPr>
              <a:t>Future changes in prices:</a:t>
            </a:r>
          </a:p>
          <a:p>
            <a:pPr>
              <a:buNone/>
            </a:pPr>
            <a:r>
              <a:rPr lang="en-US" sz="2200" b="1"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Households also act speculators. When the prices are rising households tend to purchase large quantities of the commodity out of the apprehension that prices may still go up. When prices are expected to fall further, they wait to buy goods in future at still lower prices. So quantity demanded falls when prices are falling.</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 of Supply..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latin typeface="Arial Unicode MS" pitchFamily="34" charset="-128"/>
                <a:ea typeface="Arial Unicode MS" pitchFamily="34" charset="-128"/>
                <a:cs typeface="Arial Unicode MS" pitchFamily="34" charset="-128"/>
              </a:rPr>
              <a:t>An important microeconomic law that states, all other factors being equal, as the price of a good or service increases, the quantity of goods or services that suppliers offer will increase, and vice versa. </a:t>
            </a:r>
          </a:p>
          <a:p>
            <a:r>
              <a:rPr lang="en-US" dirty="0" smtClean="0">
                <a:latin typeface="Arial Unicode MS" pitchFamily="34" charset="-128"/>
                <a:ea typeface="Arial Unicode MS" pitchFamily="34" charset="-128"/>
                <a:cs typeface="Arial Unicode MS" pitchFamily="34" charset="-128"/>
              </a:rPr>
              <a:t>The law of supply says that as the price of an item goes up, suppliers will attempt to maximize their profits by increasing the quantity offered for sale.</a:t>
            </a:r>
          </a:p>
          <a:p>
            <a:r>
              <a:rPr lang="en-US" dirty="0" smtClean="0">
                <a:latin typeface="Arial Unicode MS" pitchFamily="34" charset="-128"/>
                <a:ea typeface="Arial Unicode MS" pitchFamily="34" charset="-128"/>
                <a:cs typeface="Arial Unicode MS" pitchFamily="34" charset="-128"/>
              </a:rPr>
              <a:t>Supply is defined as the quantity of a product that a producer is </a:t>
            </a:r>
            <a:r>
              <a:rPr lang="en-US" b="1" u="sng" dirty="0" smtClean="0">
                <a:latin typeface="Arial Unicode MS" pitchFamily="34" charset="-128"/>
                <a:ea typeface="Arial Unicode MS" pitchFamily="34" charset="-128"/>
                <a:cs typeface="Arial Unicode MS" pitchFamily="34" charset="-128"/>
              </a:rPr>
              <a:t>willing and able to supply</a:t>
            </a:r>
            <a:r>
              <a:rPr lang="en-US" dirty="0" smtClean="0">
                <a:latin typeface="Arial Unicode MS" pitchFamily="34" charset="-128"/>
                <a:ea typeface="Arial Unicode MS" pitchFamily="34" charset="-128"/>
                <a:cs typeface="Arial Unicode MS" pitchFamily="34" charset="-128"/>
              </a:rPr>
              <a:t> onto the market </a:t>
            </a:r>
            <a:r>
              <a:rPr lang="en-US" b="1" u="sng" dirty="0" smtClean="0">
                <a:latin typeface="Arial Unicode MS" pitchFamily="34" charset="-128"/>
                <a:ea typeface="Arial Unicode MS" pitchFamily="34" charset="-128"/>
                <a:cs typeface="Arial Unicode MS" pitchFamily="34" charset="-128"/>
              </a:rPr>
              <a:t>at a given price in a given time period</a:t>
            </a:r>
            <a:r>
              <a:rPr lang="en-US" dirty="0" smtClean="0">
                <a:latin typeface="Arial Unicode MS" pitchFamily="34" charset="-128"/>
                <a:ea typeface="Arial Unicode MS" pitchFamily="34" charset="-128"/>
                <a:cs typeface="Arial Unicode MS" pitchFamily="34" charset="-128"/>
              </a:rPr>
              <a:t>.</a:t>
            </a:r>
          </a:p>
          <a:p>
            <a:r>
              <a:rPr lang="en-US" dirty="0" smtClean="0">
                <a:latin typeface="Arial Unicode MS" pitchFamily="34" charset="-128"/>
                <a:ea typeface="Arial Unicode MS" pitchFamily="34" charset="-128"/>
                <a:cs typeface="Arial Unicode MS" pitchFamily="34" charset="-128"/>
              </a:rPr>
              <a:t>The basic </a:t>
            </a:r>
            <a:r>
              <a:rPr lang="en-US" b="1" dirty="0" smtClean="0">
                <a:latin typeface="Arial Unicode MS" pitchFamily="34" charset="-128"/>
                <a:ea typeface="Arial Unicode MS" pitchFamily="34" charset="-128"/>
                <a:cs typeface="Arial Unicode MS" pitchFamily="34" charset="-128"/>
              </a:rPr>
              <a:t>law of supply</a:t>
            </a:r>
            <a:r>
              <a:rPr lang="en-US" dirty="0" smtClean="0">
                <a:latin typeface="Arial Unicode MS" pitchFamily="34" charset="-128"/>
                <a:ea typeface="Arial Unicode MS" pitchFamily="34" charset="-128"/>
                <a:cs typeface="Arial Unicode MS" pitchFamily="34" charset="-128"/>
              </a:rPr>
              <a:t> is that as the price of a commodity rises, so producers expand their supply onto the market. A supply curve shows a relationship between price and quantity a firm is willing and able to sell.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supply curve is drawn assuming ceteris paribus - </a:t>
            </a:r>
            <a:r>
              <a:rPr lang="en-US" dirty="0" err="1" smtClean="0"/>
              <a:t>ie</a:t>
            </a:r>
            <a:r>
              <a:rPr lang="en-US" dirty="0" smtClean="0"/>
              <a:t> that all factors influencing supply (such as  the cost of production, government policy of taxation and subsidy etc) are being held constant except price. </a:t>
            </a:r>
          </a:p>
          <a:p>
            <a:endParaRPr lang="en-US" dirty="0" smtClean="0"/>
          </a:p>
          <a:p>
            <a:r>
              <a:rPr lang="en-US" dirty="0" smtClean="0"/>
              <a:t>If the price of the good varies, we move along a supply curve.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Supply Schedule.</a:t>
            </a:r>
            <a:endParaRPr lang="en-US" dirty="0"/>
          </a:p>
        </p:txBody>
      </p:sp>
      <p:graphicFrame>
        <p:nvGraphicFramePr>
          <p:cNvPr id="4" name="Content Placeholder 3"/>
          <p:cNvGraphicFramePr>
            <a:graphicFrameLocks noGrp="1"/>
          </p:cNvGraphicFramePr>
          <p:nvPr>
            <p:ph idx="1"/>
          </p:nvPr>
        </p:nvGraphicFramePr>
        <p:xfrm>
          <a:off x="304800" y="2438400"/>
          <a:ext cx="7848600" cy="3352800"/>
        </p:xfrm>
        <a:graphic>
          <a:graphicData uri="http://schemas.openxmlformats.org/drawingml/2006/table">
            <a:tbl>
              <a:tblPr firstRow="1" bandRow="1">
                <a:tableStyleId>{5C22544A-7EE6-4342-B048-85BDC9FD1C3A}</a:tableStyleId>
              </a:tblPr>
              <a:tblGrid>
                <a:gridCol w="3924300"/>
                <a:gridCol w="3924300"/>
              </a:tblGrid>
              <a:tr h="838200">
                <a:tc>
                  <a:txBody>
                    <a:bodyPr/>
                    <a:lstStyle/>
                    <a:p>
                      <a:r>
                        <a:rPr lang="en-US" dirty="0" smtClean="0"/>
                        <a:t>                       Price (in $)</a:t>
                      </a:r>
                      <a:endParaRPr lang="en-US" dirty="0"/>
                    </a:p>
                  </a:txBody>
                  <a:tcPr/>
                </a:tc>
                <a:tc>
                  <a:txBody>
                    <a:bodyPr/>
                    <a:lstStyle/>
                    <a:p>
                      <a:r>
                        <a:rPr lang="en-US" dirty="0" smtClean="0"/>
                        <a:t>       Quantity supplied (in units)</a:t>
                      </a:r>
                      <a:endParaRPr lang="en-US" dirty="0"/>
                    </a:p>
                  </a:txBody>
                  <a:tcPr/>
                </a:tc>
              </a:tr>
              <a:tr h="838200">
                <a:tc>
                  <a:txBody>
                    <a:bodyPr/>
                    <a:lstStyle/>
                    <a:p>
                      <a:r>
                        <a:rPr lang="en-US" dirty="0" smtClean="0"/>
                        <a:t>                            P1</a:t>
                      </a:r>
                      <a:endParaRPr lang="en-US" dirty="0"/>
                    </a:p>
                  </a:txBody>
                  <a:tcPr/>
                </a:tc>
                <a:tc>
                  <a:txBody>
                    <a:bodyPr/>
                    <a:lstStyle/>
                    <a:p>
                      <a:r>
                        <a:rPr lang="en-US" dirty="0" smtClean="0"/>
                        <a:t>                       Q1</a:t>
                      </a:r>
                      <a:endParaRPr lang="en-US" dirty="0"/>
                    </a:p>
                  </a:txBody>
                  <a:tcPr/>
                </a:tc>
              </a:tr>
              <a:tr h="838200">
                <a:tc>
                  <a:txBody>
                    <a:bodyPr/>
                    <a:lstStyle/>
                    <a:p>
                      <a:r>
                        <a:rPr lang="en-US" dirty="0" smtClean="0"/>
                        <a:t>                            P2</a:t>
                      </a:r>
                      <a:endParaRPr lang="en-US" dirty="0"/>
                    </a:p>
                  </a:txBody>
                  <a:tcPr/>
                </a:tc>
                <a:tc>
                  <a:txBody>
                    <a:bodyPr/>
                    <a:lstStyle/>
                    <a:p>
                      <a:r>
                        <a:rPr lang="en-US" dirty="0" smtClean="0"/>
                        <a:t>                       Q2</a:t>
                      </a:r>
                      <a:endParaRPr lang="en-US" dirty="0"/>
                    </a:p>
                  </a:txBody>
                  <a:tcPr/>
                </a:tc>
              </a:tr>
              <a:tr h="838200">
                <a:tc>
                  <a:txBody>
                    <a:bodyPr/>
                    <a:lstStyle/>
                    <a:p>
                      <a:r>
                        <a:rPr lang="en-US" dirty="0" smtClean="0"/>
                        <a:t>                            P3</a:t>
                      </a:r>
                      <a:endParaRPr lang="en-US" dirty="0"/>
                    </a:p>
                  </a:txBody>
                  <a:tcPr/>
                </a:tc>
                <a:tc>
                  <a:txBody>
                    <a:bodyPr/>
                    <a:lstStyle/>
                    <a:p>
                      <a:r>
                        <a:rPr lang="en-US" dirty="0" smtClean="0"/>
                        <a:t>                        Q3</a:t>
                      </a:r>
                      <a:endParaRPr lang="en-US" dirty="0"/>
                    </a:p>
                  </a:txBody>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smtClean="0"/>
              <a:t>The Supply curve</a:t>
            </a:r>
            <a:endParaRPr lang="en-US" dirty="0"/>
          </a:p>
        </p:txBody>
      </p:sp>
      <p:pic>
        <p:nvPicPr>
          <p:cNvPr id="4" name="Content Placeholder 3" descr="economics4.gif"/>
          <p:cNvPicPr>
            <a:picLocks noGrp="1" noChangeAspect="1"/>
          </p:cNvPicPr>
          <p:nvPr>
            <p:ph idx="1"/>
          </p:nvPr>
        </p:nvPicPr>
        <p:blipFill>
          <a:blip r:embed="rId2"/>
          <a:stretch>
            <a:fillRect/>
          </a:stretch>
        </p:blipFill>
        <p:spPr>
          <a:xfrm>
            <a:off x="1219200" y="1752600"/>
            <a:ext cx="5867400" cy="4510197"/>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2000" dirty="0" smtClean="0">
                <a:latin typeface="Arial Unicode MS" pitchFamily="34" charset="-128"/>
                <a:ea typeface="Arial Unicode MS" pitchFamily="34" charset="-128"/>
                <a:cs typeface="Arial Unicode MS" pitchFamily="34" charset="-128"/>
              </a:rPr>
              <a:t>In the diagram, we plot points. </a:t>
            </a:r>
          </a:p>
          <a:p>
            <a:r>
              <a:rPr lang="en-US" sz="2000" dirty="0" smtClean="0">
                <a:latin typeface="Arial Unicode MS" pitchFamily="34" charset="-128"/>
                <a:ea typeface="Arial Unicode MS" pitchFamily="34" charset="-128"/>
                <a:cs typeface="Arial Unicode MS" pitchFamily="34" charset="-128"/>
              </a:rPr>
              <a:t>Each point in the graph corresponds to a certain price at which the seller is willing to sell a specified amount.</a:t>
            </a:r>
          </a:p>
          <a:p>
            <a:r>
              <a:rPr lang="en-US" sz="2000" dirty="0" smtClean="0">
                <a:latin typeface="Arial Unicode MS" pitchFamily="34" charset="-128"/>
                <a:ea typeface="Arial Unicode MS" pitchFamily="34" charset="-128"/>
                <a:cs typeface="Arial Unicode MS" pitchFamily="34" charset="-128"/>
              </a:rPr>
              <a:t>We observe that as the price increases, the quantity supplied also increases.</a:t>
            </a:r>
          </a:p>
          <a:p>
            <a:r>
              <a:rPr lang="en-US" sz="2000" dirty="0" smtClean="0">
                <a:latin typeface="Arial Unicode MS" pitchFamily="34" charset="-128"/>
                <a:ea typeface="Arial Unicode MS" pitchFamily="34" charset="-128"/>
                <a:cs typeface="Arial Unicode MS" pitchFamily="34" charset="-128"/>
              </a:rPr>
              <a:t>As we join the points, we obtain a linear curve which slopes upwards from left to right.</a:t>
            </a:r>
          </a:p>
          <a:p>
            <a:r>
              <a:rPr lang="en-US" sz="2000" dirty="0" smtClean="0">
                <a:latin typeface="Arial Unicode MS" pitchFamily="34" charset="-128"/>
                <a:ea typeface="Arial Unicode MS" pitchFamily="34" charset="-128"/>
                <a:cs typeface="Arial Unicode MS" pitchFamily="34" charset="-128"/>
              </a:rPr>
              <a:t>This is the supply curve – S</a:t>
            </a:r>
          </a:p>
          <a:p>
            <a:r>
              <a:rPr lang="en-US" sz="2000" dirty="0" smtClean="0">
                <a:latin typeface="Arial Unicode MS" pitchFamily="34" charset="-128"/>
                <a:ea typeface="Arial Unicode MS" pitchFamily="34" charset="-128"/>
                <a:cs typeface="Arial Unicode MS" pitchFamily="34" charset="-128"/>
              </a:rPr>
              <a:t>Thus when the price of the product is P1, supply is Q1. When the price increases to P2 and further to P3, supply also increases from Q2 to Q3.</a:t>
            </a:r>
          </a:p>
          <a:p>
            <a:r>
              <a:rPr lang="en-US" sz="2000" dirty="0" smtClean="0">
                <a:latin typeface="Arial Unicode MS" pitchFamily="34" charset="-128"/>
                <a:ea typeface="Arial Unicode MS" pitchFamily="34" charset="-128"/>
                <a:cs typeface="Arial Unicode MS" pitchFamily="34" charset="-128"/>
              </a:rPr>
              <a:t>This implies that price of a commodity is directly related to its supply price.</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u="sng" dirty="0" smtClean="0">
                <a:latin typeface="Arial Unicode MS" pitchFamily="34" charset="-128"/>
                <a:ea typeface="Arial Unicode MS" pitchFamily="34" charset="-128"/>
                <a:cs typeface="Arial Unicode MS" pitchFamily="34" charset="-128"/>
              </a:rPr>
              <a:t>Explaining the Law of Supply</a:t>
            </a:r>
            <a:endParaRPr lang="en-US" sz="2800" dirty="0"/>
          </a:p>
        </p:txBody>
      </p:sp>
      <p:sp>
        <p:nvSpPr>
          <p:cNvPr id="3" name="Content Placeholder 2"/>
          <p:cNvSpPr>
            <a:spLocks noGrp="1"/>
          </p:cNvSpPr>
          <p:nvPr>
            <p:ph idx="1"/>
          </p:nvPr>
        </p:nvSpPr>
        <p:spPr/>
        <p:txBody>
          <a:bodyPr>
            <a:normAutofit fontScale="92500"/>
          </a:bodyPr>
          <a:lstStyle/>
          <a:p>
            <a:pPr>
              <a:buNone/>
            </a:pPr>
            <a:r>
              <a:rPr lang="en-US" b="1" dirty="0" smtClean="0"/>
              <a:t>    </a:t>
            </a:r>
            <a:endParaRPr lang="en-US" sz="2200" u="sng" dirty="0" smtClean="0">
              <a:latin typeface="Arial Unicode MS" pitchFamily="34" charset="-128"/>
              <a:ea typeface="Arial Unicode MS" pitchFamily="34" charset="-128"/>
              <a:cs typeface="Arial Unicode MS" pitchFamily="34" charset="-128"/>
            </a:endParaRPr>
          </a:p>
          <a:p>
            <a:r>
              <a:rPr lang="en-US" sz="2200" u="sng" dirty="0" smtClean="0">
                <a:latin typeface="Arial Unicode MS" pitchFamily="34" charset="-128"/>
                <a:ea typeface="Arial Unicode MS" pitchFamily="34" charset="-128"/>
                <a:cs typeface="Arial Unicode MS" pitchFamily="34" charset="-128"/>
              </a:rPr>
              <a:t>There are three main reasons </a:t>
            </a:r>
            <a:r>
              <a:rPr lang="en-US" sz="2200" dirty="0" smtClean="0">
                <a:latin typeface="Arial Unicode MS" pitchFamily="34" charset="-128"/>
                <a:ea typeface="Arial Unicode MS" pitchFamily="34" charset="-128"/>
                <a:cs typeface="Arial Unicode MS" pitchFamily="34" charset="-128"/>
              </a:rPr>
              <a:t>why supply curves for most products are drawn as sloping upwards from left to right giving a </a:t>
            </a:r>
            <a:r>
              <a:rPr lang="en-US" sz="2200" b="1" dirty="0" smtClean="0">
                <a:latin typeface="Arial Unicode MS" pitchFamily="34" charset="-128"/>
                <a:ea typeface="Arial Unicode MS" pitchFamily="34" charset="-128"/>
                <a:cs typeface="Arial Unicode MS" pitchFamily="34" charset="-128"/>
              </a:rPr>
              <a:t>positive relationship between the market price and quantity supplied</a:t>
            </a:r>
            <a:r>
              <a:rPr lang="en-US" sz="2200" dirty="0" smtClean="0">
                <a:latin typeface="Arial Unicode MS" pitchFamily="34" charset="-128"/>
                <a:ea typeface="Arial Unicode MS" pitchFamily="34" charset="-128"/>
                <a:cs typeface="Arial Unicode MS" pitchFamily="34" charset="-128"/>
              </a:rPr>
              <a:t>:</a:t>
            </a:r>
          </a:p>
          <a:p>
            <a:r>
              <a:rPr lang="en-US" sz="2200" b="1" u="sng" dirty="0" smtClean="0">
                <a:latin typeface="Arial Unicode MS" pitchFamily="34" charset="-128"/>
                <a:ea typeface="Arial Unicode MS" pitchFamily="34" charset="-128"/>
                <a:cs typeface="Arial Unicode MS" pitchFamily="34" charset="-128"/>
              </a:rPr>
              <a:t>The profit motive</a:t>
            </a:r>
            <a:r>
              <a:rPr lang="en-US" sz="2200" b="1"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When the market price rises (for example after an increase in consumer demand), it becomes more profitable for businesses to increase their output. Higher prices send signals to firms that they can increase their profits by satisfying demand in the market.</a:t>
            </a:r>
          </a:p>
          <a:p>
            <a:r>
              <a:rPr lang="en-US" sz="2200" b="1" u="sng" dirty="0" smtClean="0">
                <a:latin typeface="Arial Unicode MS" pitchFamily="34" charset="-128"/>
                <a:ea typeface="Arial Unicode MS" pitchFamily="34" charset="-128"/>
                <a:cs typeface="Arial Unicode MS" pitchFamily="34" charset="-128"/>
              </a:rPr>
              <a:t>Production and costs</a:t>
            </a:r>
            <a:r>
              <a:rPr lang="en-US" sz="2200" b="1"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When output expands, a firm’s production costs rise, therefore a higher price is needed to justify the extra output and cover these extra costs of production.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Thus, Effective demand = Desire + Ability to pay+ Willingness to pay.</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Demand is defined as ‘the various quantities of a given commodity or service which consumers would buy at various prices during a given period of time’.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Demand is always related to price at a particular time.</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704088"/>
            <a:ext cx="7391400" cy="134112"/>
          </a:xfrm>
        </p:spPr>
        <p:txBody>
          <a:bodyPr>
            <a:normAutofit fontScale="90000"/>
          </a:bodyPr>
          <a:lstStyle/>
          <a:p>
            <a:endParaRPr lang="en-US" dirty="0"/>
          </a:p>
        </p:txBody>
      </p:sp>
      <p:sp>
        <p:nvSpPr>
          <p:cNvPr id="3" name="Content Placeholder 2"/>
          <p:cNvSpPr>
            <a:spLocks noGrp="1"/>
          </p:cNvSpPr>
          <p:nvPr>
            <p:ph idx="1"/>
          </p:nvPr>
        </p:nvSpPr>
        <p:spPr/>
        <p:txBody>
          <a:bodyPr/>
          <a:lstStyle/>
          <a:p>
            <a:endParaRPr lang="en-US" sz="2000" b="1" u="sng" dirty="0" smtClean="0">
              <a:latin typeface="Arial Unicode MS" pitchFamily="34" charset="-128"/>
              <a:ea typeface="Arial Unicode MS" pitchFamily="34" charset="-128"/>
              <a:cs typeface="Arial Unicode MS" pitchFamily="34" charset="-128"/>
            </a:endParaRPr>
          </a:p>
          <a:p>
            <a:r>
              <a:rPr lang="en-US" sz="2000" b="1" u="sng" dirty="0" smtClean="0">
                <a:latin typeface="Arial Unicode MS" pitchFamily="34" charset="-128"/>
                <a:ea typeface="Arial Unicode MS" pitchFamily="34" charset="-128"/>
                <a:cs typeface="Arial Unicode MS" pitchFamily="34" charset="-128"/>
              </a:rPr>
              <a:t>New entrants coming into the market</a:t>
            </a:r>
            <a:r>
              <a:rPr lang="en-US" sz="2000" b="1" dirty="0" smtClean="0">
                <a:latin typeface="Arial Unicode MS" pitchFamily="34" charset="-128"/>
                <a:ea typeface="Arial Unicode MS" pitchFamily="34" charset="-128"/>
                <a:cs typeface="Arial Unicode MS" pitchFamily="34" charset="-128"/>
              </a:rPr>
              <a:t>: </a:t>
            </a:r>
            <a:r>
              <a:rPr lang="en-US" sz="2000" dirty="0" smtClean="0">
                <a:latin typeface="Arial Unicode MS" pitchFamily="34" charset="-128"/>
                <a:ea typeface="Arial Unicode MS" pitchFamily="34" charset="-128"/>
                <a:cs typeface="Arial Unicode MS" pitchFamily="34" charset="-128"/>
              </a:rPr>
              <a:t>Higher prices may create an incentive for other businesses to enter the market leading to an increase in supply.</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supply</a:t>
            </a:r>
            <a:endParaRPr lang="en-US" dirty="0"/>
          </a:p>
        </p:txBody>
      </p:sp>
      <p:sp>
        <p:nvSpPr>
          <p:cNvPr id="3" name="Content Placeholder 2"/>
          <p:cNvSpPr>
            <a:spLocks noGrp="1"/>
          </p:cNvSpPr>
          <p:nvPr>
            <p:ph idx="1"/>
          </p:nvPr>
        </p:nvSpPr>
        <p:spPr/>
        <p:txBody>
          <a:bodyPr>
            <a:normAutofit/>
          </a:bodyPr>
          <a:lstStyle/>
          <a:p>
            <a:r>
              <a:rPr lang="en-US" sz="2000" u="sng" dirty="0" smtClean="0">
                <a:latin typeface="Arial Unicode MS" pitchFamily="34" charset="-128"/>
                <a:ea typeface="Arial Unicode MS" pitchFamily="34" charset="-128"/>
                <a:cs typeface="Arial Unicode MS" pitchFamily="34" charset="-128"/>
              </a:rPr>
              <a:t>Changes in the costs of production : </a:t>
            </a:r>
            <a:r>
              <a:rPr lang="en-US" sz="2000" dirty="0" smtClean="0">
                <a:latin typeface="Arial Unicode MS" pitchFamily="34" charset="-128"/>
                <a:ea typeface="Arial Unicode MS" pitchFamily="34" charset="-128"/>
                <a:cs typeface="Arial Unicode MS" pitchFamily="34" charset="-128"/>
              </a:rPr>
              <a:t>Lower costs of production mean that a business can supply more at each price.  For example a magazine publishing company might see a reduction in the cost of its imported paper and inks. A car manufacturer might benefit from a stronger exchange rate because the cost of components and new technology bought from overseas becomes lower. These cost savings can then be passed through the </a:t>
            </a:r>
            <a:r>
              <a:rPr lang="en-US" sz="2000" b="1" dirty="0" smtClean="0">
                <a:latin typeface="Arial Unicode MS" pitchFamily="34" charset="-128"/>
                <a:ea typeface="Arial Unicode MS" pitchFamily="34" charset="-128"/>
                <a:cs typeface="Arial Unicode MS" pitchFamily="34" charset="-128"/>
              </a:rPr>
              <a:t>supply chain</a:t>
            </a:r>
            <a:r>
              <a:rPr lang="en-US" sz="2000" dirty="0" smtClean="0">
                <a:latin typeface="Arial Unicode MS" pitchFamily="34" charset="-128"/>
                <a:ea typeface="Arial Unicode MS" pitchFamily="34" charset="-128"/>
                <a:cs typeface="Arial Unicode MS" pitchFamily="34" charset="-128"/>
              </a:rPr>
              <a:t> to wholesalers and retailers and may result in lower market prices for consumers. </a:t>
            </a:r>
          </a:p>
          <a:p>
            <a:r>
              <a:rPr lang="en-US" sz="2000" dirty="0" smtClean="0">
                <a:latin typeface="Arial Unicode MS" pitchFamily="34" charset="-128"/>
                <a:ea typeface="Arial Unicode MS" pitchFamily="34" charset="-128"/>
                <a:cs typeface="Arial Unicode MS" pitchFamily="34" charset="-128"/>
              </a:rPr>
              <a:t>Conversely, if the costs of production increase, for example following a rise in the price of raw materials or a firm having to pay higher wages to its workers, then businesses cannot supply as much at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2000" dirty="0" smtClean="0">
                <a:latin typeface="Arial Unicode MS" pitchFamily="34" charset="-128"/>
                <a:ea typeface="Arial Unicode MS" pitchFamily="34" charset="-128"/>
                <a:cs typeface="Arial Unicode MS" pitchFamily="34" charset="-128"/>
              </a:rPr>
              <a:t>   the same price and this will cause an inward shift of the supply curve. </a:t>
            </a:r>
          </a:p>
          <a:p>
            <a:pPr>
              <a:buFont typeface="Wingdings" pitchFamily="2" charset="2"/>
              <a:buChar char="§"/>
            </a:pPr>
            <a:r>
              <a:rPr lang="en-US" sz="2000" dirty="0" smtClean="0">
                <a:latin typeface="Arial Unicode MS" pitchFamily="34" charset="-128"/>
                <a:ea typeface="Arial Unicode MS" pitchFamily="34" charset="-128"/>
                <a:cs typeface="Arial Unicode MS" pitchFamily="34" charset="-128"/>
              </a:rPr>
              <a:t>A </a:t>
            </a:r>
            <a:r>
              <a:rPr lang="en-US" sz="2000" u="sng" dirty="0" smtClean="0">
                <a:latin typeface="Arial Unicode MS" pitchFamily="34" charset="-128"/>
                <a:ea typeface="Arial Unicode MS" pitchFamily="34" charset="-128"/>
                <a:cs typeface="Arial Unicode MS" pitchFamily="34" charset="-128"/>
              </a:rPr>
              <a:t>fall in the exchange rate</a:t>
            </a:r>
            <a:r>
              <a:rPr lang="en-US" sz="2000" b="1" dirty="0" smtClean="0">
                <a:latin typeface="Arial Unicode MS" pitchFamily="34" charset="-128"/>
                <a:ea typeface="Arial Unicode MS" pitchFamily="34" charset="-128"/>
                <a:cs typeface="Arial Unicode MS" pitchFamily="34" charset="-128"/>
              </a:rPr>
              <a:t> </a:t>
            </a:r>
            <a:r>
              <a:rPr lang="en-US" sz="2000" dirty="0" smtClean="0">
                <a:latin typeface="Arial Unicode MS" pitchFamily="34" charset="-128"/>
                <a:ea typeface="Arial Unicode MS" pitchFamily="34" charset="-128"/>
                <a:cs typeface="Arial Unicode MS" pitchFamily="34" charset="-128"/>
              </a:rPr>
              <a:t>causes an increase in the prices of imported components and raw materials and will (other factors remaining constant) lead to a decrease in supply in a number of different markets and industries. For example if the rupee falls by 10% against the $, then it becomes more expensive for Indian car manufacturers to import their rubber and glass and higher prices for paints imported from the American exporters.</a:t>
            </a:r>
          </a:p>
          <a:p>
            <a:r>
              <a:rPr lang="en-US" sz="2000" u="sng" dirty="0" smtClean="0">
                <a:latin typeface="Arial Unicode MS" pitchFamily="34" charset="-128"/>
                <a:ea typeface="Arial Unicode MS" pitchFamily="34" charset="-128"/>
                <a:cs typeface="Arial Unicode MS" pitchFamily="34" charset="-128"/>
              </a:rPr>
              <a:t>Changes in production technology </a:t>
            </a:r>
            <a:r>
              <a:rPr lang="en-US" sz="2000" dirty="0" smtClean="0">
                <a:latin typeface="Arial Unicode MS" pitchFamily="34" charset="-128"/>
                <a:ea typeface="Arial Unicode MS" pitchFamily="34" charset="-128"/>
                <a:cs typeface="Arial Unicode MS" pitchFamily="34" charset="-128"/>
              </a:rPr>
              <a:t>: Production technologies can change quickly and in industries where technological change is rapid we see increases in supply and lower prices for the consumer.</a:t>
            </a:r>
          </a:p>
          <a:p>
            <a:pPr>
              <a:buFont typeface="Wingdings" pitchFamily="2" charset="2"/>
              <a:buChar char="§"/>
            </a:pPr>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
            </a:pPr>
            <a:endParaRPr lang="en-US" sz="2000" dirty="0" smtClean="0">
              <a:latin typeface="Arial Unicode MS" pitchFamily="34" charset="-128"/>
              <a:ea typeface="Arial Unicode MS" pitchFamily="34" charset="-128"/>
              <a:cs typeface="Arial Unicode MS" pitchFamily="34" charset="-128"/>
            </a:endParaRPr>
          </a:p>
          <a:p>
            <a:pPr>
              <a:buNone/>
            </a:pPr>
            <a:endParaRPr lang="en-US" dirty="0" smtClean="0">
              <a:latin typeface="Arial Unicode MS" pitchFamily="34" charset="-128"/>
              <a:ea typeface="Arial Unicode MS" pitchFamily="34" charset="-128"/>
              <a:cs typeface="Arial Unicode MS" pitchFamily="34" charset="-128"/>
            </a:endParaRP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
            </a:pPr>
            <a:r>
              <a:rPr lang="en-US" sz="2000" dirty="0" smtClean="0">
                <a:latin typeface="Arial Unicode MS" pitchFamily="34" charset="-128"/>
                <a:ea typeface="Arial Unicode MS" pitchFamily="34" charset="-128"/>
                <a:cs typeface="Arial Unicode MS" pitchFamily="34" charset="-128"/>
              </a:rPr>
              <a:t> </a:t>
            </a:r>
            <a:r>
              <a:rPr lang="en-US" sz="2900" u="sng" dirty="0" smtClean="0">
                <a:latin typeface="Arial Unicode MS" pitchFamily="34" charset="-128"/>
                <a:ea typeface="Arial Unicode MS" pitchFamily="34" charset="-128"/>
                <a:cs typeface="Arial Unicode MS" pitchFamily="34" charset="-128"/>
              </a:rPr>
              <a:t>Government taxes and subsidies </a:t>
            </a:r>
            <a:r>
              <a:rPr lang="en-US" sz="2900" dirty="0" smtClean="0">
                <a:latin typeface="Arial Unicode MS" pitchFamily="34" charset="-128"/>
                <a:ea typeface="Arial Unicode MS" pitchFamily="34" charset="-128"/>
                <a:cs typeface="Arial Unicode MS" pitchFamily="34" charset="-128"/>
              </a:rPr>
              <a:t>: </a:t>
            </a:r>
          </a:p>
          <a:p>
            <a:pPr>
              <a:buNone/>
            </a:pPr>
            <a:r>
              <a:rPr lang="en-US" sz="2900" dirty="0" smtClean="0">
                <a:latin typeface="Arial Unicode MS" pitchFamily="34" charset="-128"/>
                <a:ea typeface="Arial Unicode MS" pitchFamily="34" charset="-128"/>
                <a:cs typeface="Arial Unicode MS" pitchFamily="34" charset="-128"/>
              </a:rPr>
              <a:t>    A tax is a compulsory payment made from one’s income. When government increases taxes on production and various duties, they add to the cost of production, reducing supply. </a:t>
            </a:r>
          </a:p>
          <a:p>
            <a:pPr>
              <a:buNone/>
            </a:pPr>
            <a:r>
              <a:rPr lang="en-US" sz="2900" dirty="0" smtClean="0">
                <a:latin typeface="Arial Unicode MS" pitchFamily="34" charset="-128"/>
                <a:ea typeface="Arial Unicode MS" pitchFamily="34" charset="-128"/>
                <a:cs typeface="Arial Unicode MS" pitchFamily="34" charset="-128"/>
              </a:rPr>
              <a:t>    A subsidy on the other hand is a cost reducing measure which would enhance supply. </a:t>
            </a:r>
            <a:r>
              <a:rPr lang="en-US" sz="2900" dirty="0" err="1" smtClean="0">
                <a:latin typeface="Arial Unicode MS" pitchFamily="34" charset="-128"/>
                <a:ea typeface="Arial Unicode MS" pitchFamily="34" charset="-128"/>
                <a:cs typeface="Arial Unicode MS" pitchFamily="34" charset="-128"/>
              </a:rPr>
              <a:t>Eg</a:t>
            </a:r>
            <a:r>
              <a:rPr lang="en-US" sz="2900" dirty="0" smtClean="0">
                <a:latin typeface="Arial Unicode MS" pitchFamily="34" charset="-128"/>
                <a:ea typeface="Arial Unicode MS" pitchFamily="34" charset="-128"/>
                <a:cs typeface="Arial Unicode MS" pitchFamily="34" charset="-128"/>
              </a:rPr>
              <a:t>: In India, the government often gives food subsidy and production subsidies to the agricultural sector to improve its supply.</a:t>
            </a:r>
          </a:p>
          <a:p>
            <a:r>
              <a:rPr lang="en-US" sz="2900" u="sng" dirty="0" smtClean="0">
                <a:latin typeface="Arial Unicode MS" pitchFamily="34" charset="-128"/>
                <a:ea typeface="Arial Unicode MS" pitchFamily="34" charset="-128"/>
                <a:cs typeface="Arial Unicode MS" pitchFamily="34" charset="-128"/>
              </a:rPr>
              <a:t>Changes in climat</a:t>
            </a:r>
            <a:r>
              <a:rPr lang="en-US" sz="2900" b="1" dirty="0" smtClean="0">
                <a:latin typeface="Arial Unicode MS" pitchFamily="34" charset="-128"/>
                <a:ea typeface="Arial Unicode MS" pitchFamily="34" charset="-128"/>
                <a:cs typeface="Arial Unicode MS" pitchFamily="34" charset="-128"/>
              </a:rPr>
              <a:t>e</a:t>
            </a:r>
            <a:endParaRPr lang="en-US" sz="2900" dirty="0" smtClean="0">
              <a:latin typeface="Arial Unicode MS" pitchFamily="34" charset="-128"/>
              <a:ea typeface="Arial Unicode MS" pitchFamily="34" charset="-128"/>
              <a:cs typeface="Arial Unicode MS" pitchFamily="34" charset="-128"/>
            </a:endParaRPr>
          </a:p>
          <a:p>
            <a:pPr>
              <a:buNone/>
            </a:pPr>
            <a:r>
              <a:rPr lang="en-US" sz="2900" dirty="0" smtClean="0">
                <a:latin typeface="Arial Unicode MS" pitchFamily="34" charset="-128"/>
                <a:ea typeface="Arial Unicode MS" pitchFamily="34" charset="-128"/>
                <a:cs typeface="Arial Unicode MS" pitchFamily="34" charset="-128"/>
              </a:rPr>
              <a:t>    For commodities such as coffee, oranges and wheat, the effect of </a:t>
            </a:r>
            <a:r>
              <a:rPr lang="en-US" sz="2900" b="1" dirty="0" smtClean="0">
                <a:latin typeface="Arial Unicode MS" pitchFamily="34" charset="-128"/>
                <a:ea typeface="Arial Unicode MS" pitchFamily="34" charset="-128"/>
                <a:cs typeface="Arial Unicode MS" pitchFamily="34" charset="-128"/>
              </a:rPr>
              <a:t>climatic conditions</a:t>
            </a:r>
            <a:r>
              <a:rPr lang="en-US" sz="2900" dirty="0" smtClean="0">
                <a:latin typeface="Arial Unicode MS" pitchFamily="34" charset="-128"/>
                <a:ea typeface="Arial Unicode MS" pitchFamily="34" charset="-128"/>
                <a:cs typeface="Arial Unicode MS" pitchFamily="34" charset="-128"/>
              </a:rPr>
              <a:t> can exert a great influence on market supply. </a:t>
            </a:r>
            <a:r>
              <a:rPr lang="en-US" sz="2900" dirty="0" err="1" smtClean="0">
                <a:latin typeface="Arial Unicode MS" pitchFamily="34" charset="-128"/>
                <a:ea typeface="Arial Unicode MS" pitchFamily="34" charset="-128"/>
                <a:cs typeface="Arial Unicode MS" pitchFamily="34" charset="-128"/>
              </a:rPr>
              <a:t>Favourable</a:t>
            </a:r>
            <a:r>
              <a:rPr lang="en-US" sz="2900" dirty="0" smtClean="0">
                <a:latin typeface="Arial Unicode MS" pitchFamily="34" charset="-128"/>
                <a:ea typeface="Arial Unicode MS" pitchFamily="34" charset="-128"/>
                <a:cs typeface="Arial Unicode MS" pitchFamily="34" charset="-128"/>
              </a:rPr>
              <a:t> weather will produce a bumper harvest and will increase supply. </a:t>
            </a:r>
            <a:r>
              <a:rPr lang="en-US" sz="2900" dirty="0" err="1" smtClean="0">
                <a:latin typeface="Arial Unicode MS" pitchFamily="34" charset="-128"/>
                <a:ea typeface="Arial Unicode MS" pitchFamily="34" charset="-128"/>
                <a:cs typeface="Arial Unicode MS" pitchFamily="34" charset="-128"/>
              </a:rPr>
              <a:t>Unfavourable</a:t>
            </a:r>
            <a:r>
              <a:rPr lang="en-US" sz="2900" dirty="0" smtClean="0">
                <a:latin typeface="Arial Unicode MS" pitchFamily="34" charset="-128"/>
                <a:ea typeface="Arial Unicode MS" pitchFamily="34" charset="-128"/>
                <a:cs typeface="Arial Unicode MS" pitchFamily="34" charset="-128"/>
              </a:rPr>
              <a:t> weather conditions will lead to a poorer harvest, lower yields and therefore a decrease in supply.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None/>
            </a:pPr>
            <a:r>
              <a:rPr lang="en-US" sz="2400"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Changes in climate can therefore have an effect on prices for agricultural goods such as coffee, tea and cocoa. Because these commodities are often used as ingredients in the production of other products, a change in the supply of one can affect the supply and price of another product. Higher coffee prices for example can lead to an increase in the price of coffee-</a:t>
            </a:r>
            <a:r>
              <a:rPr lang="en-US" sz="2200" dirty="0" err="1" smtClean="0">
                <a:latin typeface="Arial Unicode MS" pitchFamily="34" charset="-128"/>
                <a:ea typeface="Arial Unicode MS" pitchFamily="34" charset="-128"/>
                <a:cs typeface="Arial Unicode MS" pitchFamily="34" charset="-128"/>
              </a:rPr>
              <a:t>flavoured</a:t>
            </a:r>
            <a:r>
              <a:rPr lang="en-US" sz="2200" dirty="0" smtClean="0">
                <a:latin typeface="Arial Unicode MS" pitchFamily="34" charset="-128"/>
                <a:ea typeface="Arial Unicode MS" pitchFamily="34" charset="-128"/>
                <a:cs typeface="Arial Unicode MS" pitchFamily="34" charset="-128"/>
              </a:rPr>
              <a:t> cakes. And higher banana prices as we see in the article below, will feed through to increased prices for banana smoothies in shops and cafes.</a:t>
            </a:r>
          </a:p>
          <a:p>
            <a:pPr>
              <a:buFont typeface="Wingdings" pitchFamily="2" charset="2"/>
              <a:buChar char="§"/>
            </a:pPr>
            <a:r>
              <a:rPr lang="en-US" sz="2200" u="sng" dirty="0" smtClean="0">
                <a:latin typeface="Arial Unicode MS" pitchFamily="34" charset="-128"/>
                <a:ea typeface="Arial Unicode MS" pitchFamily="34" charset="-128"/>
                <a:cs typeface="Arial Unicode MS" pitchFamily="34" charset="-128"/>
              </a:rPr>
              <a:t>Change in the prices of a substitute in production</a:t>
            </a:r>
          </a:p>
          <a:p>
            <a:pPr>
              <a:buNone/>
            </a:pPr>
            <a:r>
              <a:rPr lang="en-US" sz="2200" dirty="0" smtClean="0">
                <a:latin typeface="Arial Unicode MS" pitchFamily="34" charset="-128"/>
                <a:ea typeface="Arial Unicode MS" pitchFamily="34" charset="-128"/>
                <a:cs typeface="Arial Unicode MS" pitchFamily="34" charset="-128"/>
              </a:rPr>
              <a:t>    A </a:t>
            </a:r>
            <a:r>
              <a:rPr lang="en-US" sz="2200" b="1" dirty="0" smtClean="0">
                <a:latin typeface="Arial Unicode MS" pitchFamily="34" charset="-128"/>
                <a:ea typeface="Arial Unicode MS" pitchFamily="34" charset="-128"/>
                <a:cs typeface="Arial Unicode MS" pitchFamily="34" charset="-128"/>
              </a:rPr>
              <a:t>substitute in production</a:t>
            </a:r>
            <a:r>
              <a:rPr lang="en-US" sz="2200" dirty="0" smtClean="0">
                <a:latin typeface="Arial Unicode MS" pitchFamily="34" charset="-128"/>
                <a:ea typeface="Arial Unicode MS" pitchFamily="34" charset="-128"/>
                <a:cs typeface="Arial Unicode MS" pitchFamily="34" charset="-128"/>
              </a:rPr>
              <a:t> is a product that could have been produced using the same resources.  Take the example of barley. An increase in the price of wheat makes wheat growing more financially attractive. The profit motive may cause farmers to grow more wheat rather than barley.</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04088"/>
            <a:ext cx="7696200" cy="210312"/>
          </a:xfrm>
        </p:spPr>
        <p:txBody>
          <a:bodyPr>
            <a:normAutofit fontScale="90000"/>
          </a:bodyPr>
          <a:lstStyle/>
          <a:p>
            <a:endParaRPr lang="en-US" dirty="0"/>
          </a:p>
        </p:txBody>
      </p:sp>
      <p:sp>
        <p:nvSpPr>
          <p:cNvPr id="3" name="Content Placeholder 2"/>
          <p:cNvSpPr>
            <a:spLocks noGrp="1"/>
          </p:cNvSpPr>
          <p:nvPr>
            <p:ph idx="1"/>
          </p:nvPr>
        </p:nvSpPr>
        <p:spPr/>
        <p:txBody>
          <a:bodyPr/>
          <a:lstStyle/>
          <a:p>
            <a:r>
              <a:rPr lang="en-US" sz="2000" u="sng" dirty="0" smtClean="0">
                <a:latin typeface="Arial Unicode MS" pitchFamily="34" charset="-128"/>
                <a:ea typeface="Arial Unicode MS" pitchFamily="34" charset="-128"/>
                <a:cs typeface="Arial Unicode MS" pitchFamily="34" charset="-128"/>
              </a:rPr>
              <a:t>The number of producers in the market and their objectives</a:t>
            </a:r>
          </a:p>
          <a:p>
            <a:pPr>
              <a:buNone/>
            </a:pPr>
            <a:r>
              <a:rPr lang="en-US" sz="2000" dirty="0" smtClean="0">
                <a:latin typeface="Arial Unicode MS" pitchFamily="34" charset="-128"/>
                <a:ea typeface="Arial Unicode MS" pitchFamily="34" charset="-128"/>
                <a:cs typeface="Arial Unicode MS" pitchFamily="34" charset="-128"/>
              </a:rPr>
              <a:t>     The </a:t>
            </a:r>
            <a:r>
              <a:rPr lang="en-US" sz="2000" b="1" dirty="0" smtClean="0">
                <a:latin typeface="Arial Unicode MS" pitchFamily="34" charset="-128"/>
                <a:ea typeface="Arial Unicode MS" pitchFamily="34" charset="-128"/>
                <a:cs typeface="Arial Unicode MS" pitchFamily="34" charset="-128"/>
              </a:rPr>
              <a:t>number of sellers (businesses) in an industry</a:t>
            </a:r>
            <a:r>
              <a:rPr lang="en-US" sz="2000" dirty="0" smtClean="0">
                <a:latin typeface="Arial Unicode MS" pitchFamily="34" charset="-128"/>
                <a:ea typeface="Arial Unicode MS" pitchFamily="34" charset="-128"/>
                <a:cs typeface="Arial Unicode MS" pitchFamily="34" charset="-128"/>
              </a:rPr>
              <a:t> affects market supply. When new businesses enter a market, supply increases causing downward pressure on price.</a:t>
            </a:r>
          </a:p>
          <a:p>
            <a:r>
              <a:rPr lang="en-US" sz="2000" u="sng" dirty="0" smtClean="0">
                <a:latin typeface="Arial Unicode MS" pitchFamily="34" charset="-128"/>
                <a:ea typeface="Arial Unicode MS" pitchFamily="34" charset="-128"/>
                <a:cs typeface="Arial Unicode MS" pitchFamily="34" charset="-128"/>
              </a:rPr>
              <a:t>Competitive Supply</a:t>
            </a:r>
          </a:p>
          <a:p>
            <a:pPr>
              <a:buNone/>
            </a:pPr>
            <a:r>
              <a:rPr lang="en-US" sz="2000" dirty="0" smtClean="0">
                <a:latin typeface="Arial Unicode MS" pitchFamily="34" charset="-128"/>
                <a:ea typeface="Arial Unicode MS" pitchFamily="34" charset="-128"/>
                <a:cs typeface="Arial Unicode MS" pitchFamily="34" charset="-128"/>
              </a:rPr>
              <a:t>    Goods and services in competitive supply are alternative products that a business could make with its factor resources of land, </a:t>
            </a:r>
            <a:r>
              <a:rPr lang="en-US" sz="2000" dirty="0" err="1" smtClean="0">
                <a:latin typeface="Arial Unicode MS" pitchFamily="34" charset="-128"/>
                <a:ea typeface="Arial Unicode MS" pitchFamily="34" charset="-128"/>
                <a:cs typeface="Arial Unicode MS" pitchFamily="34" charset="-128"/>
              </a:rPr>
              <a:t>labour</a:t>
            </a:r>
            <a:r>
              <a:rPr lang="en-US" sz="2000" dirty="0" smtClean="0">
                <a:latin typeface="Arial Unicode MS" pitchFamily="34" charset="-128"/>
                <a:ea typeface="Arial Unicode MS" pitchFamily="34" charset="-128"/>
                <a:cs typeface="Arial Unicode MS" pitchFamily="34" charset="-128"/>
              </a:rPr>
              <a:t> and capital.  For example a farmer can plant potatoes or maize.</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the law of supply</a:t>
            </a:r>
            <a:endParaRPr lang="en-US" dirty="0"/>
          </a:p>
        </p:txBody>
      </p:sp>
      <p:sp>
        <p:nvSpPr>
          <p:cNvPr id="3" name="Content Placeholder 2"/>
          <p:cNvSpPr>
            <a:spLocks noGrp="1"/>
          </p:cNvSpPr>
          <p:nvPr>
            <p:ph idx="1"/>
          </p:nvPr>
        </p:nvSpPr>
        <p:spPr/>
        <p:txBody>
          <a:bodyPr>
            <a:normAutofit/>
          </a:bodyPr>
          <a:lstStyle/>
          <a:p>
            <a:pPr>
              <a:buNone/>
            </a:pPr>
            <a:r>
              <a:rPr lang="en-US" sz="2000" dirty="0" smtClean="0">
                <a:latin typeface="Arial Unicode MS" pitchFamily="34" charset="-128"/>
                <a:ea typeface="Arial Unicode MS" pitchFamily="34" charset="-128"/>
                <a:cs typeface="Arial Unicode MS" pitchFamily="34" charset="-128"/>
              </a:rPr>
              <a:t>    There are situations when the law of supply – that as price increases supply also crease- does not hold.</a:t>
            </a:r>
          </a:p>
          <a:p>
            <a:pPr>
              <a:buFont typeface="Wingdings" pitchFamily="2" charset="2"/>
              <a:buChar char="Ø"/>
            </a:pPr>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Backward bending </a:t>
            </a:r>
            <a:r>
              <a:rPr lang="en-US" sz="2000" u="sng" dirty="0" err="1" smtClean="0">
                <a:latin typeface="Arial Unicode MS" pitchFamily="34" charset="-128"/>
                <a:ea typeface="Arial Unicode MS" pitchFamily="34" charset="-128"/>
                <a:cs typeface="Arial Unicode MS" pitchFamily="34" charset="-128"/>
              </a:rPr>
              <a:t>labour</a:t>
            </a:r>
            <a:r>
              <a:rPr lang="en-US" sz="2000" u="sng" dirty="0" smtClean="0">
                <a:latin typeface="Arial Unicode MS" pitchFamily="34" charset="-128"/>
                <a:ea typeface="Arial Unicode MS" pitchFamily="34" charset="-128"/>
                <a:cs typeface="Arial Unicode MS" pitchFamily="34" charset="-128"/>
              </a:rPr>
              <a:t> supply curve</a:t>
            </a:r>
            <a:r>
              <a:rPr lang="en-US" sz="2000" dirty="0" smtClean="0">
                <a:latin typeface="Arial Unicode MS" pitchFamily="34" charset="-128"/>
                <a:ea typeface="Arial Unicode MS" pitchFamily="34" charset="-128"/>
                <a:cs typeface="Arial Unicode MS" pitchFamily="34" charset="-128"/>
              </a:rPr>
              <a:t>:</a:t>
            </a:r>
          </a:p>
          <a:p>
            <a:pPr>
              <a:buNone/>
            </a:pPr>
            <a:r>
              <a:rPr lang="en-US" sz="2000" dirty="0" smtClean="0">
                <a:latin typeface="Arial Unicode MS" pitchFamily="34" charset="-128"/>
                <a:ea typeface="Arial Unicode MS" pitchFamily="34" charset="-128"/>
                <a:cs typeface="Arial Unicode MS" pitchFamily="34" charset="-128"/>
              </a:rPr>
              <a:t>    The rise in the price of a good or service sometimes leads to a fall in its supply. The best example is the supply of labor. A higher wage rate enables the worker to maintain his existing material standard of living with less work, and he may prefer extra leisure to more wages. The supply curve in such a situation will be ‘backward sloping’ SS</a:t>
            </a:r>
            <a:r>
              <a:rPr lang="en-US" sz="2000" baseline="-25000" dirty="0" smtClean="0">
                <a:latin typeface="Arial Unicode MS" pitchFamily="34" charset="-128"/>
                <a:ea typeface="Arial Unicode MS" pitchFamily="34" charset="-128"/>
                <a:cs typeface="Arial Unicode MS" pitchFamily="34" charset="-128"/>
              </a:rPr>
              <a:t>1</a:t>
            </a:r>
            <a:r>
              <a:rPr lang="en-US" sz="2000" dirty="0" smtClean="0">
                <a:latin typeface="Arial Unicode MS" pitchFamily="34" charset="-128"/>
                <a:ea typeface="Arial Unicode MS" pitchFamily="34" charset="-128"/>
                <a:cs typeface="Arial Unicode MS" pitchFamily="34" charset="-128"/>
              </a:rPr>
              <a:t> as illustrated in figure.</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ls_bb.gif"/>
          <p:cNvPicPr>
            <a:picLocks noGrp="1" noChangeAspect="1"/>
          </p:cNvPicPr>
          <p:nvPr>
            <p:ph idx="1"/>
          </p:nvPr>
        </p:nvPicPr>
        <p:blipFill>
          <a:blip r:embed="rId2"/>
          <a:stretch>
            <a:fillRect/>
          </a:stretch>
        </p:blipFill>
        <p:spPr>
          <a:xfrm>
            <a:off x="1752600" y="2209800"/>
            <a:ext cx="5562600" cy="4151038"/>
          </a:xfr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Ø"/>
            </a:pPr>
            <a:r>
              <a:rPr lang="en-US" u="sng" dirty="0" smtClean="0">
                <a:latin typeface="Arial Unicode MS" pitchFamily="34" charset="-128"/>
                <a:ea typeface="Arial Unicode MS" pitchFamily="34" charset="-128"/>
                <a:cs typeface="Arial Unicode MS" pitchFamily="34" charset="-128"/>
              </a:rPr>
              <a:t>Future expectations</a:t>
            </a:r>
            <a:r>
              <a:rPr lang="en-US" dirty="0" smtClean="0">
                <a:latin typeface="Arial Unicode MS" pitchFamily="34" charset="-128"/>
                <a:ea typeface="Arial Unicode MS" pitchFamily="34" charset="-128"/>
                <a:cs typeface="Arial Unicode MS" pitchFamily="34" charset="-128"/>
              </a:rPr>
              <a:t>: </a:t>
            </a:r>
          </a:p>
          <a:p>
            <a:pPr>
              <a:buNone/>
            </a:pPr>
            <a:r>
              <a:rPr lang="en-US" dirty="0" smtClean="0">
                <a:latin typeface="Arial Unicode MS" pitchFamily="34" charset="-128"/>
                <a:ea typeface="Arial Unicode MS" pitchFamily="34" charset="-128"/>
                <a:cs typeface="Arial Unicode MS" pitchFamily="34" charset="-128"/>
              </a:rPr>
              <a:t>    If the firms anticipate that the price of the product will fall further in future, in order to clear their stocks they may dispose it off at a price that is even lower than the current market price. </a:t>
            </a:r>
            <a:r>
              <a:rPr lang="en-US" dirty="0" err="1" smtClean="0">
                <a:latin typeface="Arial Unicode MS" pitchFamily="34" charset="-128"/>
                <a:ea typeface="Arial Unicode MS" pitchFamily="34" charset="-128"/>
                <a:cs typeface="Arial Unicode MS" pitchFamily="34" charset="-128"/>
              </a:rPr>
              <a:t>Concersely</a:t>
            </a:r>
            <a:r>
              <a:rPr lang="en-US" dirty="0" smtClean="0">
                <a:latin typeface="Arial Unicode MS" pitchFamily="34" charset="-128"/>
                <a:ea typeface="Arial Unicode MS" pitchFamily="34" charset="-128"/>
                <a:cs typeface="Arial Unicode MS" pitchFamily="34" charset="-128"/>
              </a:rPr>
              <a:t>, if sellers anticipate a future rise in price of their goods, they may sell less in the current period, even if the prices of their goods are high.</a:t>
            </a:r>
          </a:p>
          <a:p>
            <a:pPr>
              <a:buFont typeface="Wingdings" pitchFamily="2" charset="2"/>
              <a:buChar char="Ø"/>
            </a:pPr>
            <a:r>
              <a:rPr lang="en-US" u="sng" dirty="0" smtClean="0">
                <a:latin typeface="Arial Unicode MS" pitchFamily="34" charset="-128"/>
                <a:ea typeface="Arial Unicode MS" pitchFamily="34" charset="-128"/>
                <a:cs typeface="Arial Unicode MS" pitchFamily="34" charset="-128"/>
              </a:rPr>
              <a:t>Sellers who are in need of cash</a:t>
            </a:r>
          </a:p>
          <a:p>
            <a:pPr>
              <a:buNone/>
            </a:pPr>
            <a:r>
              <a:rPr lang="en-US" dirty="0" smtClean="0">
                <a:latin typeface="Arial Unicode MS" pitchFamily="34" charset="-128"/>
                <a:ea typeface="Arial Unicode MS" pitchFamily="34" charset="-128"/>
                <a:cs typeface="Arial Unicode MS" pitchFamily="34" charset="-128"/>
              </a:rPr>
              <a:t>    If the seller is in need of hard cash, he may sell his product at a price which may even be below the market price.</a:t>
            </a:r>
          </a:p>
          <a:p>
            <a:pPr>
              <a:buFont typeface="Wingdings" pitchFamily="2" charset="2"/>
              <a:buChar char="Ø"/>
            </a:pPr>
            <a:r>
              <a:rPr lang="en-US" u="sng" dirty="0" smtClean="0">
                <a:latin typeface="Arial Unicode MS" pitchFamily="34" charset="-128"/>
                <a:ea typeface="Arial Unicode MS" pitchFamily="34" charset="-128"/>
                <a:cs typeface="Arial Unicode MS" pitchFamily="34" charset="-128"/>
              </a:rPr>
              <a:t>Supply of savings</a:t>
            </a:r>
            <a:r>
              <a:rPr lang="en-US" dirty="0" smtClean="0">
                <a:latin typeface="Arial Unicode MS" pitchFamily="34" charset="-128"/>
                <a:ea typeface="Arial Unicode MS" pitchFamily="34" charset="-128"/>
                <a:cs typeface="Arial Unicode MS" pitchFamily="34" charset="-128"/>
              </a:rPr>
              <a:t>:</a:t>
            </a:r>
          </a:p>
          <a:p>
            <a:pPr>
              <a:buNone/>
            </a:pPr>
            <a:r>
              <a:rPr lang="en-US" dirty="0" smtClean="0">
                <a:latin typeface="Arial Unicode MS" pitchFamily="34" charset="-128"/>
                <a:ea typeface="Arial Unicode MS" pitchFamily="34" charset="-128"/>
                <a:cs typeface="Arial Unicode MS" pitchFamily="34" charset="-128"/>
              </a:rPr>
              <a:t>    Generally the rate of interest rises savings also increase but this increase in supply of savings occurs only </a:t>
            </a:r>
            <a:r>
              <a:rPr lang="en-US" dirty="0" err="1" smtClean="0">
                <a:latin typeface="Arial Unicode MS" pitchFamily="34" charset="-128"/>
                <a:ea typeface="Arial Unicode MS" pitchFamily="34" charset="-128"/>
                <a:cs typeface="Arial Unicode MS" pitchFamily="34" charset="-128"/>
              </a:rPr>
              <a:t>upto</a:t>
            </a:r>
            <a:r>
              <a:rPr lang="en-US" dirty="0" smtClean="0">
                <a:latin typeface="Arial Unicode MS" pitchFamily="34" charset="-128"/>
                <a:ea typeface="Arial Unicode MS" pitchFamily="34" charset="-128"/>
                <a:cs typeface="Arial Unicode MS" pitchFamily="34" charset="-128"/>
              </a:rPr>
              <a:t> a point. If savers want to have a fixed regular income, they may want to save less even at higher rate of interest, In this case savings tend to fall as the rate of interest (price) rises.</a:t>
            </a:r>
            <a:endParaRPr lang="en-US"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normAutofit/>
          </a:bodyPr>
          <a:lstStyle/>
          <a:p>
            <a:r>
              <a:rPr lang="en-US" sz="2800" dirty="0" smtClean="0">
                <a:latin typeface="Arial Unicode MS" pitchFamily="34" charset="-128"/>
                <a:ea typeface="Arial Unicode MS" pitchFamily="34" charset="-128"/>
                <a:cs typeface="Arial Unicode MS" pitchFamily="34" charset="-128"/>
              </a:rPr>
              <a:t>Shifts in supply curve</a:t>
            </a:r>
            <a:endParaRPr lang="en-US" sz="2800" dirty="0">
              <a:latin typeface="Arial Unicode MS" pitchFamily="34" charset="-128"/>
              <a:ea typeface="Arial Unicode MS" pitchFamily="34" charset="-128"/>
              <a:cs typeface="Arial Unicode MS" pitchFamily="34" charset="-128"/>
            </a:endParaRPr>
          </a:p>
        </p:txBody>
      </p:sp>
      <p:pic>
        <p:nvPicPr>
          <p:cNvPr id="4" name="Content Placeholder 3" descr="as-markets-supply_clip_image002.gif"/>
          <p:cNvPicPr>
            <a:picLocks noGrp="1" noChangeAspect="1"/>
          </p:cNvPicPr>
          <p:nvPr>
            <p:ph idx="1"/>
          </p:nvPr>
        </p:nvPicPr>
        <p:blipFill>
          <a:blip r:embed="rId2"/>
          <a:stretch>
            <a:fillRect/>
          </a:stretch>
        </p:blipFill>
        <p:spPr>
          <a:xfrm>
            <a:off x="609600" y="1295400"/>
            <a:ext cx="7620000" cy="4975336"/>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2800" dirty="0" smtClean="0">
                <a:latin typeface="Arial Unicode MS" pitchFamily="34" charset="-128"/>
                <a:ea typeface="Arial Unicode MS" pitchFamily="34" charset="-128"/>
                <a:cs typeface="Arial Unicode MS" pitchFamily="34" charset="-128"/>
              </a:rPr>
              <a:t>Demand and Quantity demanded – difference.</a:t>
            </a:r>
            <a:endParaRPr lang="en-US" sz="2800"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r>
              <a:rPr lang="en-US" sz="2200" u="sng" dirty="0" smtClean="0">
                <a:latin typeface="Arial Unicode MS" pitchFamily="34" charset="-128"/>
                <a:ea typeface="Arial Unicode MS" pitchFamily="34" charset="-128"/>
                <a:cs typeface="Arial Unicode MS" pitchFamily="34" charset="-128"/>
              </a:rPr>
              <a:t>It is extremely important to understand the difference between demand and quantity demanded.</a:t>
            </a:r>
          </a:p>
          <a:p>
            <a:r>
              <a:rPr lang="en-US" sz="2200" dirty="0" smtClean="0">
                <a:latin typeface="Arial Unicode MS" pitchFamily="34" charset="-128"/>
                <a:ea typeface="Arial Unicode MS" pitchFamily="34" charset="-128"/>
                <a:cs typeface="Arial Unicode MS" pitchFamily="34" charset="-128"/>
              </a:rPr>
              <a:t>Demand </a:t>
            </a:r>
            <a:br>
              <a:rPr lang="en-US" sz="2200" dirty="0" smtClean="0">
                <a:latin typeface="Arial Unicode MS" pitchFamily="34" charset="-128"/>
                <a:ea typeface="Arial Unicode MS" pitchFamily="34" charset="-128"/>
                <a:cs typeface="Arial Unicode MS" pitchFamily="34" charset="-128"/>
              </a:rPr>
            </a:br>
            <a:r>
              <a:rPr lang="en-US" sz="2200" dirty="0" smtClean="0">
                <a:latin typeface="Arial Unicode MS" pitchFamily="34" charset="-128"/>
                <a:ea typeface="Arial Unicode MS" pitchFamily="34" charset="-128"/>
                <a:cs typeface="Arial Unicode MS" pitchFamily="34" charset="-128"/>
              </a:rPr>
              <a:t>• refers to the entire relationship between prices and the quantity of this product or service that people want at each of these prices should be thought of as "the demand curve." </a:t>
            </a:r>
            <a:r>
              <a:rPr lang="en-US" sz="2400" dirty="0" smtClean="0">
                <a:latin typeface="Arial Unicode MS" pitchFamily="34" charset="-128"/>
                <a:ea typeface="Arial Unicode MS" pitchFamily="34" charset="-128"/>
                <a:cs typeface="Arial Unicode MS" pitchFamily="34" charset="-128"/>
              </a:rPr>
              <a:t/>
            </a:r>
            <a:br>
              <a:rPr lang="en-US" sz="2400" dirty="0" smtClean="0">
                <a:latin typeface="Arial Unicode MS" pitchFamily="34" charset="-128"/>
                <a:ea typeface="Arial Unicode MS" pitchFamily="34" charset="-128"/>
                <a:cs typeface="Arial Unicode MS" pitchFamily="34" charset="-128"/>
              </a:rPr>
            </a:br>
            <a:endParaRPr lang="en-US" sz="2400" dirty="0" smtClean="0">
              <a:latin typeface="Arial Unicode MS" pitchFamily="34" charset="-128"/>
              <a:ea typeface="Arial Unicode MS" pitchFamily="34" charset="-128"/>
              <a:cs typeface="Arial Unicode MS" pitchFamily="34" charset="-128"/>
            </a:endParaRPr>
          </a:p>
          <a:p>
            <a:r>
              <a:rPr lang="en-US" sz="2200" dirty="0" smtClean="0">
                <a:latin typeface="Arial Unicode MS" pitchFamily="34" charset="-128"/>
                <a:ea typeface="Arial Unicode MS" pitchFamily="34" charset="-128"/>
                <a:cs typeface="Arial Unicode MS" pitchFamily="34" charset="-128"/>
              </a:rPr>
              <a:t>Quantity demanded</a:t>
            </a:r>
            <a:br>
              <a:rPr lang="en-US" sz="2200" dirty="0" smtClean="0">
                <a:latin typeface="Arial Unicode MS" pitchFamily="34" charset="-128"/>
                <a:ea typeface="Arial Unicode MS" pitchFamily="34" charset="-128"/>
                <a:cs typeface="Arial Unicode MS" pitchFamily="34" charset="-128"/>
              </a:rPr>
            </a:br>
            <a:r>
              <a:rPr lang="en-US" sz="2200" dirty="0" smtClean="0">
                <a:latin typeface="Arial Unicode MS" pitchFamily="34" charset="-128"/>
                <a:ea typeface="Arial Unicode MS" pitchFamily="34" charset="-128"/>
                <a:cs typeface="Arial Unicode MS" pitchFamily="34" charset="-128"/>
              </a:rPr>
              <a:t>• refers to one particular point on the demand curve (not the entire curve).</a:t>
            </a:r>
            <a:br>
              <a:rPr lang="en-US" sz="2200" dirty="0" smtClean="0">
                <a:latin typeface="Arial Unicode MS" pitchFamily="34" charset="-128"/>
                <a:ea typeface="Arial Unicode MS" pitchFamily="34" charset="-128"/>
                <a:cs typeface="Arial Unicode MS" pitchFamily="34" charset="-128"/>
              </a:rPr>
            </a:br>
            <a:r>
              <a:rPr lang="en-US" sz="2200" dirty="0" smtClean="0">
                <a:latin typeface="Arial Unicode MS" pitchFamily="34" charset="-128"/>
                <a:ea typeface="Arial Unicode MS" pitchFamily="34" charset="-128"/>
                <a:cs typeface="Arial Unicode MS" pitchFamily="34" charset="-128"/>
              </a:rPr>
              <a:t>• refers to how much of the product is demanded at one particular price. </a:t>
            </a:r>
            <a:br>
              <a:rPr lang="en-US" sz="2200" dirty="0" smtClean="0">
                <a:latin typeface="Arial Unicode MS" pitchFamily="34" charset="-128"/>
                <a:ea typeface="Arial Unicode MS" pitchFamily="34" charset="-128"/>
                <a:cs typeface="Arial Unicode MS" pitchFamily="34" charset="-128"/>
              </a:rPr>
            </a:br>
            <a:r>
              <a:rPr lang="en-US" sz="2200" dirty="0" smtClean="0">
                <a:latin typeface="Arial Unicode MS" pitchFamily="34" charset="-128"/>
                <a:ea typeface="Arial Unicode MS" pitchFamily="34" charset="-128"/>
                <a:cs typeface="Arial Unicode MS" pitchFamily="34" charset="-128"/>
              </a:rPr>
              <a:t>• is the horizontal distance between the vertical axis and the demand curve.</a:t>
            </a:r>
            <a:endParaRPr lang="en-US" sz="22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990600"/>
          </a:xfrm>
        </p:spPr>
        <p:txBody>
          <a:bodyPr>
            <a:normAutofit/>
          </a:bodyPr>
          <a:lstStyle/>
          <a:p>
            <a:endParaRPr lang="en-US" sz="2800" dirty="0">
              <a:latin typeface="Arial Unicode MS" pitchFamily="34" charset="-128"/>
              <a:ea typeface="Arial Unicode MS" pitchFamily="34" charset="-128"/>
              <a:cs typeface="Arial Unicode MS" pitchFamily="34" charset="-128"/>
            </a:endParaRPr>
          </a:p>
        </p:txBody>
      </p:sp>
      <p:pic>
        <p:nvPicPr>
          <p:cNvPr id="4" name="Content Placeholder 3" descr="as-markets-supply_clip_image003.gif"/>
          <p:cNvPicPr>
            <a:picLocks noGrp="1" noChangeAspect="1"/>
          </p:cNvPicPr>
          <p:nvPr>
            <p:ph idx="1"/>
          </p:nvPr>
        </p:nvPicPr>
        <p:blipFill>
          <a:blip r:embed="rId2"/>
          <a:stretch>
            <a:fillRect/>
          </a:stretch>
        </p:blipFill>
        <p:spPr>
          <a:xfrm>
            <a:off x="381000" y="1219200"/>
            <a:ext cx="8229600" cy="5417299"/>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Arial Unicode MS" pitchFamily="34" charset="-128"/>
                <a:ea typeface="Arial Unicode MS" pitchFamily="34" charset="-128"/>
                <a:cs typeface="Arial Unicode MS" pitchFamily="34" charset="-128"/>
              </a:rPr>
              <a:t>Equilibrium in demand and supply.</a:t>
            </a:r>
            <a:endParaRPr lang="en-US" sz="2800" b="1"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The dictionary definition of 'equilibrium' is 'a state of physical balance', or put more simply, 'a state of rest'.</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 In microeconomics, supply and demand is an economic model of price determination in a market. </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It concludes that in a competitive market, the unit price for a particular good will vary until it settles at a point where the quantity demanded by consumers (at current price) will equal the quantity supplied by producers (at current price), resulting in an economic equilibrium for price and quantity.</a:t>
            </a:r>
          </a:p>
          <a:p>
            <a:pPr>
              <a:buNone/>
            </a:pP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u="sng" dirty="0" smtClean="0">
                <a:latin typeface="Arial Unicode MS" pitchFamily="34" charset="-128"/>
                <a:ea typeface="Arial Unicode MS" pitchFamily="34" charset="-128"/>
                <a:cs typeface="Arial Unicode MS" pitchFamily="34" charset="-128"/>
              </a:rPr>
              <a:t>The four basic laws of supply and demand are (A recap):</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If demand increases (demand curve shifts to the right) and supply remains unchanged, a shortage occurs, leading to a higher equilibrium price.</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If demand decreases (demand curve shifts to the left) supply remains unchanged, a surplus occurs, leading to a lower equilibrium price.</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If demand remains unchanged and supply increases (supply curve shifts to the right), a surplus occurs, leading to a lower equilibrium price.</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If demand remains unchanged and supply decreases (supply curve shifts to the left), a shortage occurs, leading to a higher equilibrium price.</a:t>
            </a:r>
          </a:p>
          <a:p>
            <a:pPr>
              <a:buFont typeface="Wingdings" pitchFamily="2" charset="2"/>
              <a:buChar char="Ø"/>
            </a:pPr>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Ø"/>
            </a:pPr>
            <a:endParaRPr lang="en-US" sz="2000" dirty="0" smtClean="0">
              <a:latin typeface="Arial Unicode MS" pitchFamily="34" charset="-128"/>
              <a:ea typeface="Arial Unicode MS" pitchFamily="34" charset="-128"/>
              <a:cs typeface="Arial Unicode MS" pitchFamily="34" charset="-128"/>
            </a:endParaRPr>
          </a:p>
          <a:p>
            <a:pPr>
              <a:buNone/>
            </a:pP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economics5.gif"/>
          <p:cNvPicPr>
            <a:picLocks noGrp="1" noChangeAspect="1"/>
          </p:cNvPicPr>
          <p:nvPr>
            <p:ph idx="1"/>
          </p:nvPr>
        </p:nvPicPr>
        <p:blipFill>
          <a:blip r:embed="rId2"/>
          <a:stretch>
            <a:fillRect/>
          </a:stretch>
        </p:blipFill>
        <p:spPr>
          <a:xfrm>
            <a:off x="1524000" y="2026564"/>
            <a:ext cx="5969635" cy="4192720"/>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In the diagram, the supply curve S and the demand curve D intersect at point 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Point E is thus the point at which both, the demand for the good and the supply of it ‘clears’.</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Point E corresponds a particular price (OP) and a particular quantity (OQ) at which D=S</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Thus, ‘Equilibrium’ is defined to be the price-quantity pair where the quantity demanded is equal to the quantity supplied, represented by the intersection of the demand and supply curve.</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rmAutofit/>
          </a:bodyPr>
          <a:lstStyle/>
          <a:p>
            <a:r>
              <a:rPr lang="en-US" sz="2800" b="1" dirty="0" smtClean="0">
                <a:latin typeface="Arial Unicode MS" pitchFamily="34" charset="-128"/>
                <a:ea typeface="Arial Unicode MS" pitchFamily="34" charset="-128"/>
                <a:cs typeface="Arial Unicode MS" pitchFamily="34" charset="-128"/>
              </a:rPr>
              <a:t>Disequilibrium points..</a:t>
            </a:r>
            <a:endParaRPr lang="en-US" sz="2800" b="1" dirty="0">
              <a:latin typeface="Arial Unicode MS" pitchFamily="34" charset="-128"/>
              <a:ea typeface="Arial Unicode MS" pitchFamily="34" charset="-128"/>
              <a:cs typeface="Arial Unicode MS" pitchFamily="34" charset="-128"/>
            </a:endParaRPr>
          </a:p>
        </p:txBody>
      </p:sp>
      <p:pic>
        <p:nvPicPr>
          <p:cNvPr id="4" name="Content Placeholder 3" descr="fig03-2.gif"/>
          <p:cNvPicPr>
            <a:picLocks noGrp="1" noChangeAspect="1"/>
          </p:cNvPicPr>
          <p:nvPr>
            <p:ph idx="1"/>
          </p:nvPr>
        </p:nvPicPr>
        <p:blipFill>
          <a:blip r:embed="rId2"/>
          <a:stretch>
            <a:fillRect/>
          </a:stretch>
        </p:blipFill>
        <p:spPr>
          <a:xfrm>
            <a:off x="1066800" y="1905000"/>
            <a:ext cx="6553200" cy="4614291"/>
          </a:xfr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Equilibrium point E (where D=S), equilibrium price is P* and quantity, Q*.</a:t>
            </a:r>
          </a:p>
          <a:p>
            <a:r>
              <a:rPr lang="en-US" dirty="0" smtClean="0"/>
              <a:t>At any point other than point E where the curves intersect, there is a disequilibrium – either surplus of supply in relation to demand or vice versa.</a:t>
            </a:r>
          </a:p>
          <a:p>
            <a:r>
              <a:rPr lang="en-US" dirty="0" smtClean="0"/>
              <a:t>When there is excess supply of a good in relation to demand, price will tend to fall (from P1 to </a:t>
            </a:r>
            <a:r>
              <a:rPr lang="en-US" dirty="0" err="1" smtClean="0"/>
              <a:t>Pe</a:t>
            </a:r>
            <a:r>
              <a:rPr lang="en-US" dirty="0" smtClean="0"/>
              <a:t>)</a:t>
            </a:r>
          </a:p>
          <a:p>
            <a:r>
              <a:rPr lang="en-US" dirty="0" smtClean="0"/>
              <a:t>Converse when there is excess demand of a good in relation to its supply, price will tend to rise (from P2 to </a:t>
            </a:r>
            <a:r>
              <a:rPr lang="en-US" dirty="0" err="1" smtClean="0"/>
              <a:t>Pe</a:t>
            </a:r>
            <a:r>
              <a:rPr lang="en-US" dirty="0" smtClean="0"/>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Price will keep moving until they converge at a level where there is a possibility of a stable equilibrium. </a:t>
            </a:r>
          </a:p>
          <a:p>
            <a:endParaRPr lang="en-US" dirty="0" smtClean="0"/>
          </a:p>
          <a:p>
            <a:r>
              <a:rPr lang="en-US" dirty="0" smtClean="0"/>
              <a:t>This point is the intersection of the demand and supply curve where </a:t>
            </a:r>
            <a:r>
              <a:rPr lang="en-US" dirty="0" err="1" smtClean="0"/>
              <a:t>Pe</a:t>
            </a:r>
            <a:r>
              <a:rPr lang="en-US" smtClean="0"/>
              <a:t> </a:t>
            </a:r>
            <a:r>
              <a:rPr lang="en-US" dirty="0" smtClean="0"/>
              <a:t>is the equilibrium price and at </a:t>
            </a:r>
            <a:r>
              <a:rPr lang="en-US" smtClean="0"/>
              <a:t>this price the </a:t>
            </a:r>
            <a:r>
              <a:rPr lang="en-US" dirty="0" smtClean="0"/>
              <a:t>quantity which is demanded and supplied is </a:t>
            </a:r>
            <a:r>
              <a:rPr lang="en-US" dirty="0" err="1" smtClean="0"/>
              <a:t>Qe</a:t>
            </a:r>
            <a:r>
              <a:rPr lang="en-US" dirty="0" smtClean="0"/>
              <a:t>.</a:t>
            </a:r>
          </a:p>
          <a:p>
            <a:endParaRPr lang="en-US" dirty="0" smtClean="0"/>
          </a:p>
          <a:p>
            <a:r>
              <a:rPr lang="en-US" dirty="0" smtClean="0"/>
              <a:t>At this price, both consumers and producers get the best combination of price and output.</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E-SupplyDemand1.gif"/>
          <p:cNvPicPr>
            <a:picLocks noGrp="1" noChangeAspect="1"/>
          </p:cNvPicPr>
          <p:nvPr>
            <p:ph idx="1"/>
          </p:nvPr>
        </p:nvPicPr>
        <p:blipFill>
          <a:blip r:embed="rId2"/>
          <a:stretch>
            <a:fillRect/>
          </a:stretch>
        </p:blipFill>
        <p:spPr>
          <a:xfrm>
            <a:off x="1600200" y="2033508"/>
            <a:ext cx="6460715" cy="4281567"/>
          </a:xfr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Shifts in equilibrium </a:t>
            </a:r>
            <a:endParaRPr lang="en-US" dirty="0"/>
          </a:p>
        </p:txBody>
      </p:sp>
      <p:sp>
        <p:nvSpPr>
          <p:cNvPr id="3" name="Content Placeholder 2"/>
          <p:cNvSpPr>
            <a:spLocks noGrp="1"/>
          </p:cNvSpPr>
          <p:nvPr>
            <p:ph idx="1"/>
          </p:nvPr>
        </p:nvSpPr>
        <p:spPr/>
        <p:txBody>
          <a:bodyPr>
            <a:normAutofit fontScale="92500"/>
          </a:bodyPr>
          <a:lstStyle/>
          <a:p>
            <a:r>
              <a:rPr lang="en-US" dirty="0" smtClean="0"/>
              <a:t>The intersection of demand and supply curve is called as the equilibrium point.</a:t>
            </a:r>
          </a:p>
          <a:p>
            <a:r>
              <a:rPr lang="en-US" dirty="0" smtClean="0"/>
              <a:t>This equilibrium is not static or permanent as economy is dynamic – ever changing leading to new equilibrium price-output demanded.</a:t>
            </a:r>
          </a:p>
          <a:p>
            <a:r>
              <a:rPr lang="en-US" dirty="0" smtClean="0"/>
              <a:t>If demand for a commodity changes (</a:t>
            </a:r>
            <a:r>
              <a:rPr lang="en-US" dirty="0" err="1" smtClean="0"/>
              <a:t>eg</a:t>
            </a:r>
            <a:r>
              <a:rPr lang="en-US" dirty="0" smtClean="0"/>
              <a:t> increases from D1 to D2) due to increase in consumer’s disposable income, lower taxation, effective advertising </a:t>
            </a:r>
            <a:r>
              <a:rPr lang="en-US" dirty="0" err="1" smtClean="0"/>
              <a:t>ect</a:t>
            </a:r>
            <a:r>
              <a:rPr lang="en-US" dirty="0" smtClean="0"/>
              <a:t>  but the supply remains unchanged at S1, then the new equilibrium point is higher at E1 and price increases to P1 (from OP).</a:t>
            </a:r>
          </a:p>
          <a:p>
            <a:r>
              <a:rPr lang="en-US" dirty="0" smtClean="0"/>
              <a:t>This increases the equilibrium quantity supplied.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rial Unicode MS" pitchFamily="34" charset="-128"/>
                <a:ea typeface="Arial Unicode MS" pitchFamily="34" charset="-128"/>
                <a:cs typeface="Arial Unicode MS" pitchFamily="34" charset="-128"/>
              </a:rPr>
              <a:t>A Demand Schedule.</a:t>
            </a:r>
            <a:endParaRPr lang="en-US" sz="3200"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p:txBody>
          <a:bodyPr/>
          <a:lstStyle/>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When the relationships between quantity demanded of a commodity and [prices are tabulated, it is called as demand schedule.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It is a table or chart which shows the quantities of a commodity demanded at different prices during a given period of time.</a:t>
            </a:r>
          </a:p>
          <a:p>
            <a:pPr>
              <a:buNone/>
            </a:pP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Now assuming the supply of the product  in the market increases as well from S1 to S2 (due to low cost of production, government subsidies etc) the supply curve will shift to the right.</a:t>
            </a:r>
          </a:p>
          <a:p>
            <a:endParaRPr lang="en-US" dirty="0" smtClean="0"/>
          </a:p>
          <a:p>
            <a:r>
              <a:rPr lang="en-US" dirty="0" smtClean="0"/>
              <a:t>This reduces the price from P1 back to the initial equilibrium price OP.</a:t>
            </a:r>
          </a:p>
          <a:p>
            <a:endParaRPr lang="en-US" dirty="0" smtClean="0"/>
          </a:p>
          <a:p>
            <a:r>
              <a:rPr lang="en-US" dirty="0" smtClean="0"/>
              <a:t>It also increases the equilibrium quantity to Q2.</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demand schedule</a:t>
            </a:r>
            <a:endParaRPr lang="en-US" dirty="0"/>
          </a:p>
        </p:txBody>
      </p:sp>
      <p:graphicFrame>
        <p:nvGraphicFramePr>
          <p:cNvPr id="4" name="Content Placeholder 3"/>
          <p:cNvGraphicFramePr>
            <a:graphicFrameLocks noGrp="1"/>
          </p:cNvGraphicFramePr>
          <p:nvPr>
            <p:ph idx="1"/>
          </p:nvPr>
        </p:nvGraphicFramePr>
        <p:xfrm>
          <a:off x="228600" y="2362200"/>
          <a:ext cx="8686800" cy="2870200"/>
        </p:xfrm>
        <a:graphic>
          <a:graphicData uri="http://schemas.openxmlformats.org/drawingml/2006/table">
            <a:tbl>
              <a:tblPr firstRow="1" bandRow="1">
                <a:tableStyleId>{5C22544A-7EE6-4342-B048-85BDC9FD1C3A}</a:tableStyleId>
              </a:tblPr>
              <a:tblGrid>
                <a:gridCol w="4343400"/>
                <a:gridCol w="4343400"/>
              </a:tblGrid>
              <a:tr h="482600">
                <a:tc>
                  <a:txBody>
                    <a:bodyPr/>
                    <a:lstStyle/>
                    <a:p>
                      <a:r>
                        <a:rPr lang="en-US" dirty="0" smtClean="0"/>
                        <a:t>                   Price of Coffee (per $)</a:t>
                      </a:r>
                      <a:endParaRPr lang="en-US" dirty="0"/>
                    </a:p>
                  </a:txBody>
                  <a:tcPr/>
                </a:tc>
                <a:tc>
                  <a:txBody>
                    <a:bodyPr/>
                    <a:lstStyle/>
                    <a:p>
                      <a:r>
                        <a:rPr lang="en-US" dirty="0" smtClean="0"/>
                        <a:t>                Quantity of coffee</a:t>
                      </a:r>
                      <a:r>
                        <a:rPr lang="en-US" baseline="0" dirty="0" smtClean="0"/>
                        <a:t> cups </a:t>
                      </a:r>
                      <a:endParaRPr lang="en-US" dirty="0"/>
                    </a:p>
                  </a:txBody>
                  <a:tcPr/>
                </a:tc>
              </a:tr>
              <a:tr h="482600">
                <a:tc>
                  <a:txBody>
                    <a:bodyPr/>
                    <a:lstStyle/>
                    <a:p>
                      <a:r>
                        <a:rPr lang="en-US" dirty="0" smtClean="0"/>
                        <a:t>                                  1</a:t>
                      </a:r>
                      <a:endParaRPr lang="en-US" dirty="0"/>
                    </a:p>
                  </a:txBody>
                  <a:tcPr/>
                </a:tc>
                <a:tc>
                  <a:txBody>
                    <a:bodyPr/>
                    <a:lstStyle/>
                    <a:p>
                      <a:r>
                        <a:rPr lang="en-US" dirty="0" smtClean="0"/>
                        <a:t>                               20</a:t>
                      </a:r>
                      <a:endParaRPr lang="en-US" dirty="0"/>
                    </a:p>
                  </a:txBody>
                  <a:tcPr/>
                </a:tc>
              </a:tr>
              <a:tr h="482600">
                <a:tc>
                  <a:txBody>
                    <a:bodyPr/>
                    <a:lstStyle/>
                    <a:p>
                      <a:r>
                        <a:rPr lang="en-US" dirty="0" smtClean="0"/>
                        <a:t>                                  </a:t>
                      </a:r>
                      <a:r>
                        <a:rPr lang="en-US" baseline="0" dirty="0" smtClean="0"/>
                        <a:t> </a:t>
                      </a:r>
                      <a:r>
                        <a:rPr lang="en-US" dirty="0" smtClean="0"/>
                        <a:t>2</a:t>
                      </a:r>
                      <a:endParaRPr lang="en-US" dirty="0"/>
                    </a:p>
                  </a:txBody>
                  <a:tcPr/>
                </a:tc>
                <a:tc>
                  <a:txBody>
                    <a:bodyPr/>
                    <a:lstStyle/>
                    <a:p>
                      <a:r>
                        <a:rPr lang="en-US" dirty="0" smtClean="0"/>
                        <a:t>                               16</a:t>
                      </a:r>
                      <a:endParaRPr lang="en-US" dirty="0"/>
                    </a:p>
                  </a:txBody>
                  <a:tcPr/>
                </a:tc>
              </a:tr>
              <a:tr h="457200">
                <a:tc>
                  <a:txBody>
                    <a:bodyPr/>
                    <a:lstStyle/>
                    <a:p>
                      <a:r>
                        <a:rPr lang="en-US" dirty="0" smtClean="0"/>
                        <a:t>                                   3</a:t>
                      </a:r>
                      <a:endParaRPr lang="en-US" dirty="0"/>
                    </a:p>
                  </a:txBody>
                  <a:tcPr/>
                </a:tc>
                <a:tc>
                  <a:txBody>
                    <a:bodyPr/>
                    <a:lstStyle/>
                    <a:p>
                      <a:r>
                        <a:rPr lang="en-US" dirty="0" smtClean="0"/>
                        <a:t>                               12</a:t>
                      </a:r>
                      <a:endParaRPr lang="en-US" dirty="0"/>
                    </a:p>
                  </a:txBody>
                  <a:tcPr/>
                </a:tc>
              </a:tr>
              <a:tr h="482600">
                <a:tc>
                  <a:txBody>
                    <a:bodyPr/>
                    <a:lstStyle/>
                    <a:p>
                      <a:r>
                        <a:rPr lang="en-US" dirty="0" smtClean="0"/>
                        <a:t>                                   4</a:t>
                      </a:r>
                      <a:endParaRPr lang="en-US" dirty="0"/>
                    </a:p>
                  </a:txBody>
                  <a:tcPr/>
                </a:tc>
                <a:tc>
                  <a:txBody>
                    <a:bodyPr/>
                    <a:lstStyle/>
                    <a:p>
                      <a:r>
                        <a:rPr lang="en-US" dirty="0" smtClean="0"/>
                        <a:t>                               08</a:t>
                      </a:r>
                      <a:endParaRPr lang="en-US" dirty="0"/>
                    </a:p>
                  </a:txBody>
                  <a:tcPr/>
                </a:tc>
              </a:tr>
              <a:tr h="482600">
                <a:tc>
                  <a:txBody>
                    <a:bodyPr/>
                    <a:lstStyle/>
                    <a:p>
                      <a:r>
                        <a:rPr lang="en-US" dirty="0" smtClean="0"/>
                        <a:t>                                   5</a:t>
                      </a:r>
                      <a:endParaRPr lang="en-US" dirty="0"/>
                    </a:p>
                  </a:txBody>
                  <a:tcPr/>
                </a:tc>
                <a:tc>
                  <a:txBody>
                    <a:bodyPr/>
                    <a:lstStyle/>
                    <a:p>
                      <a:r>
                        <a:rPr lang="en-US" dirty="0" smtClean="0"/>
                        <a:t>                                04</a:t>
                      </a:r>
                      <a:endParaRPr lang="en-US"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The demand schedule refers to the quantity of coffee cups demanded by an individual at different prices.</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We observe that as the 4 price of each coffee cup goes on rising, the quantity demanded each time goes on falling.</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This indicates the inverse relationship between price and quantity demanded.</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Diagrammatically, we plot the points on a graph.</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The vertical (Y axis) denotes the price of coffee cups in dollars. The horizontal axis (X axis) denotes the quantity of coffee cups demanded at each price.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Each point on the graph corresponds to a particular price and quantity demand. </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133600"/>
            <a:ext cx="8229600" cy="4419600"/>
          </a:xfrm>
        </p:spPr>
        <p:txBody>
          <a:bodyPr>
            <a:normAutofit/>
          </a:bodyPr>
          <a:lstStyle/>
          <a:p>
            <a:r>
              <a:rPr lang="en-US" sz="2000" dirty="0" smtClean="0">
                <a:latin typeface="Arial Unicode MS" pitchFamily="34" charset="-128"/>
                <a:ea typeface="Arial Unicode MS" pitchFamily="34" charset="-128"/>
                <a:cs typeface="Arial Unicode MS" pitchFamily="34" charset="-128"/>
              </a:rPr>
              <a:t>As we join the points on the graph, we observe that the curve slopes from left to right.</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Thus the curve has a negative slope.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This indicates a trade off between price and quantity demanded. As price rises, demand falls and vice versa.</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When quantity demanded for coffee cups by all consumers is summed up, we get the market demand curve (for coffee cups).</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448</TotalTime>
  <Words>3048</Words>
  <Application>Microsoft Office PowerPoint</Application>
  <PresentationFormat>On-screen Show (4:3)</PresentationFormat>
  <Paragraphs>210</Paragraphs>
  <Slides>50</Slides>
  <Notes>1</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Flow</vt:lpstr>
      <vt:lpstr>BUSINESS ECONOMICS </vt:lpstr>
      <vt:lpstr>Demand - Meaning</vt:lpstr>
      <vt:lpstr>Slide 3</vt:lpstr>
      <vt:lpstr>Demand and Quantity demanded – difference.</vt:lpstr>
      <vt:lpstr>A Demand Schedule.</vt:lpstr>
      <vt:lpstr>A demand schedule</vt:lpstr>
      <vt:lpstr>Slide 7</vt:lpstr>
      <vt:lpstr>Slide 8</vt:lpstr>
      <vt:lpstr>Slide 9</vt:lpstr>
      <vt:lpstr>A Demand Curve</vt:lpstr>
      <vt:lpstr>Changes in demand</vt:lpstr>
      <vt:lpstr>Slide 12</vt:lpstr>
      <vt:lpstr>The Law of Demand</vt:lpstr>
      <vt:lpstr>Slide 14</vt:lpstr>
      <vt:lpstr>Factors influencing Individual demand </vt:lpstr>
      <vt:lpstr>Slide 16</vt:lpstr>
      <vt:lpstr>Slide 17</vt:lpstr>
      <vt:lpstr>Factors influencing market demand.</vt:lpstr>
      <vt:lpstr>Slide 19</vt:lpstr>
      <vt:lpstr>Slide 20</vt:lpstr>
      <vt:lpstr>Exceptions to the law of demand</vt:lpstr>
      <vt:lpstr>Slide 22</vt:lpstr>
      <vt:lpstr>Slide 23</vt:lpstr>
      <vt:lpstr>The Law of Supply..</vt:lpstr>
      <vt:lpstr>Slide 25</vt:lpstr>
      <vt:lpstr>         Supply Schedule.</vt:lpstr>
      <vt:lpstr>The Supply curve</vt:lpstr>
      <vt:lpstr>Slide 28</vt:lpstr>
      <vt:lpstr>Explaining the Law of Supply</vt:lpstr>
      <vt:lpstr>Slide 30</vt:lpstr>
      <vt:lpstr>Determinants of supply</vt:lpstr>
      <vt:lpstr>Slide 32</vt:lpstr>
      <vt:lpstr>Slide 33</vt:lpstr>
      <vt:lpstr>Slide 34</vt:lpstr>
      <vt:lpstr>Slide 35</vt:lpstr>
      <vt:lpstr>Exceptions to the law of supply</vt:lpstr>
      <vt:lpstr>Slide 37</vt:lpstr>
      <vt:lpstr>Slide 38</vt:lpstr>
      <vt:lpstr>Shifts in supply curve</vt:lpstr>
      <vt:lpstr>Slide 40</vt:lpstr>
      <vt:lpstr>Equilibrium in demand and supply.</vt:lpstr>
      <vt:lpstr>Slide 42</vt:lpstr>
      <vt:lpstr>Slide 43</vt:lpstr>
      <vt:lpstr>Slide 44</vt:lpstr>
      <vt:lpstr>Disequilibrium points..</vt:lpstr>
      <vt:lpstr>Slide 46</vt:lpstr>
      <vt:lpstr>Slide 47</vt:lpstr>
      <vt:lpstr>Slide 48</vt:lpstr>
      <vt:lpstr>Shifts in equilibrium </vt:lpstr>
      <vt:lpstr>Slide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Demand…Concept and Determinants</dc:title>
  <dc:creator>ANWESHA</dc:creator>
  <cp:lastModifiedBy>user</cp:lastModifiedBy>
  <cp:revision>128</cp:revision>
  <dcterms:created xsi:type="dcterms:W3CDTF">2014-08-02T15:07:16Z</dcterms:created>
  <dcterms:modified xsi:type="dcterms:W3CDTF">2021-11-20T06:28:21Z</dcterms:modified>
</cp:coreProperties>
</file>