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sldIdLst>
    <p:sldId id="256" r:id="rId5"/>
    <p:sldId id="259" r:id="rId6"/>
    <p:sldId id="290" r:id="rId7"/>
    <p:sldId id="291" r:id="rId8"/>
    <p:sldId id="257" r:id="rId9"/>
    <p:sldId id="258"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65821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74735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369695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46E914-9CA4-40C7-BAF6-EBC8A96385FD}" type="datetimeFigureOut">
              <a:rPr lang="en-GB" smtClean="0"/>
              <a:t>15/08/2021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46E914-9CA4-40C7-BAF6-EBC8A96385FD}" type="datetimeFigureOut">
              <a:rPr lang="en-GB" smtClean="0"/>
              <a:t>15/08/2021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6E914-9CA4-40C7-BAF6-EBC8A96385FD}" type="datetimeFigureOut">
              <a:rPr lang="en-GB" smtClean="0"/>
              <a:t>15/08/2021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DE75B-9AB8-4313-B8B7-8D814527C37A}"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1708025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D46E914-9CA4-40C7-BAF6-EBC8A96385FD}" type="datetimeFigureOut">
              <a:rPr lang="en-GB" smtClean="0"/>
              <a:t>15/08/2021</a:t>
            </a:fld>
            <a:endParaRPr lang="en-GB"/>
          </a:p>
        </p:txBody>
      </p:sp>
      <p:sp>
        <p:nvSpPr>
          <p:cNvPr id="9" name="Slide Number Placeholder 8"/>
          <p:cNvSpPr>
            <a:spLocks noGrp="1"/>
          </p:cNvSpPr>
          <p:nvPr>
            <p:ph type="sldNum" sz="quarter" idx="11"/>
          </p:nvPr>
        </p:nvSpPr>
        <p:spPr/>
        <p:txBody>
          <a:bodyPr/>
          <a:lstStyle/>
          <a:p>
            <a:fld id="{567DE75B-9AB8-4313-B8B7-8D814527C37A}"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567DE75B-9AB8-4313-B8B7-8D814527C37A}" type="slidenum">
              <a:rPr lang="en-GB" smtClean="0"/>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67DE75B-9AB8-4313-B8B7-8D814527C37A}" type="slidenum">
              <a:rPr lang="en-GB" smtClean="0"/>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67DE75B-9AB8-4313-B8B7-8D814527C37A}" type="slidenum">
              <a:rPr lang="en-GB" smtClean="0"/>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67DE75B-9AB8-4313-B8B7-8D814527C37A}" type="slidenum">
              <a:rPr lang="en-GB" smtClean="0"/>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567DE75B-9AB8-4313-B8B7-8D814527C37A}" type="slidenum">
              <a:rPr lang="en-GB" smtClean="0"/>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567DE75B-9AB8-4313-B8B7-8D814527C37A}" type="slidenum">
              <a:rPr lang="en-GB" smtClean="0"/>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567DE75B-9AB8-4313-B8B7-8D814527C37A}" type="slidenum">
              <a:rPr lang="en-GB" smtClean="0"/>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1550777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67DE75B-9AB8-4313-B8B7-8D814527C37A}" type="slidenum">
              <a:rPr lang="en-GB" smtClean="0"/>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67DE75B-9AB8-4313-B8B7-8D814527C37A}" type="slidenum">
              <a:rPr lang="en-GB" smtClean="0"/>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67DE75B-9AB8-4313-B8B7-8D814527C37A}" type="slidenum">
              <a:rPr lang="en-GB" smtClean="0"/>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67DE75B-9AB8-4313-B8B7-8D814527C37A}" type="slidenum">
              <a:rPr lang="en-GB" smtClean="0"/>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46E914-9CA4-40C7-BAF6-EBC8A96385FD}" type="datetimeFigureOut">
              <a:rPr lang="en-GB" smtClean="0"/>
              <a:t>15/08/2021</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567DE75B-9AB8-4313-B8B7-8D814527C37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46E914-9CA4-40C7-BAF6-EBC8A96385FD}" type="datetimeFigureOut">
              <a:rPr lang="en-GB" smtClean="0"/>
              <a:t>15/08/2021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46E914-9CA4-40C7-BAF6-EBC8A96385FD}" type="datetimeFigureOut">
              <a:rPr lang="en-GB" smtClean="0"/>
              <a:t>15/08/2021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2440821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6E914-9CA4-40C7-BAF6-EBC8A96385FD}" type="datetimeFigureOut">
              <a:rPr lang="en-GB" smtClean="0"/>
              <a:t>15/08/2021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567DE75B-9AB8-4313-B8B7-8D814527C37A}"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6E914-9CA4-40C7-BAF6-EBC8A96385FD}" type="datetimeFigureOut">
              <a:rPr lang="en-GB" smtClean="0"/>
              <a:t>15/08/2021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DE75B-9AB8-4313-B8B7-8D814527C37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46E914-9CA4-40C7-BAF6-EBC8A96385FD}" type="datetimeFigureOut">
              <a:rPr lang="en-GB" smtClean="0"/>
              <a:t>15/08/2021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27741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46E914-9CA4-40C7-BAF6-EBC8A96385FD}" type="datetimeFigureOut">
              <a:rPr lang="en-GB" smtClean="0"/>
              <a:t>15/08/2021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355377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6E914-9CA4-40C7-BAF6-EBC8A96385FD}" type="datetimeFigureOut">
              <a:rPr lang="en-GB" smtClean="0"/>
              <a:t>15/08/2021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40334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123856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6E914-9CA4-40C7-BAF6-EBC8A96385FD}" type="datetimeFigureOut">
              <a:rPr lang="en-GB" smtClean="0"/>
              <a:t>15/08/2021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DE75B-9AB8-4313-B8B7-8D814527C37A}" type="slidenum">
              <a:rPr lang="en-GB" smtClean="0"/>
              <a:t>‹#›</a:t>
            </a:fld>
            <a:endParaRPr lang="en-GB"/>
          </a:p>
        </p:txBody>
      </p:sp>
    </p:spTree>
    <p:extLst>
      <p:ext uri="{BB962C8B-B14F-4D97-AF65-F5344CB8AC3E}">
        <p14:creationId xmlns:p14="http://schemas.microsoft.com/office/powerpoint/2010/main" val="214062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6E914-9CA4-40C7-BAF6-EBC8A96385FD}" type="datetimeFigureOut">
              <a:rPr lang="en-GB" smtClean="0"/>
              <a:t>15/08/2021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DE75B-9AB8-4313-B8B7-8D814527C37A}" type="slidenum">
              <a:rPr lang="en-GB" smtClean="0"/>
              <a:t>‹#›</a:t>
            </a:fld>
            <a:endParaRPr lang="en-GB"/>
          </a:p>
        </p:txBody>
      </p:sp>
    </p:spTree>
    <p:extLst>
      <p:ext uri="{BB962C8B-B14F-4D97-AF65-F5344CB8AC3E}">
        <p14:creationId xmlns:p14="http://schemas.microsoft.com/office/powerpoint/2010/main" val="178150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67DE75B-9AB8-4313-B8B7-8D814527C37A}"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D46E914-9CA4-40C7-BAF6-EBC8A96385FD}" type="datetimeFigureOut">
              <a:rPr lang="en-GB" smtClean="0"/>
              <a:t>15/08/2021</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D46E914-9CA4-40C7-BAF6-EBC8A96385FD}" type="datetimeFigureOut">
              <a:rPr lang="en-GB" smtClean="0"/>
              <a:t>15/08/2021</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67DE75B-9AB8-4313-B8B7-8D814527C37A}" type="slidenum">
              <a:rPr lang="en-GB" smtClean="0"/>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46E914-9CA4-40C7-BAF6-EBC8A96385FD}" type="datetimeFigureOut">
              <a:rPr lang="en-GB" smtClean="0"/>
              <a:t>15/08/2021</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7DE75B-9AB8-4313-B8B7-8D814527C37A}"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07191"/>
            <a:ext cx="8064896" cy="1437634"/>
          </a:xfrm>
        </p:spPr>
        <p:txBody>
          <a:bodyPr>
            <a:noAutofit/>
          </a:bodyPr>
          <a:lstStyle/>
          <a:p>
            <a:pPr algn="ctr"/>
            <a:r>
              <a:rPr lang="en-GB" sz="2400" b="1" dirty="0" smtClean="0">
                <a:solidFill>
                  <a:schemeClr val="tx1"/>
                </a:solidFill>
                <a:latin typeface="Times New Roman" panose="02020603050405020304" pitchFamily="18" charset="0"/>
                <a:cs typeface="Times New Roman" panose="02020603050405020304" pitchFamily="18" charset="0"/>
              </a:rPr>
              <a:t>NAZARETH COLLEGE OF ARTS AND SCIENCE</a:t>
            </a:r>
            <a:r>
              <a:rPr lang="en-GB" sz="2400" dirty="0" smtClean="0">
                <a:solidFill>
                  <a:schemeClr val="tx1"/>
                </a:solidFill>
                <a:latin typeface="Times New Roman" panose="02020603050405020304" pitchFamily="18" charset="0"/>
                <a:cs typeface="Times New Roman" panose="02020603050405020304" pitchFamily="18" charset="0"/>
              </a:rPr>
              <a:t/>
            </a:r>
            <a:br>
              <a:rPr lang="en-GB" sz="2400" dirty="0" smtClean="0">
                <a:solidFill>
                  <a:schemeClr val="tx1"/>
                </a:solidFill>
                <a:latin typeface="Times New Roman" panose="02020603050405020304" pitchFamily="18" charset="0"/>
                <a:cs typeface="Times New Roman" panose="02020603050405020304" pitchFamily="18" charset="0"/>
              </a:rPr>
            </a:br>
            <a:r>
              <a:rPr lang="en-GB" sz="2400" dirty="0" smtClean="0">
                <a:solidFill>
                  <a:schemeClr val="tx1"/>
                </a:solidFill>
                <a:latin typeface="Times New Roman" panose="02020603050405020304" pitchFamily="18" charset="0"/>
                <a:cs typeface="Times New Roman" panose="02020603050405020304" pitchFamily="18" charset="0"/>
              </a:rPr>
              <a:t>(</a:t>
            </a:r>
            <a:r>
              <a:rPr lang="en-GB" sz="2400" b="1" i="1" dirty="0" smtClean="0">
                <a:solidFill>
                  <a:schemeClr val="tx1"/>
                </a:solidFill>
                <a:latin typeface="Times New Roman" panose="02020603050405020304" pitchFamily="18" charset="0"/>
                <a:cs typeface="Times New Roman" panose="02020603050405020304" pitchFamily="18" charset="0"/>
              </a:rPr>
              <a:t>Affiliated to University of Madras</a:t>
            </a:r>
            <a:r>
              <a:rPr lang="en-GB" sz="2400" dirty="0" smtClean="0">
                <a:solidFill>
                  <a:schemeClr val="tx1"/>
                </a:solidFill>
                <a:latin typeface="Times New Roman" panose="02020603050405020304" pitchFamily="18" charset="0"/>
                <a:cs typeface="Times New Roman" panose="02020603050405020304" pitchFamily="18" charset="0"/>
              </a:rPr>
              <a:t/>
            </a:r>
            <a:br>
              <a:rPr lang="en-GB" sz="2400" dirty="0" smtClean="0">
                <a:solidFill>
                  <a:schemeClr val="tx1"/>
                </a:solidFill>
                <a:latin typeface="Times New Roman" panose="02020603050405020304" pitchFamily="18" charset="0"/>
                <a:cs typeface="Times New Roman" panose="02020603050405020304" pitchFamily="18" charset="0"/>
              </a:rPr>
            </a:br>
            <a:r>
              <a:rPr lang="en-GB" sz="2400" b="1" i="1" dirty="0" smtClean="0">
                <a:solidFill>
                  <a:schemeClr val="tx1"/>
                </a:solidFill>
                <a:latin typeface="Times New Roman" panose="02020603050405020304" pitchFamily="18" charset="0"/>
                <a:cs typeface="Times New Roman" panose="02020603050405020304" pitchFamily="18" charset="0"/>
              </a:rPr>
              <a:t>Re-Accredited by NAAC with ‘B’ Grade)</a:t>
            </a:r>
            <a:r>
              <a:rPr lang="en-US" sz="2400" b="1" dirty="0" smtClean="0">
                <a:solidFill>
                  <a:schemeClr val="tx1"/>
                </a:solidFill>
              </a:rPr>
              <a:t/>
            </a:r>
            <a:br>
              <a:rPr lang="en-US" sz="2400" b="1" dirty="0" smtClean="0">
                <a:solidFill>
                  <a:schemeClr val="tx1"/>
                </a:solidFill>
              </a:rPr>
            </a:br>
            <a:endParaRPr lang="en-GB" sz="2400" dirty="0">
              <a:solidFill>
                <a:schemeClr val="tx1"/>
              </a:solidFill>
            </a:endParaRPr>
          </a:p>
        </p:txBody>
      </p:sp>
      <p:sp>
        <p:nvSpPr>
          <p:cNvPr id="3" name="Subtitle 2"/>
          <p:cNvSpPr>
            <a:spLocks noGrp="1"/>
          </p:cNvSpPr>
          <p:nvPr>
            <p:ph type="subTitle" idx="1"/>
          </p:nvPr>
        </p:nvSpPr>
        <p:spPr>
          <a:xfrm>
            <a:off x="1371600" y="2348880"/>
            <a:ext cx="6400800" cy="3289920"/>
          </a:xfrm>
        </p:spPr>
        <p:txBody>
          <a:bodyPr>
            <a:normAutofit fontScale="92500" lnSpcReduction="20000"/>
          </a:bodyPr>
          <a:lstStyle/>
          <a:p>
            <a:pPr algn="ctr"/>
            <a:r>
              <a:rPr lang="en-GB" sz="2400" b="1" dirty="0" smtClean="0">
                <a:solidFill>
                  <a:schemeClr val="tx1"/>
                </a:solidFill>
                <a:latin typeface="Times New Roman" panose="02020603050405020304" pitchFamily="18" charset="0"/>
                <a:cs typeface="Times New Roman" panose="02020603050405020304" pitchFamily="18" charset="0"/>
              </a:rPr>
              <a:t>DEPARTMENT OF COMMERCE</a:t>
            </a:r>
          </a:p>
          <a:p>
            <a:pPr algn="ctr"/>
            <a:endParaRPr lang="en-GB" sz="2400" b="1" dirty="0" smtClean="0">
              <a:solidFill>
                <a:srgbClr val="FF0000"/>
              </a:solidFill>
              <a:latin typeface="Times New Roman" panose="02020603050405020304" pitchFamily="18" charset="0"/>
              <a:cs typeface="Times New Roman" panose="02020603050405020304" pitchFamily="18" charset="0"/>
            </a:endParaRPr>
          </a:p>
          <a:p>
            <a:pPr algn="ctr"/>
            <a:r>
              <a:rPr lang="en-GB" sz="2400" b="1" u="sng" dirty="0" smtClean="0">
                <a:solidFill>
                  <a:srgbClr val="FF0000"/>
                </a:solidFill>
                <a:latin typeface="Times New Roman" panose="02020603050405020304" pitchFamily="18" charset="0"/>
                <a:cs typeface="Times New Roman" panose="02020603050405020304" pitchFamily="18" charset="0"/>
              </a:rPr>
              <a:t>SUBJECT - BUSINESS LAW</a:t>
            </a:r>
          </a:p>
          <a:p>
            <a:pPr algn="ctr"/>
            <a:endParaRPr lang="en-GB" sz="2400" b="1" u="sng" dirty="0" smtClean="0">
              <a:solidFill>
                <a:srgbClr val="FF0000"/>
              </a:solidFill>
              <a:latin typeface="Times New Roman" panose="02020603050405020304" pitchFamily="18" charset="0"/>
              <a:cs typeface="Times New Roman" panose="02020603050405020304" pitchFamily="18" charset="0"/>
            </a:endParaRPr>
          </a:p>
          <a:p>
            <a:pPr algn="ctr"/>
            <a:r>
              <a:rPr lang="en-GB" sz="2400" b="1" u="sng" dirty="0" smtClean="0">
                <a:solidFill>
                  <a:srgbClr val="FF0000"/>
                </a:solidFill>
                <a:latin typeface="Times New Roman" panose="02020603050405020304" pitchFamily="18" charset="0"/>
                <a:cs typeface="Times New Roman" panose="02020603050405020304" pitchFamily="18" charset="0"/>
              </a:rPr>
              <a:t>UNIT - I</a:t>
            </a:r>
            <a:r>
              <a:rPr lang="en-GB" sz="2400" b="1" dirty="0" smtClean="0">
                <a:solidFill>
                  <a:srgbClr val="FF0000"/>
                </a:solidFill>
                <a:latin typeface="Times New Roman" panose="02020603050405020304" pitchFamily="18" charset="0"/>
                <a:cs typeface="Times New Roman" panose="02020603050405020304" pitchFamily="18" charset="0"/>
              </a:rPr>
              <a:t>                         </a:t>
            </a:r>
          </a:p>
          <a:p>
            <a:pPr algn="ctr"/>
            <a:endParaRPr lang="en-GB" sz="2400" b="1" dirty="0" smtClean="0">
              <a:solidFill>
                <a:schemeClr val="tx1"/>
              </a:solidFill>
              <a:latin typeface="Times New Roman" panose="02020603050405020304" pitchFamily="18" charset="0"/>
              <a:cs typeface="Times New Roman" panose="02020603050405020304" pitchFamily="18" charset="0"/>
            </a:endParaRPr>
          </a:p>
          <a:p>
            <a:pPr algn="ctr"/>
            <a:r>
              <a:rPr lang="en-GB" sz="2400" b="1" dirty="0" smtClean="0">
                <a:solidFill>
                  <a:schemeClr val="tx1"/>
                </a:solidFill>
                <a:latin typeface="Times New Roman" panose="02020603050405020304" pitchFamily="18" charset="0"/>
                <a:cs typeface="Times New Roman" panose="02020603050405020304" pitchFamily="18" charset="0"/>
              </a:rPr>
              <a:t>BY </a:t>
            </a:r>
          </a:p>
          <a:p>
            <a:pPr algn="ctr"/>
            <a:r>
              <a:rPr lang="en-GB" sz="2400" b="1" dirty="0" smtClean="0">
                <a:solidFill>
                  <a:schemeClr val="tx1"/>
                </a:solidFill>
                <a:latin typeface="Times New Roman" panose="02020603050405020304" pitchFamily="18" charset="0"/>
                <a:cs typeface="Times New Roman" panose="02020603050405020304" pitchFamily="18" charset="0"/>
              </a:rPr>
              <a:t>MS.A.BELSIA BRITTO</a:t>
            </a:r>
          </a:p>
          <a:p>
            <a:pPr algn="ctr"/>
            <a:r>
              <a:rPr lang="en-GB" sz="1600" b="1" dirty="0" smtClean="0">
                <a:solidFill>
                  <a:schemeClr val="tx1"/>
                </a:solidFill>
                <a:latin typeface="Times New Roman" panose="02020603050405020304" pitchFamily="18" charset="0"/>
                <a:cs typeface="Times New Roman" panose="02020603050405020304" pitchFamily="18" charset="0"/>
              </a:rPr>
              <a:t>(ASSITANT </a:t>
            </a:r>
            <a:r>
              <a:rPr lang="en-GB" sz="1600" b="1" dirty="0" smtClean="0">
                <a:solidFill>
                  <a:schemeClr val="tx1"/>
                </a:solidFill>
                <a:latin typeface="Times New Roman" panose="02020603050405020304" pitchFamily="18" charset="0"/>
                <a:cs typeface="Times New Roman" panose="02020603050405020304" pitchFamily="18" charset="0"/>
              </a:rPr>
              <a:t>PROFESSOR</a:t>
            </a:r>
          </a:p>
          <a:p>
            <a:pPr algn="ctr"/>
            <a:r>
              <a:rPr lang="en-GB" sz="1600" b="1" dirty="0" smtClean="0">
                <a:solidFill>
                  <a:schemeClr val="tx1"/>
                </a:solidFill>
                <a:latin typeface="Times New Roman" panose="02020603050405020304" pitchFamily="18" charset="0"/>
                <a:cs typeface="Times New Roman" panose="02020603050405020304" pitchFamily="18" charset="0"/>
              </a:rPr>
              <a:t>DEPARTMENT OF COMMERCE)</a:t>
            </a:r>
            <a:endParaRPr lang="en-GB" sz="16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96" y="260648"/>
            <a:ext cx="117376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774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According to sec 2(h) of the </a:t>
            </a:r>
            <a:r>
              <a:rPr lang="en-GB" b="1" dirty="0">
                <a:latin typeface="Times New Roman" panose="02020603050405020304" pitchFamily="18" charset="0"/>
                <a:cs typeface="Times New Roman" panose="02020603050405020304" pitchFamily="18" charset="0"/>
              </a:rPr>
              <a:t>I</a:t>
            </a:r>
            <a:r>
              <a:rPr lang="en-GB" b="1" dirty="0" smtClean="0">
                <a:latin typeface="Times New Roman" panose="02020603050405020304" pitchFamily="18" charset="0"/>
                <a:cs typeface="Times New Roman" panose="02020603050405020304" pitchFamily="18" charset="0"/>
              </a:rPr>
              <a:t>ndian contract act,1872</a:t>
            </a:r>
            <a:r>
              <a:rPr lang="en-GB" dirty="0" smtClean="0">
                <a:latin typeface="Times New Roman" panose="02020603050405020304" pitchFamily="18" charset="0"/>
                <a:cs typeface="Times New Roman" panose="02020603050405020304" pitchFamily="18" charset="0"/>
              </a:rPr>
              <a:t>, “An agreement enforceable by law is a contract”.</a:t>
            </a:r>
          </a:p>
          <a:p>
            <a:r>
              <a:rPr lang="en-GB" dirty="0" smtClean="0">
                <a:latin typeface="Times New Roman" panose="02020603050405020304" pitchFamily="18" charset="0"/>
                <a:cs typeface="Times New Roman" panose="02020603050405020304" pitchFamily="18" charset="0"/>
              </a:rPr>
              <a:t>A contract is “An agreement creating and defining obligation between the parties”. - </a:t>
            </a:r>
            <a:r>
              <a:rPr lang="en-GB" b="1" dirty="0" smtClean="0">
                <a:latin typeface="Times New Roman" panose="02020603050405020304" pitchFamily="18" charset="0"/>
                <a:cs typeface="Times New Roman" panose="02020603050405020304" pitchFamily="18" charset="0"/>
              </a:rPr>
              <a:t>Salmond</a:t>
            </a:r>
            <a:endParaRPr lang="en-GB" b="1"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2339752" y="0"/>
            <a:ext cx="6804248" cy="141277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b="1" dirty="0" smtClean="0">
                <a:solidFill>
                  <a:srgbClr val="002060"/>
                </a:solidFill>
                <a:latin typeface="Times New Roman" panose="02020603050405020304" pitchFamily="18" charset="0"/>
                <a:cs typeface="Times New Roman" panose="02020603050405020304" pitchFamily="18" charset="0"/>
              </a:rPr>
              <a:t>DEFINITION OF CONTRACT</a:t>
            </a:r>
            <a:endParaRPr lang="en-GB" sz="3200" b="1" dirty="0">
              <a:solidFill>
                <a:srgbClr val="002060"/>
              </a:solidFill>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39752"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81181"/>
            <a:ext cx="3834061" cy="196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4061" y="4781181"/>
            <a:ext cx="5309939" cy="195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142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229600" cy="4785395"/>
          </a:xfrm>
        </p:spPr>
        <p:txBody>
          <a:bodyPr>
            <a:normAutofit/>
          </a:bodyPr>
          <a:lstStyle/>
          <a:p>
            <a:pPr algn="ctr"/>
            <a:endParaRPr lang="en-GB" sz="3000" dirty="0" smtClean="0">
              <a:latin typeface="Times New Roman" panose="02020603050405020304" pitchFamily="18" charset="0"/>
              <a:cs typeface="Times New Roman" panose="02020603050405020304" pitchFamily="18" charset="0"/>
            </a:endParaRPr>
          </a:p>
          <a:p>
            <a:r>
              <a:rPr lang="en-GB" sz="3600" dirty="0" smtClean="0">
                <a:latin typeface="Times New Roman" panose="02020603050405020304" pitchFamily="18" charset="0"/>
                <a:cs typeface="Times New Roman" panose="02020603050405020304" pitchFamily="18" charset="0"/>
              </a:rPr>
              <a:t>Sec.2(e</a:t>
            </a:r>
            <a:r>
              <a:rPr lang="en-GB" sz="3600" dirty="0" smtClean="0">
                <a:latin typeface="Times New Roman" panose="02020603050405020304" pitchFamily="18" charset="0"/>
                <a:cs typeface="Times New Roman" panose="02020603050405020304" pitchFamily="18" charset="0"/>
              </a:rPr>
              <a:t>),An agreement is defined as “Every promise and every set of promises, forming consideration for each other”</a:t>
            </a:r>
          </a:p>
          <a:p>
            <a:pPr algn="ctr"/>
            <a:endParaRPr lang="en-GB" sz="3600" dirty="0">
              <a:latin typeface="Times New Roman" panose="02020603050405020304" pitchFamily="18" charset="0"/>
              <a:cs typeface="Times New Roman" panose="02020603050405020304" pitchFamily="18" charset="0"/>
            </a:endParaRPr>
          </a:p>
          <a:p>
            <a:endParaRPr lang="en-GB" dirty="0" smtClean="0">
              <a:latin typeface="Times New Roman" panose="02020603050405020304" pitchFamily="18" charset="0"/>
              <a:cs typeface="Times New Roman" panose="02020603050405020304" pitchFamily="18" charset="0"/>
            </a:endParaRPr>
          </a:p>
          <a:p>
            <a:endParaRPr lang="en-GB"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365104"/>
            <a:ext cx="4716015"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69256"/>
            <a:ext cx="2987823" cy="19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3059832" y="341313"/>
            <a:ext cx="6084168" cy="1143000"/>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0" anchor="ctr">
            <a:noAutofit/>
          </a:bodyPr>
          <a:lstStyle/>
          <a:p>
            <a:pPr algn="ctr"/>
            <a:r>
              <a:rPr lang="en-GB" sz="4800" dirty="0" smtClean="0">
                <a:solidFill>
                  <a:srgbClr val="FFFF00"/>
                </a:solidFill>
                <a:latin typeface="Times New Roman" panose="02020603050405020304" pitchFamily="18" charset="0"/>
                <a:cs typeface="Times New Roman" panose="02020603050405020304" pitchFamily="18" charset="0"/>
              </a:rPr>
              <a:t>Agreement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365103"/>
            <a:ext cx="4283968" cy="245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34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type="title"/>
          </p:nvPr>
        </p:nvSpPr>
        <p:spPr>
          <a:xfrm>
            <a:off x="683568" y="260648"/>
            <a:ext cx="4896544" cy="1143000"/>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0" anchor="ctr">
            <a:noAutofit/>
          </a:bodyPr>
          <a:lstStyle/>
          <a:p>
            <a:pPr algn="ctr"/>
            <a:r>
              <a:rPr lang="en-GB" sz="5400" dirty="0" smtClean="0">
                <a:solidFill>
                  <a:srgbClr val="FFFF00"/>
                </a:solidFill>
                <a:latin typeface="Times New Roman" panose="02020603050405020304" pitchFamily="18" charset="0"/>
                <a:cs typeface="Times New Roman" panose="02020603050405020304" pitchFamily="18" charset="0"/>
              </a:rPr>
              <a:t>Promise</a:t>
            </a:r>
          </a:p>
        </p:txBody>
      </p:sp>
      <p:sp>
        <p:nvSpPr>
          <p:cNvPr id="6" name="Content Placeholder 5"/>
          <p:cNvSpPr>
            <a:spLocks noGrp="1"/>
          </p:cNvSpPr>
          <p:nvPr>
            <p:ph idx="1"/>
          </p:nvPr>
        </p:nvSpPr>
        <p:spPr/>
        <p:txBody>
          <a:bodyPr/>
          <a:lstStyle/>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Sec.2(b</a:t>
            </a:r>
            <a:r>
              <a:rPr lang="en-GB" dirty="0">
                <a:latin typeface="Times New Roman" panose="02020603050405020304" pitchFamily="18" charset="0"/>
                <a:cs typeface="Times New Roman" panose="02020603050405020304" pitchFamily="18" charset="0"/>
              </a:rPr>
              <a:t>), “When a person to whom the proposal is made signifies his assent thereto, the proposal is said to be accepted. A proposal when accepted, becomes a promise.” </a:t>
            </a:r>
          </a:p>
          <a:p>
            <a:pPr marL="0" indent="0" algn="ctr">
              <a:buNone/>
            </a:pPr>
            <a:r>
              <a:rPr lang="en-GB" sz="2400" dirty="0" smtClean="0">
                <a:solidFill>
                  <a:srgbClr val="FF0000"/>
                </a:solidFill>
                <a:latin typeface="Times New Roman" panose="02020603050405020304" pitchFamily="18" charset="0"/>
                <a:cs typeface="Times New Roman" panose="02020603050405020304" pitchFamily="18" charset="0"/>
              </a:rPr>
              <a:t>Agreement </a:t>
            </a:r>
            <a:r>
              <a:rPr lang="en-GB" sz="2400" dirty="0">
                <a:solidFill>
                  <a:srgbClr val="FF0000"/>
                </a:solidFill>
                <a:latin typeface="Times New Roman" panose="02020603050405020304" pitchFamily="18" charset="0"/>
                <a:cs typeface="Times New Roman" panose="02020603050405020304" pitchFamily="18" charset="0"/>
              </a:rPr>
              <a:t>= Offer + Acceptance</a:t>
            </a:r>
            <a:r>
              <a:rPr lang="en-GB" dirty="0">
                <a:solidFill>
                  <a:srgbClr val="FF0000"/>
                </a:solidFill>
                <a:latin typeface="Times New Roman" panose="02020603050405020304" pitchFamily="18" charset="0"/>
                <a:cs typeface="Times New Roman" panose="02020603050405020304" pitchFamily="18" charset="0"/>
              </a:rPr>
              <a:t>. </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0"/>
            <a:ext cx="3563888"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5" y="4941168"/>
            <a:ext cx="5040560" cy="170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62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2" y="3429000"/>
            <a:ext cx="4257926" cy="340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429000"/>
            <a:ext cx="486003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6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777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0120"/>
          </a:xfrm>
        </p:spPr>
        <p:txBody>
          <a:bodyPr>
            <a:normAutofit fontScale="90000"/>
          </a:bodyPr>
          <a:lstStyle/>
          <a:p>
            <a:r>
              <a:rPr lang="en-US" sz="4000" b="1" dirty="0">
                <a:solidFill>
                  <a:srgbClr val="C00000"/>
                </a:solidFill>
                <a:latin typeface="Times New Roman" panose="02020603050405020304" pitchFamily="18" charset="0"/>
                <a:cs typeface="Times New Roman" panose="02020603050405020304" pitchFamily="18" charset="0"/>
              </a:rPr>
              <a:t>Essentials </a:t>
            </a:r>
            <a:r>
              <a:rPr lang="en-US" sz="4000" b="1" dirty="0" smtClean="0">
                <a:solidFill>
                  <a:srgbClr val="C00000"/>
                </a:solidFill>
                <a:latin typeface="Times New Roman" panose="02020603050405020304" pitchFamily="18" charset="0"/>
                <a:cs typeface="Times New Roman" panose="02020603050405020304" pitchFamily="18" charset="0"/>
              </a:rPr>
              <a:t>Elements of </a:t>
            </a:r>
            <a:r>
              <a:rPr lang="en-US" sz="4000" b="1" dirty="0">
                <a:solidFill>
                  <a:srgbClr val="C00000"/>
                </a:solidFill>
                <a:latin typeface="Times New Roman" panose="02020603050405020304" pitchFamily="18" charset="0"/>
                <a:cs typeface="Times New Roman" panose="02020603050405020304" pitchFamily="18" charset="0"/>
              </a:rPr>
              <a:t>a Valid Contract</a:t>
            </a:r>
            <a:endParaRPr lang="en-GB" sz="40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2776"/>
            <a:ext cx="8229600" cy="5328592"/>
          </a:xfrm>
        </p:spPr>
        <p:txBody>
          <a:bodyPr>
            <a:normAutofit/>
          </a:bodyPr>
          <a:lstStyle/>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Offer and acceptance</a:t>
            </a:r>
          </a:p>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Intention to create legal relationship</a:t>
            </a:r>
          </a:p>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Lawful consideration.</a:t>
            </a:r>
          </a:p>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Capacity of parties – Competency</a:t>
            </a:r>
          </a:p>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Free and genuine consent</a:t>
            </a:r>
          </a:p>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Lawful object</a:t>
            </a:r>
          </a:p>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Agreement not expressly declared void</a:t>
            </a:r>
          </a:p>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Certainty and possibility of performance</a:t>
            </a:r>
          </a:p>
          <a:p>
            <a:pPr marL="628650" indent="-514350">
              <a:buFont typeface="+mj-lt"/>
              <a:buAutoNum type="arabicParenR"/>
            </a:pPr>
            <a:r>
              <a:rPr lang="en-US" sz="2800" dirty="0">
                <a:latin typeface="Times New Roman" panose="02020603050405020304" pitchFamily="18" charset="0"/>
                <a:cs typeface="Times New Roman" panose="02020603050405020304" pitchFamily="18" charset="0"/>
              </a:rPr>
              <a:t>Legal formalities</a:t>
            </a:r>
          </a:p>
          <a:p>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138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sz="3600" b="1" u="sng" dirty="0">
                <a:solidFill>
                  <a:srgbClr val="0070C0"/>
                </a:solidFill>
                <a:latin typeface="Times New Roman" panose="02020603050405020304" pitchFamily="18" charset="0"/>
                <a:cs typeface="Times New Roman" panose="02020603050405020304" pitchFamily="18" charset="0"/>
              </a:rPr>
              <a:t>1. Offer and Acceptance:</a:t>
            </a:r>
            <a:endParaRPr lang="en-GB" sz="3600" u="sng"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36712"/>
            <a:ext cx="8229600" cy="5289451"/>
          </a:xfrm>
        </p:spPr>
        <p:txBody>
          <a:bodyPr/>
          <a:lstStyle/>
          <a:p>
            <a:r>
              <a:rPr lang="en-GB" dirty="0">
                <a:latin typeface="Times New Roman" panose="02020603050405020304" pitchFamily="18" charset="0"/>
                <a:cs typeface="Times New Roman" panose="02020603050405020304" pitchFamily="18" charset="0"/>
              </a:rPr>
              <a:t>In order to create a valid contract there must be a lawful offer by one party and lawful acceptance of the same by the other party</a:t>
            </a:r>
            <a:r>
              <a:rPr lang="en-GB" dirty="0" smtClean="0">
                <a:latin typeface="Times New Roman" panose="02020603050405020304" pitchFamily="18" charset="0"/>
                <a:cs typeface="Times New Roman" panose="02020603050405020304" pitchFamily="18" charset="0"/>
              </a:rPr>
              <a:t>.</a:t>
            </a:r>
          </a:p>
          <a:p>
            <a:pPr marL="0" indent="0">
              <a:buNone/>
            </a:pPr>
            <a:r>
              <a:rPr lang="en-GB" sz="2400" u="sng" dirty="0" smtClean="0">
                <a:solidFill>
                  <a:srgbClr val="FF0000"/>
                </a:solidFill>
                <a:latin typeface="Times New Roman" panose="02020603050405020304" pitchFamily="18" charset="0"/>
                <a:cs typeface="Times New Roman" panose="02020603050405020304" pitchFamily="18" charset="0"/>
              </a:rPr>
              <a:t>For Example:</a:t>
            </a:r>
          </a:p>
          <a:p>
            <a:pPr marL="0" indent="0" algn="just">
              <a:buNone/>
            </a:pPr>
            <a:r>
              <a:rPr lang="en-GB" sz="2400" dirty="0">
                <a:latin typeface="Times New Roman" panose="02020603050405020304" pitchFamily="18" charset="0"/>
                <a:cs typeface="Times New Roman" panose="02020603050405020304" pitchFamily="18" charset="0"/>
              </a:rPr>
              <a:t>‘A’ offers to sell his motorcycle to ‘B’ for 30,000, ‘B’ agrees to pay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30,000 for the motorcycle. Here, ‘A’ is the </a:t>
            </a:r>
            <a:r>
              <a:rPr lang="en-GB" sz="2400" dirty="0" err="1">
                <a:latin typeface="Times New Roman" panose="02020603050405020304" pitchFamily="18" charset="0"/>
                <a:cs typeface="Times New Roman" panose="02020603050405020304" pitchFamily="18" charset="0"/>
              </a:rPr>
              <a:t>offerer</a:t>
            </a:r>
            <a:r>
              <a:rPr lang="en-GB" sz="2400" dirty="0">
                <a:latin typeface="Times New Roman" panose="02020603050405020304" pitchFamily="18" charset="0"/>
                <a:cs typeface="Times New Roman" panose="02020603050405020304" pitchFamily="18" charset="0"/>
              </a:rPr>
              <a:t> and ‘B’ is the Acceptor</a:t>
            </a:r>
            <a:endParaRPr lang="en-GB" sz="2400" u="sng"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6264696" cy="297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006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u="sng" dirty="0">
                <a:solidFill>
                  <a:srgbClr val="0070C0"/>
                </a:solidFill>
                <a:latin typeface="Times New Roman" panose="02020603050405020304" pitchFamily="18" charset="0"/>
                <a:cs typeface="Times New Roman" panose="02020603050405020304" pitchFamily="18" charset="0"/>
              </a:rPr>
              <a:t>2. Intention to create legal </a:t>
            </a:r>
            <a:r>
              <a:rPr lang="en-GB" sz="3600" b="1" u="sng" dirty="0" smtClean="0">
                <a:solidFill>
                  <a:srgbClr val="0070C0"/>
                </a:solidFill>
                <a:latin typeface="Times New Roman" panose="02020603050405020304" pitchFamily="18" charset="0"/>
                <a:cs typeface="Times New Roman" panose="02020603050405020304" pitchFamily="18" charset="0"/>
              </a:rPr>
              <a:t>relation</a:t>
            </a:r>
            <a:endParaRPr lang="en-GB" sz="3600" u="sng"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96752"/>
            <a:ext cx="8229600" cy="4929411"/>
          </a:xfrm>
        </p:spPr>
        <p:txBody>
          <a:bodyPr>
            <a:normAutofit/>
          </a:bodyPr>
          <a:lstStyle/>
          <a:p>
            <a:r>
              <a:rPr lang="en-GB" sz="2800" dirty="0">
                <a:latin typeface="Times New Roman" panose="02020603050405020304" pitchFamily="18" charset="0"/>
                <a:cs typeface="Times New Roman" panose="02020603050405020304" pitchFamily="18" charset="0"/>
              </a:rPr>
              <a:t>In case, there is no such intention on the part of parties, there is no contract. Agreements of social or domestic nature do not contemplate legal relations</a:t>
            </a:r>
            <a:r>
              <a:rPr lang="en-GB" sz="2800" dirty="0" smtClean="0">
                <a:latin typeface="Times New Roman" panose="02020603050405020304" pitchFamily="18" charset="0"/>
                <a:cs typeface="Times New Roman" panose="02020603050405020304" pitchFamily="18" charset="0"/>
              </a:rPr>
              <a:t>.</a:t>
            </a:r>
          </a:p>
          <a:p>
            <a:pPr marL="0" indent="0">
              <a:buNone/>
            </a:pPr>
            <a:r>
              <a:rPr lang="en-GB" sz="2800" u="sng" dirty="0" smtClean="0">
                <a:solidFill>
                  <a:srgbClr val="FF0000"/>
                </a:solidFill>
                <a:latin typeface="Times New Roman" panose="02020603050405020304" pitchFamily="18" charset="0"/>
                <a:cs typeface="Times New Roman" panose="02020603050405020304" pitchFamily="18" charset="0"/>
              </a:rPr>
              <a:t>For example:</a:t>
            </a:r>
          </a:p>
          <a:p>
            <a:pPr marL="0" indent="0">
              <a:buNone/>
            </a:pPr>
            <a:r>
              <a:rPr lang="en-GB" sz="2400" dirty="0">
                <a:latin typeface="Times New Roman" panose="02020603050405020304" pitchFamily="18" charset="0"/>
                <a:cs typeface="Times New Roman" panose="02020603050405020304" pitchFamily="18" charset="0"/>
              </a:rPr>
              <a:t>An agreement to have lunch at a friend’s house is not an agreement intending to create legal relation. Agreement between husband and wife generally lack of intention to create legal relation.</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en-GB" sz="2400" u="sng" dirty="0">
              <a:solidFill>
                <a:srgbClr val="FF0000"/>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632920"/>
            <a:ext cx="3819525"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437112"/>
            <a:ext cx="3779911" cy="2400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0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a:bodyPr>
          <a:lstStyle/>
          <a:p>
            <a:r>
              <a:rPr lang="en-GB" sz="3600" b="1" u="sng" dirty="0">
                <a:solidFill>
                  <a:srgbClr val="0070C0"/>
                </a:solidFill>
                <a:latin typeface="Times New Roman" panose="02020603050405020304" pitchFamily="18" charset="0"/>
                <a:cs typeface="Times New Roman" panose="02020603050405020304" pitchFamily="18" charset="0"/>
              </a:rPr>
              <a:t>3. Lawful </a:t>
            </a:r>
            <a:r>
              <a:rPr lang="en-GB" sz="3600" b="1" u="sng" dirty="0" smtClean="0">
                <a:solidFill>
                  <a:srgbClr val="0070C0"/>
                </a:solidFill>
                <a:latin typeface="Times New Roman" panose="02020603050405020304" pitchFamily="18" charset="0"/>
                <a:cs typeface="Times New Roman" panose="02020603050405020304" pitchFamily="18" charset="0"/>
              </a:rPr>
              <a:t>consideration</a:t>
            </a:r>
            <a:endParaRPr lang="en-GB" sz="3600" u="sng"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08720"/>
            <a:ext cx="8229600" cy="5217443"/>
          </a:xfrm>
        </p:spPr>
        <p:txBody>
          <a:bodyPr>
            <a:normAutofit/>
          </a:bodyPr>
          <a:lstStyle/>
          <a:p>
            <a:r>
              <a:rPr lang="en-GB" sz="2800" dirty="0">
                <a:latin typeface="Times New Roman" panose="02020603050405020304" pitchFamily="18" charset="0"/>
                <a:cs typeface="Times New Roman" panose="02020603050405020304" pitchFamily="18" charset="0"/>
              </a:rPr>
              <a:t>Consideration is an essential element in a contract. Promises made for nothing are unenforceable under the Indian Contract Act. The law enforces only those promises which are made for consideration. Consideration may take the form of money, goods, services, a promise to marry, etc. it may be past, present or future. But it must be real and </a:t>
            </a:r>
            <a:r>
              <a:rPr lang="en-GB" sz="2800" dirty="0" smtClean="0">
                <a:latin typeface="Times New Roman" panose="02020603050405020304" pitchFamily="18" charset="0"/>
                <a:cs typeface="Times New Roman" panose="02020603050405020304" pitchFamily="18" charset="0"/>
              </a:rPr>
              <a:t>lawful.</a:t>
            </a:r>
          </a:p>
          <a:p>
            <a:r>
              <a:rPr lang="en-GB" sz="2400" b="1" u="sng" dirty="0" smtClean="0">
                <a:solidFill>
                  <a:srgbClr val="FF0000"/>
                </a:solidFill>
                <a:latin typeface="Times New Roman" panose="02020603050405020304" pitchFamily="18" charset="0"/>
                <a:cs typeface="Times New Roman" panose="02020603050405020304" pitchFamily="18" charset="0"/>
              </a:rPr>
              <a:t>For </a:t>
            </a:r>
            <a:r>
              <a:rPr lang="en-GB" sz="2400" b="1" u="sng" dirty="0">
                <a:solidFill>
                  <a:srgbClr val="FF0000"/>
                </a:solidFill>
                <a:latin typeface="Times New Roman" panose="02020603050405020304" pitchFamily="18" charset="0"/>
                <a:cs typeface="Times New Roman" panose="02020603050405020304" pitchFamily="18" charset="0"/>
              </a:rPr>
              <a:t>example</a:t>
            </a:r>
            <a:r>
              <a:rPr lang="en-GB" sz="2400" u="sng"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 agrees to sell his house to ‘B’ for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10, 00,000. Here ‘A’s promise to sell his house is, for ‘B’s consideration to pay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10, 00,000.</a:t>
            </a:r>
            <a:endParaRPr lang="en-GB"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301208"/>
            <a:ext cx="3744416"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5301208"/>
            <a:ext cx="3096344" cy="154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294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562074"/>
          </a:xfrm>
        </p:spPr>
        <p:txBody>
          <a:bodyPr>
            <a:noAutofit/>
          </a:bodyPr>
          <a:lstStyle/>
          <a:p>
            <a:r>
              <a:rPr lang="en-GB" sz="3600" b="1" u="sng" dirty="0">
                <a:solidFill>
                  <a:srgbClr val="0070C0"/>
                </a:solidFill>
                <a:latin typeface="Times New Roman" panose="02020603050405020304" pitchFamily="18" charset="0"/>
                <a:cs typeface="Times New Roman" panose="02020603050405020304" pitchFamily="18" charset="0"/>
              </a:rPr>
              <a:t>4. Capacity of parties</a:t>
            </a:r>
            <a:endParaRPr lang="en-GB" sz="3600" u="sng"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2736"/>
            <a:ext cx="8229600" cy="5073427"/>
          </a:xfrm>
        </p:spPr>
        <p:txBody>
          <a:bodyPr>
            <a:noAutofit/>
          </a:bodyPr>
          <a:lstStyle/>
          <a:p>
            <a:r>
              <a:rPr lang="en-GB" sz="2400" dirty="0">
                <a:latin typeface="Times New Roman" panose="02020603050405020304" pitchFamily="18" charset="0"/>
                <a:cs typeface="Times New Roman" panose="02020603050405020304" pitchFamily="18" charset="0"/>
              </a:rPr>
              <a:t>The parties to an agreement must be competent to contract. If either of the parties does not have the capacity to contract, the contract is not valid. According, to section 11</a:t>
            </a:r>
            <a:r>
              <a:rPr lang="en-GB" sz="2400" i="1"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“every person is competent to contract, who is of the age of majority according to the law to which he is subject, and who is of sound mind and is not disqualified from contracting by any law to which he is subject.”</a:t>
            </a:r>
            <a:r>
              <a:rPr lang="en-GB" sz="2400" b="1" dirty="0">
                <a:latin typeface="Times New Roman" panose="02020603050405020304" pitchFamily="18" charset="0"/>
                <a:cs typeface="Times New Roman" panose="02020603050405020304" pitchFamily="18" charset="0"/>
              </a:rPr>
              <a:t/>
            </a:r>
            <a:br>
              <a:rPr lang="en-GB" sz="2400" b="1" dirty="0">
                <a:latin typeface="Times New Roman" panose="02020603050405020304" pitchFamily="18" charset="0"/>
                <a:cs typeface="Times New Roman" panose="02020603050405020304" pitchFamily="18" charset="0"/>
              </a:rPr>
            </a:br>
            <a:endParaRPr lang="en-GB" sz="2400" b="1" dirty="0" smtClean="0">
              <a:latin typeface="Times New Roman" panose="02020603050405020304" pitchFamily="18" charset="0"/>
              <a:cs typeface="Times New Roman" panose="02020603050405020304" pitchFamily="18" charset="0"/>
            </a:endParaRPr>
          </a:p>
          <a:p>
            <a:r>
              <a:rPr lang="en-GB" sz="2400" b="1" u="sng" dirty="0" smtClean="0">
                <a:solidFill>
                  <a:srgbClr val="FF0000"/>
                </a:solidFill>
                <a:latin typeface="Times New Roman" panose="02020603050405020304" pitchFamily="18" charset="0"/>
                <a:cs typeface="Times New Roman" panose="02020603050405020304" pitchFamily="18" charset="0"/>
              </a:rPr>
              <a:t>For </a:t>
            </a:r>
            <a:r>
              <a:rPr lang="en-GB" sz="2400" b="1" u="sng" dirty="0">
                <a:solidFill>
                  <a:srgbClr val="FF0000"/>
                </a:solidFill>
                <a:latin typeface="Times New Roman" panose="02020603050405020304" pitchFamily="18" charset="0"/>
                <a:cs typeface="Times New Roman" panose="02020603050405020304" pitchFamily="18" charset="0"/>
              </a:rPr>
              <a:t>example:</a:t>
            </a:r>
            <a:r>
              <a:rPr lang="en-GB" sz="2400" b="1"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Minors, persons of unsound mind and persons disqualified by law are incompetent to contract.</a:t>
            </a:r>
            <a:endParaRPr lang="en-GB" sz="24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581128"/>
            <a:ext cx="2232248" cy="228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05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6" y="1"/>
            <a:ext cx="3052936" cy="198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2" y="4725144"/>
            <a:ext cx="3078444" cy="210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
            <a:ext cx="3059832" cy="213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725144"/>
            <a:ext cx="3059832" cy="210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88840"/>
            <a:ext cx="914400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3" y="4725144"/>
            <a:ext cx="3024336" cy="210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3" y="1"/>
            <a:ext cx="3024335" cy="191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507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76064"/>
          </a:xfrm>
        </p:spPr>
        <p:txBody>
          <a:bodyPr>
            <a:normAutofit fontScale="90000"/>
          </a:bodyPr>
          <a:lstStyle/>
          <a:p>
            <a:r>
              <a:rPr lang="en-US" sz="4000" dirty="0" smtClean="0">
                <a:solidFill>
                  <a:srgbClr val="0070C0"/>
                </a:solidFill>
                <a:latin typeface="Times New Roman" panose="02020603050405020304" pitchFamily="18" charset="0"/>
                <a:cs typeface="Times New Roman" panose="02020603050405020304" pitchFamily="18" charset="0"/>
              </a:rPr>
              <a:t/>
            </a:r>
            <a:br>
              <a:rPr lang="en-US" sz="4000" dirty="0" smtClean="0">
                <a:solidFill>
                  <a:srgbClr val="0070C0"/>
                </a:solidFill>
                <a:latin typeface="Times New Roman" panose="02020603050405020304" pitchFamily="18" charset="0"/>
                <a:cs typeface="Times New Roman" panose="02020603050405020304" pitchFamily="18" charset="0"/>
              </a:rPr>
            </a:br>
            <a:r>
              <a:rPr lang="en-US" sz="4000" u="sng" dirty="0" smtClean="0">
                <a:solidFill>
                  <a:srgbClr val="0070C0"/>
                </a:solidFill>
                <a:latin typeface="Times New Roman" panose="02020603050405020304" pitchFamily="18" charset="0"/>
                <a:cs typeface="Times New Roman" panose="02020603050405020304" pitchFamily="18" charset="0"/>
              </a:rPr>
              <a:t>5.Free </a:t>
            </a:r>
            <a:r>
              <a:rPr lang="en-US" sz="4000" u="sng" dirty="0">
                <a:solidFill>
                  <a:srgbClr val="0070C0"/>
                </a:solidFill>
                <a:latin typeface="Times New Roman" panose="02020603050405020304" pitchFamily="18" charset="0"/>
                <a:cs typeface="Times New Roman" panose="02020603050405020304" pitchFamily="18" charset="0"/>
              </a:rPr>
              <a:t>and genuine consent</a:t>
            </a:r>
            <a:r>
              <a:rPr lang="en-US" u="sng" dirty="0">
                <a:latin typeface="Times New Roman" panose="02020603050405020304" pitchFamily="18" charset="0"/>
                <a:cs typeface="Times New Roman" panose="02020603050405020304" pitchFamily="18" charset="0"/>
              </a:rPr>
              <a:t/>
            </a:r>
            <a:br>
              <a:rPr lang="en-US" u="sng" dirty="0">
                <a:latin typeface="Times New Roman" panose="02020603050405020304" pitchFamily="18" charset="0"/>
                <a:cs typeface="Times New Roman" panose="02020603050405020304" pitchFamily="18" charset="0"/>
              </a:rPr>
            </a:br>
            <a:endParaRPr lang="en-GB" u="sng" dirty="0"/>
          </a:p>
        </p:txBody>
      </p:sp>
      <p:sp>
        <p:nvSpPr>
          <p:cNvPr id="3" name="Content Placeholder 2"/>
          <p:cNvSpPr>
            <a:spLocks noGrp="1"/>
          </p:cNvSpPr>
          <p:nvPr>
            <p:ph idx="1"/>
          </p:nvPr>
        </p:nvSpPr>
        <p:spPr>
          <a:xfrm>
            <a:off x="457200" y="1124744"/>
            <a:ext cx="8229600" cy="5001419"/>
          </a:xfrm>
        </p:spPr>
        <p:txBody>
          <a:bodyPr/>
          <a:lstStyle/>
          <a:p>
            <a:r>
              <a:rPr lang="en-GB" dirty="0">
                <a:latin typeface="Times New Roman" panose="02020603050405020304" pitchFamily="18" charset="0"/>
                <a:cs typeface="Times New Roman" panose="02020603050405020304" pitchFamily="18" charset="0"/>
              </a:rPr>
              <a:t>Consent’ means the parties must have agreed upon the same thing in the same sense.</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en-GB" dirty="0" smtClean="0">
              <a:latin typeface="Times New Roman" panose="02020603050405020304" pitchFamily="18" charset="0"/>
              <a:cs typeface="Times New Roman" panose="02020603050405020304" pitchFamily="18" charset="0"/>
            </a:endParaRPr>
          </a:p>
          <a:p>
            <a:r>
              <a:rPr lang="en-GB" sz="2800" b="1" u="sng" dirty="0" smtClean="0">
                <a:solidFill>
                  <a:srgbClr val="FF0000"/>
                </a:solidFill>
                <a:latin typeface="Times New Roman" panose="02020603050405020304" pitchFamily="18" charset="0"/>
                <a:cs typeface="Times New Roman" panose="02020603050405020304" pitchFamily="18" charset="0"/>
              </a:rPr>
              <a:t>For </a:t>
            </a:r>
            <a:r>
              <a:rPr lang="en-GB" sz="2800" b="1" u="sng" dirty="0">
                <a:solidFill>
                  <a:srgbClr val="FF0000"/>
                </a:solidFill>
                <a:latin typeface="Times New Roman" panose="02020603050405020304" pitchFamily="18" charset="0"/>
                <a:cs typeface="Times New Roman" panose="02020603050405020304" pitchFamily="18" charset="0"/>
              </a:rPr>
              <a:t>example:</a:t>
            </a:r>
            <a:r>
              <a:rPr lang="en-GB" sz="2800" b="1" u="sng"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‘A’ who owns two cars, one </a:t>
            </a:r>
            <a:r>
              <a:rPr lang="en-GB" sz="2800" dirty="0" smtClean="0">
                <a:latin typeface="Times New Roman" panose="02020603050405020304" pitchFamily="18" charset="0"/>
                <a:cs typeface="Times New Roman" panose="02020603050405020304" pitchFamily="18" charset="0"/>
              </a:rPr>
              <a:t>ford and </a:t>
            </a:r>
            <a:r>
              <a:rPr lang="en-GB" sz="2800" dirty="0">
                <a:latin typeface="Times New Roman" panose="02020603050405020304" pitchFamily="18" charset="0"/>
                <a:cs typeface="Times New Roman" panose="02020603050405020304" pitchFamily="18" charset="0"/>
              </a:rPr>
              <a:t>other BMW, offers to sell 'B' one car. ‘A’ intending it to be a </a:t>
            </a:r>
            <a:r>
              <a:rPr lang="en-GB" sz="2800" dirty="0" smtClean="0">
                <a:latin typeface="Times New Roman" panose="02020603050405020304" pitchFamily="18" charset="0"/>
                <a:cs typeface="Times New Roman" panose="02020603050405020304" pitchFamily="18" charset="0"/>
              </a:rPr>
              <a:t>ford </a:t>
            </a:r>
            <a:r>
              <a:rPr lang="en-GB" sz="2800" dirty="0">
                <a:latin typeface="Times New Roman" panose="02020603050405020304" pitchFamily="18" charset="0"/>
                <a:cs typeface="Times New Roman" panose="02020603050405020304" pitchFamily="18" charset="0"/>
              </a:rPr>
              <a:t>car. ‘B’ accepts the offer thinking that it is the BMW. There is no free consent and hence, no contract.</a:t>
            </a:r>
            <a:endParaRPr lang="en-GB" sz="28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581128"/>
            <a:ext cx="2736304" cy="220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581128"/>
            <a:ext cx="3923928"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133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solidFill>
                  <a:srgbClr val="0070C0"/>
                </a:solidFill>
                <a:latin typeface="Times New Roman" panose="02020603050405020304" pitchFamily="18" charset="0"/>
                <a:cs typeface="Times New Roman" panose="02020603050405020304" pitchFamily="18" charset="0"/>
              </a:rPr>
              <a:t/>
            </a:r>
            <a:br>
              <a:rPr lang="en-GB" dirty="0" smtClean="0">
                <a:solidFill>
                  <a:srgbClr val="0070C0"/>
                </a:solidFill>
                <a:latin typeface="Times New Roman" panose="02020603050405020304" pitchFamily="18" charset="0"/>
                <a:cs typeface="Times New Roman" panose="02020603050405020304" pitchFamily="18" charset="0"/>
              </a:rPr>
            </a:br>
            <a:r>
              <a:rPr lang="en-GB" dirty="0" smtClean="0">
                <a:solidFill>
                  <a:srgbClr val="0070C0"/>
                </a:solidFill>
                <a:latin typeface="Times New Roman" panose="02020603050405020304" pitchFamily="18" charset="0"/>
                <a:cs typeface="Times New Roman" panose="02020603050405020304" pitchFamily="18" charset="0"/>
              </a:rPr>
              <a:t>6.Lawful </a:t>
            </a:r>
            <a:r>
              <a:rPr lang="en-GB" dirty="0">
                <a:solidFill>
                  <a:srgbClr val="0070C0"/>
                </a:solidFill>
                <a:latin typeface="Times New Roman" panose="02020603050405020304" pitchFamily="18" charset="0"/>
                <a:cs typeface="Times New Roman" panose="02020603050405020304" pitchFamily="18" charset="0"/>
              </a:rPr>
              <a:t>object</a:t>
            </a:r>
            <a:br>
              <a:rPr lang="en-GB" dirty="0">
                <a:solidFill>
                  <a:srgbClr val="0070C0"/>
                </a:solidFill>
                <a:latin typeface="Times New Roman" panose="02020603050405020304" pitchFamily="18" charset="0"/>
                <a:cs typeface="Times New Roman" panose="02020603050405020304" pitchFamily="18" charset="0"/>
              </a:rPr>
            </a:b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24744"/>
            <a:ext cx="8229600" cy="5001419"/>
          </a:xfrm>
        </p:spPr>
        <p:txBody>
          <a:bodyPr/>
          <a:lstStyle/>
          <a:p>
            <a:r>
              <a:rPr lang="en-GB" dirty="0">
                <a:latin typeface="Times New Roman" panose="02020603050405020304" pitchFamily="18" charset="0"/>
                <a:cs typeface="Times New Roman" panose="02020603050405020304" pitchFamily="18" charset="0"/>
              </a:rPr>
              <a:t>The object of an agreement must be lawful. The object has nothing to do with consideration. It means the purpose or design of the contract.</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r>
              <a:rPr lang="en-GB" b="1" dirty="0">
                <a:solidFill>
                  <a:srgbClr val="FF0000"/>
                </a:solidFill>
                <a:latin typeface="Times New Roman" panose="02020603050405020304" pitchFamily="18" charset="0"/>
                <a:cs typeface="Times New Roman" panose="02020603050405020304" pitchFamily="18" charset="0"/>
              </a:rPr>
              <a:t>For example:</a:t>
            </a:r>
            <a:r>
              <a:rPr lang="en-GB" dirty="0">
                <a:latin typeface="Times New Roman" panose="02020603050405020304" pitchFamily="18" charset="0"/>
                <a:cs typeface="Times New Roman" panose="02020603050405020304" pitchFamily="18" charset="0"/>
              </a:rPr>
              <a:t> ’A’ hires a house for use as a gambling house, the object of the contract is to run a gambling house</a:t>
            </a:r>
            <a:r>
              <a:rPr lang="en-GB" dirty="0"/>
              <a:t>.</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 y="4690095"/>
            <a:ext cx="4714947" cy="216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124" y="4690095"/>
            <a:ext cx="4354876" cy="21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745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en-US" sz="3600" u="sng" dirty="0" smtClean="0">
                <a:solidFill>
                  <a:srgbClr val="0070C0"/>
                </a:solidFill>
                <a:latin typeface="Times New Roman" panose="02020603050405020304" pitchFamily="18" charset="0"/>
                <a:cs typeface="Times New Roman" panose="02020603050405020304" pitchFamily="18" charset="0"/>
              </a:rPr>
              <a:t>7.Agreement </a:t>
            </a:r>
            <a:r>
              <a:rPr lang="en-US" sz="3600" u="sng" dirty="0">
                <a:solidFill>
                  <a:srgbClr val="0070C0"/>
                </a:solidFill>
                <a:latin typeface="Times New Roman" panose="02020603050405020304" pitchFamily="18" charset="0"/>
                <a:cs typeface="Times New Roman" panose="02020603050405020304" pitchFamily="18" charset="0"/>
              </a:rPr>
              <a:t>not </a:t>
            </a:r>
            <a:r>
              <a:rPr lang="en-US" sz="3600" u="sng" dirty="0" smtClean="0">
                <a:solidFill>
                  <a:srgbClr val="0070C0"/>
                </a:solidFill>
                <a:latin typeface="Times New Roman" panose="02020603050405020304" pitchFamily="18" charset="0"/>
                <a:cs typeface="Times New Roman" panose="02020603050405020304" pitchFamily="18" charset="0"/>
              </a:rPr>
              <a:t>declared </a:t>
            </a:r>
            <a:r>
              <a:rPr lang="en-US" sz="3600" u="sng" dirty="0">
                <a:solidFill>
                  <a:srgbClr val="0070C0"/>
                </a:solidFill>
                <a:latin typeface="Times New Roman" panose="02020603050405020304" pitchFamily="18" charset="0"/>
                <a:cs typeface="Times New Roman" panose="02020603050405020304" pitchFamily="18" charset="0"/>
              </a:rPr>
              <a:t>void</a:t>
            </a:r>
            <a:br>
              <a:rPr lang="en-US" sz="3600" u="sng" dirty="0">
                <a:solidFill>
                  <a:srgbClr val="0070C0"/>
                </a:solidFill>
                <a:latin typeface="Times New Roman" panose="02020603050405020304" pitchFamily="18" charset="0"/>
                <a:cs typeface="Times New Roman" panose="02020603050405020304" pitchFamily="18" charset="0"/>
              </a:rPr>
            </a:br>
            <a:endParaRPr lang="en-GB" sz="3600" u="sng" dirty="0">
              <a:solidFill>
                <a:srgbClr val="0070C0"/>
              </a:solidFill>
            </a:endParaRPr>
          </a:p>
        </p:txBody>
      </p:sp>
      <p:sp>
        <p:nvSpPr>
          <p:cNvPr id="3" name="Content Placeholder 2"/>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The agreement though satisfying all the conditions for a valid contract must not have been expressly declared void by any law in force in the country.</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r>
              <a:rPr lang="en-GB" b="1" u="sng" dirty="0">
                <a:solidFill>
                  <a:srgbClr val="FF0000"/>
                </a:solidFill>
                <a:latin typeface="Times New Roman" panose="02020603050405020304" pitchFamily="18" charset="0"/>
                <a:cs typeface="Times New Roman" panose="02020603050405020304" pitchFamily="18" charset="0"/>
              </a:rPr>
              <a:t>For example:</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Agreements in restraint of trade, marriage, legal proceedings etc.</a:t>
            </a:r>
            <a:endParaRPr lang="en-GB"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97152"/>
            <a:ext cx="57150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413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solidFill>
                  <a:srgbClr val="0070C0"/>
                </a:solidFill>
                <a:latin typeface="Times New Roman" panose="02020603050405020304" pitchFamily="18" charset="0"/>
                <a:cs typeface="Times New Roman" panose="02020603050405020304" pitchFamily="18" charset="0"/>
              </a:rPr>
              <a:t>8.Certainty </a:t>
            </a:r>
            <a:r>
              <a:rPr lang="en-US" sz="3600" u="sng" dirty="0">
                <a:solidFill>
                  <a:srgbClr val="0070C0"/>
                </a:solidFill>
                <a:latin typeface="Times New Roman" panose="02020603050405020304" pitchFamily="18" charset="0"/>
                <a:cs typeface="Times New Roman" panose="02020603050405020304" pitchFamily="18" charset="0"/>
              </a:rPr>
              <a:t>and possibility of performance</a:t>
            </a:r>
            <a:endParaRPr lang="en-GB" sz="3600" u="sng" dirty="0">
              <a:solidFill>
                <a:srgbClr val="0070C0"/>
              </a:solidFill>
            </a:endParaRPr>
          </a:p>
        </p:txBody>
      </p:sp>
      <p:sp>
        <p:nvSpPr>
          <p:cNvPr id="3" name="Content Placeholder 2"/>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If the act is impossible in itself, physically or legally it cannot be enforceable by law.</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en-GB" dirty="0" smtClean="0">
              <a:latin typeface="Times New Roman" panose="02020603050405020304" pitchFamily="18" charset="0"/>
              <a:cs typeface="Times New Roman" panose="02020603050405020304" pitchFamily="18" charset="0"/>
            </a:endParaRPr>
          </a:p>
          <a:p>
            <a:r>
              <a:rPr lang="en-GB" b="1" u="sng" dirty="0" smtClean="0">
                <a:solidFill>
                  <a:srgbClr val="FF0000"/>
                </a:solidFill>
                <a:latin typeface="Times New Roman" panose="02020603050405020304" pitchFamily="18" charset="0"/>
                <a:cs typeface="Times New Roman" panose="02020603050405020304" pitchFamily="18" charset="0"/>
              </a:rPr>
              <a:t>For </a:t>
            </a:r>
            <a:r>
              <a:rPr lang="en-GB" b="1" u="sng" dirty="0">
                <a:solidFill>
                  <a:srgbClr val="FF0000"/>
                </a:solidFill>
                <a:latin typeface="Times New Roman" panose="02020603050405020304" pitchFamily="18" charset="0"/>
                <a:cs typeface="Times New Roman" panose="02020603050405020304" pitchFamily="18" charset="0"/>
              </a:rPr>
              <a:t>example:</a:t>
            </a:r>
            <a:r>
              <a:rPr lang="en-GB" dirty="0">
                <a:latin typeface="Times New Roman" panose="02020603050405020304" pitchFamily="18" charset="0"/>
                <a:cs typeface="Times New Roman" panose="02020603050405020304" pitchFamily="18" charset="0"/>
              </a:rPr>
              <a:t> Mr. A agrees with Mr. B to discover treasure by magic. Such an agreement is not enforceable</a:t>
            </a:r>
            <a:r>
              <a:rPr lang="en-GB" dirty="0"/>
              <a:t>.</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416" y="4509120"/>
            <a:ext cx="5256584"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537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Autofit/>
          </a:bodyPr>
          <a:lstStyle/>
          <a:p>
            <a:r>
              <a:rPr lang="en-US" sz="3600" u="sng" dirty="0" smtClean="0">
                <a:solidFill>
                  <a:srgbClr val="0070C0"/>
                </a:solidFill>
                <a:latin typeface="Times New Roman" panose="02020603050405020304" pitchFamily="18" charset="0"/>
                <a:cs typeface="Times New Roman" panose="02020603050405020304" pitchFamily="18" charset="0"/>
              </a:rPr>
              <a:t>9.Legal </a:t>
            </a:r>
            <a:r>
              <a:rPr lang="en-US" sz="3600" u="sng" dirty="0">
                <a:solidFill>
                  <a:srgbClr val="0070C0"/>
                </a:solidFill>
                <a:latin typeface="Times New Roman" panose="02020603050405020304" pitchFamily="18" charset="0"/>
                <a:cs typeface="Times New Roman" panose="02020603050405020304" pitchFamily="18" charset="0"/>
              </a:rPr>
              <a:t>formalities</a:t>
            </a:r>
            <a:br>
              <a:rPr lang="en-US" sz="3600" u="sng" dirty="0">
                <a:solidFill>
                  <a:srgbClr val="0070C0"/>
                </a:solidFill>
                <a:latin typeface="Times New Roman" panose="02020603050405020304" pitchFamily="18" charset="0"/>
                <a:cs typeface="Times New Roman" panose="02020603050405020304" pitchFamily="18" charset="0"/>
              </a:rPr>
            </a:br>
            <a:endParaRPr lang="en-GB" sz="3600" u="sng" dirty="0">
              <a:solidFill>
                <a:srgbClr val="0070C0"/>
              </a:solidFill>
            </a:endParaRPr>
          </a:p>
        </p:txBody>
      </p:sp>
      <p:sp>
        <p:nvSpPr>
          <p:cNvPr id="3" name="Content Placeholder 2"/>
          <p:cNvSpPr>
            <a:spLocks noGrp="1"/>
          </p:cNvSpPr>
          <p:nvPr>
            <p:ph idx="1"/>
          </p:nvPr>
        </p:nvSpPr>
        <p:spPr>
          <a:xfrm>
            <a:off x="457200" y="1412776"/>
            <a:ext cx="8229600" cy="4713387"/>
          </a:xfrm>
        </p:spPr>
        <p:txBody>
          <a:bodyPr/>
          <a:lstStyle/>
          <a:p>
            <a:r>
              <a:rPr lang="en-GB" dirty="0">
                <a:latin typeface="Times New Roman" panose="02020603050405020304" pitchFamily="18" charset="0"/>
                <a:cs typeface="Times New Roman" panose="02020603050405020304" pitchFamily="18" charset="0"/>
              </a:rPr>
              <a:t>An oral contract is a perfectly valid contract except in those cases where writing, registration </a:t>
            </a:r>
            <a:r>
              <a:rPr lang="en-GB" dirty="0" err="1">
                <a:latin typeface="Times New Roman" panose="02020603050405020304" pitchFamily="18" charset="0"/>
                <a:cs typeface="Times New Roman" panose="02020603050405020304" pitchFamily="18" charset="0"/>
              </a:rPr>
              <a:t>etc</a:t>
            </a:r>
            <a:r>
              <a:rPr lang="en-GB" dirty="0">
                <a:latin typeface="Times New Roman" panose="02020603050405020304" pitchFamily="18" charset="0"/>
                <a:cs typeface="Times New Roman" panose="02020603050405020304" pitchFamily="18" charset="0"/>
              </a:rPr>
              <a:t> are required.</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r>
              <a:rPr lang="en-GB" b="1" u="sng" dirty="0">
                <a:solidFill>
                  <a:srgbClr val="FF0000"/>
                </a:solidFill>
                <a:latin typeface="Times New Roman" panose="02020603050405020304" pitchFamily="18" charset="0"/>
                <a:cs typeface="Times New Roman" panose="02020603050405020304" pitchFamily="18" charset="0"/>
              </a:rPr>
              <a:t>For example:</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In India writing is required in cases of sale, mortgage, lease, negotiable instrument etc.</a:t>
            </a:r>
            <a:endParaRPr lang="en-GB"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97152"/>
            <a:ext cx="324036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335" y="4797152"/>
            <a:ext cx="2762250"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85" y="4797152"/>
            <a:ext cx="3028415"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451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556793"/>
            <a:ext cx="446449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12" y="1772816"/>
            <a:ext cx="4463988"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768083"/>
            <a:ext cx="3528392" cy="209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orizontal Scroll 3"/>
          <p:cNvSpPr/>
          <p:nvPr/>
        </p:nvSpPr>
        <p:spPr>
          <a:xfrm>
            <a:off x="539552" y="332656"/>
            <a:ext cx="8136904" cy="1008112"/>
          </a:xfrm>
          <a:prstGeom prst="horizontalScrol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3600" b="1" dirty="0">
                <a:solidFill>
                  <a:schemeClr val="tx1"/>
                </a:solidFill>
                <a:latin typeface="Times New Roman" panose="02020603050405020304" pitchFamily="18" charset="0"/>
                <a:cs typeface="Times New Roman" panose="02020603050405020304" pitchFamily="18" charset="0"/>
              </a:rPr>
              <a:t>CLASSIFICATION OF CONTRACTS</a:t>
            </a:r>
          </a:p>
        </p:txBody>
      </p:sp>
    </p:spTree>
    <p:extLst>
      <p:ext uri="{BB962C8B-B14F-4D97-AF65-F5344CB8AC3E}">
        <p14:creationId xmlns:p14="http://schemas.microsoft.com/office/powerpoint/2010/main" val="2483708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Rounded Rectangle 4"/>
          <p:cNvSpPr/>
          <p:nvPr/>
        </p:nvSpPr>
        <p:spPr>
          <a:xfrm>
            <a:off x="41564" y="116632"/>
            <a:ext cx="9144000" cy="6480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a:solidFill>
                  <a:schemeClr val="tx1"/>
                </a:solidFill>
                <a:latin typeface="Times New Roman" panose="02020603050405020304" pitchFamily="18" charset="0"/>
                <a:cs typeface="Times New Roman" panose="02020603050405020304" pitchFamily="18" charset="0"/>
              </a:rPr>
              <a:t>CLASSIFICATION OF CONTRACTS</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6" name="Down Arrow 5"/>
          <p:cNvSpPr/>
          <p:nvPr/>
        </p:nvSpPr>
        <p:spPr>
          <a:xfrm>
            <a:off x="4628697" y="819857"/>
            <a:ext cx="206361" cy="74748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cxnSp>
        <p:nvCxnSpPr>
          <p:cNvPr id="10" name="Straight Connector 9"/>
          <p:cNvCxnSpPr/>
          <p:nvPr/>
        </p:nvCxnSpPr>
        <p:spPr>
          <a:xfrm>
            <a:off x="1187624" y="1556792"/>
            <a:ext cx="691276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1187624" y="1556792"/>
            <a:ext cx="288032" cy="64807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7" name="Down Arrow 16"/>
          <p:cNvSpPr/>
          <p:nvPr/>
        </p:nvSpPr>
        <p:spPr>
          <a:xfrm>
            <a:off x="4613564" y="1567345"/>
            <a:ext cx="246468" cy="64807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sp>
        <p:nvSpPr>
          <p:cNvPr id="18" name="Down Arrow 17"/>
          <p:cNvSpPr/>
          <p:nvPr/>
        </p:nvSpPr>
        <p:spPr>
          <a:xfrm>
            <a:off x="8012748" y="1556791"/>
            <a:ext cx="288032" cy="658625"/>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9" name="Oval 18"/>
          <p:cNvSpPr/>
          <p:nvPr/>
        </p:nvSpPr>
        <p:spPr>
          <a:xfrm>
            <a:off x="251520" y="2215417"/>
            <a:ext cx="2376264" cy="63751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smtClean="0">
                <a:latin typeface="Times New Roman" panose="02020603050405020304" pitchFamily="18" charset="0"/>
                <a:cs typeface="Times New Roman" panose="02020603050405020304" pitchFamily="18" charset="0"/>
              </a:rPr>
              <a:t>1.Validity</a:t>
            </a:r>
            <a:endParaRPr lang="en-GB" sz="2000" b="1" dirty="0">
              <a:latin typeface="Times New Roman" panose="02020603050405020304" pitchFamily="18" charset="0"/>
              <a:cs typeface="Times New Roman" panose="02020603050405020304" pitchFamily="18" charset="0"/>
            </a:endParaRPr>
          </a:p>
        </p:txBody>
      </p:sp>
      <p:sp>
        <p:nvSpPr>
          <p:cNvPr id="22" name="Oval 21"/>
          <p:cNvSpPr/>
          <p:nvPr/>
        </p:nvSpPr>
        <p:spPr>
          <a:xfrm>
            <a:off x="3275856" y="2215416"/>
            <a:ext cx="2520280" cy="63752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smtClean="0">
                <a:latin typeface="Times New Roman" panose="02020603050405020304" pitchFamily="18" charset="0"/>
                <a:cs typeface="Times New Roman" panose="02020603050405020304" pitchFamily="18" charset="0"/>
              </a:rPr>
              <a:t>2.Formation</a:t>
            </a:r>
            <a:endParaRPr lang="en-GB" sz="2000" b="1" dirty="0">
              <a:latin typeface="Times New Roman" panose="02020603050405020304" pitchFamily="18" charset="0"/>
              <a:cs typeface="Times New Roman" panose="02020603050405020304" pitchFamily="18" charset="0"/>
            </a:endParaRPr>
          </a:p>
        </p:txBody>
      </p:sp>
      <p:sp>
        <p:nvSpPr>
          <p:cNvPr id="23" name="Oval 22"/>
          <p:cNvSpPr/>
          <p:nvPr/>
        </p:nvSpPr>
        <p:spPr>
          <a:xfrm>
            <a:off x="6444208" y="2204865"/>
            <a:ext cx="2741356"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smtClean="0">
                <a:latin typeface="Times New Roman" panose="02020603050405020304" pitchFamily="18" charset="0"/>
                <a:cs typeface="Times New Roman" panose="02020603050405020304" pitchFamily="18" charset="0"/>
              </a:rPr>
              <a:t>3.Performence</a:t>
            </a:r>
            <a:endParaRPr lang="en-GB" sz="2000" b="1" dirty="0">
              <a:latin typeface="Times New Roman" panose="02020603050405020304" pitchFamily="18" charset="0"/>
              <a:cs typeface="Times New Roman" panose="02020603050405020304" pitchFamily="18" charset="0"/>
            </a:endParaRPr>
          </a:p>
        </p:txBody>
      </p:sp>
      <p:cxnSp>
        <p:nvCxnSpPr>
          <p:cNvPr id="26" name="Straight Connector 25"/>
          <p:cNvCxnSpPr>
            <a:stCxn id="19" idx="4"/>
          </p:cNvCxnSpPr>
          <p:nvPr/>
        </p:nvCxnSpPr>
        <p:spPr>
          <a:xfrm>
            <a:off x="1439652" y="2852936"/>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a:stCxn id="22" idx="4"/>
          </p:cNvCxnSpPr>
          <p:nvPr/>
        </p:nvCxnSpPr>
        <p:spPr>
          <a:xfrm>
            <a:off x="4535996" y="2852936"/>
            <a:ext cx="0" cy="36004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337" name="Straight Connector 14336"/>
          <p:cNvCxnSpPr>
            <a:stCxn id="23" idx="4"/>
          </p:cNvCxnSpPr>
          <p:nvPr/>
        </p:nvCxnSpPr>
        <p:spPr>
          <a:xfrm>
            <a:off x="7814886" y="2852937"/>
            <a:ext cx="0" cy="457199"/>
          </a:xfrm>
          <a:prstGeom prst="line">
            <a:avLst/>
          </a:prstGeom>
        </p:spPr>
        <p:style>
          <a:lnRef idx="3">
            <a:schemeClr val="accent1"/>
          </a:lnRef>
          <a:fillRef idx="0">
            <a:schemeClr val="accent1"/>
          </a:fillRef>
          <a:effectRef idx="2">
            <a:schemeClr val="accent1"/>
          </a:effectRef>
          <a:fontRef idx="minor">
            <a:schemeClr val="tx1"/>
          </a:fontRef>
        </p:style>
      </p:cxnSp>
      <p:sp>
        <p:nvSpPr>
          <p:cNvPr id="14339" name="Rectangle 14338"/>
          <p:cNvSpPr/>
          <p:nvPr/>
        </p:nvSpPr>
        <p:spPr>
          <a:xfrm>
            <a:off x="1259632" y="1484783"/>
            <a:ext cx="7041148" cy="7200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4351" name="Flowchart: Alternate Process 14350"/>
          <p:cNvSpPr/>
          <p:nvPr/>
        </p:nvSpPr>
        <p:spPr>
          <a:xfrm>
            <a:off x="251520" y="3212976"/>
            <a:ext cx="2232248" cy="36004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latin typeface="Times New Roman" panose="02020603050405020304" pitchFamily="18" charset="0"/>
                <a:cs typeface="Times New Roman" panose="02020603050405020304" pitchFamily="18" charset="0"/>
              </a:rPr>
              <a:t>Valid contract</a:t>
            </a:r>
            <a:endParaRPr lang="en-GB" sz="2000" b="1" dirty="0">
              <a:latin typeface="Times New Roman" panose="02020603050405020304" pitchFamily="18" charset="0"/>
              <a:cs typeface="Times New Roman" panose="02020603050405020304" pitchFamily="18" charset="0"/>
            </a:endParaRPr>
          </a:p>
        </p:txBody>
      </p:sp>
      <p:sp>
        <p:nvSpPr>
          <p:cNvPr id="48" name="Flowchart: Alternate Process 47"/>
          <p:cNvSpPr/>
          <p:nvPr/>
        </p:nvSpPr>
        <p:spPr>
          <a:xfrm>
            <a:off x="3465591" y="3218536"/>
            <a:ext cx="2232248" cy="35448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Express contract</a:t>
            </a:r>
            <a:endParaRPr lang="en-GB" b="1" dirty="0">
              <a:latin typeface="Times New Roman" panose="02020603050405020304" pitchFamily="18" charset="0"/>
              <a:cs typeface="Times New Roman" panose="02020603050405020304" pitchFamily="18" charset="0"/>
            </a:endParaRPr>
          </a:p>
        </p:txBody>
      </p:sp>
      <p:sp>
        <p:nvSpPr>
          <p:cNvPr id="49" name="Flowchart: Alternate Process 48"/>
          <p:cNvSpPr/>
          <p:nvPr/>
        </p:nvSpPr>
        <p:spPr>
          <a:xfrm>
            <a:off x="6698762" y="3219904"/>
            <a:ext cx="2232248" cy="3531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Unilateral contract</a:t>
            </a:r>
            <a:endParaRPr lang="en-GB" b="1" dirty="0">
              <a:latin typeface="Times New Roman" panose="02020603050405020304" pitchFamily="18" charset="0"/>
              <a:cs typeface="Times New Roman" panose="02020603050405020304" pitchFamily="18" charset="0"/>
            </a:endParaRPr>
          </a:p>
        </p:txBody>
      </p:sp>
      <p:sp>
        <p:nvSpPr>
          <p:cNvPr id="50" name="Flowchart: Alternate Process 49"/>
          <p:cNvSpPr/>
          <p:nvPr/>
        </p:nvSpPr>
        <p:spPr>
          <a:xfrm>
            <a:off x="251520" y="3861048"/>
            <a:ext cx="2232248" cy="39604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latin typeface="Times New Roman" panose="02020603050405020304" pitchFamily="18" charset="0"/>
                <a:cs typeface="Times New Roman" panose="02020603050405020304" pitchFamily="18" charset="0"/>
              </a:rPr>
              <a:t>Void contract</a:t>
            </a:r>
            <a:endParaRPr lang="en-GB" sz="2000" b="1" dirty="0">
              <a:latin typeface="Times New Roman" panose="02020603050405020304" pitchFamily="18" charset="0"/>
              <a:cs typeface="Times New Roman" panose="02020603050405020304" pitchFamily="18" charset="0"/>
            </a:endParaRPr>
          </a:p>
        </p:txBody>
      </p:sp>
      <p:sp>
        <p:nvSpPr>
          <p:cNvPr id="51" name="Flowchart: Alternate Process 50"/>
          <p:cNvSpPr/>
          <p:nvPr/>
        </p:nvSpPr>
        <p:spPr>
          <a:xfrm>
            <a:off x="251520" y="4509120"/>
            <a:ext cx="2232248" cy="36004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Voidable contract</a:t>
            </a:r>
            <a:endParaRPr lang="en-GB" b="1" dirty="0">
              <a:latin typeface="Times New Roman" panose="02020603050405020304" pitchFamily="18" charset="0"/>
              <a:cs typeface="Times New Roman" panose="02020603050405020304" pitchFamily="18" charset="0"/>
            </a:endParaRPr>
          </a:p>
        </p:txBody>
      </p:sp>
      <p:sp>
        <p:nvSpPr>
          <p:cNvPr id="52" name="Flowchart: Alternate Process 51"/>
          <p:cNvSpPr/>
          <p:nvPr/>
        </p:nvSpPr>
        <p:spPr>
          <a:xfrm>
            <a:off x="261508" y="5069071"/>
            <a:ext cx="2232248" cy="36004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latin typeface="Times New Roman" panose="02020603050405020304" pitchFamily="18" charset="0"/>
                <a:cs typeface="Times New Roman" panose="02020603050405020304" pitchFamily="18" charset="0"/>
              </a:rPr>
              <a:t>Void agreement</a:t>
            </a:r>
            <a:endParaRPr lang="en-GB" sz="2000" b="1" dirty="0">
              <a:latin typeface="Times New Roman" panose="02020603050405020304" pitchFamily="18" charset="0"/>
              <a:cs typeface="Times New Roman" panose="02020603050405020304" pitchFamily="18" charset="0"/>
            </a:endParaRPr>
          </a:p>
        </p:txBody>
      </p:sp>
      <p:sp>
        <p:nvSpPr>
          <p:cNvPr id="53" name="Flowchart: Alternate Process 52"/>
          <p:cNvSpPr/>
          <p:nvPr/>
        </p:nvSpPr>
        <p:spPr>
          <a:xfrm>
            <a:off x="261508" y="5625453"/>
            <a:ext cx="2232248" cy="4584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Unenforceable contract</a:t>
            </a:r>
            <a:endParaRPr lang="en-GB" b="1" dirty="0">
              <a:latin typeface="Times New Roman" panose="02020603050405020304" pitchFamily="18" charset="0"/>
              <a:cs typeface="Times New Roman" panose="02020603050405020304" pitchFamily="18" charset="0"/>
            </a:endParaRPr>
          </a:p>
        </p:txBody>
      </p:sp>
      <p:sp>
        <p:nvSpPr>
          <p:cNvPr id="54" name="Flowchart: Alternate Process 53"/>
          <p:cNvSpPr/>
          <p:nvPr/>
        </p:nvSpPr>
        <p:spPr>
          <a:xfrm>
            <a:off x="261234" y="6362330"/>
            <a:ext cx="2232248" cy="36004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Illegal contract</a:t>
            </a:r>
            <a:endParaRPr lang="en-GB" b="1" dirty="0">
              <a:latin typeface="Times New Roman" panose="02020603050405020304" pitchFamily="18" charset="0"/>
              <a:cs typeface="Times New Roman" panose="02020603050405020304" pitchFamily="18" charset="0"/>
            </a:endParaRPr>
          </a:p>
        </p:txBody>
      </p:sp>
      <p:sp>
        <p:nvSpPr>
          <p:cNvPr id="55" name="Flowchart: Alternate Process 54"/>
          <p:cNvSpPr/>
          <p:nvPr/>
        </p:nvSpPr>
        <p:spPr>
          <a:xfrm>
            <a:off x="3419872" y="3902612"/>
            <a:ext cx="2232248" cy="35448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Implied contract</a:t>
            </a:r>
            <a:endParaRPr lang="en-GB" b="1" dirty="0">
              <a:latin typeface="Times New Roman" panose="02020603050405020304" pitchFamily="18" charset="0"/>
              <a:cs typeface="Times New Roman" panose="02020603050405020304" pitchFamily="18" charset="0"/>
            </a:endParaRPr>
          </a:p>
        </p:txBody>
      </p:sp>
      <p:sp>
        <p:nvSpPr>
          <p:cNvPr id="56" name="Flowchart: Alternate Process 55"/>
          <p:cNvSpPr/>
          <p:nvPr/>
        </p:nvSpPr>
        <p:spPr>
          <a:xfrm>
            <a:off x="3419872" y="4501658"/>
            <a:ext cx="2232248" cy="35448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Quasi contract</a:t>
            </a:r>
            <a:endParaRPr lang="en-GB" b="1" dirty="0">
              <a:latin typeface="Times New Roman" panose="02020603050405020304" pitchFamily="18" charset="0"/>
              <a:cs typeface="Times New Roman" panose="02020603050405020304" pitchFamily="18" charset="0"/>
            </a:endParaRPr>
          </a:p>
        </p:txBody>
      </p:sp>
      <p:sp>
        <p:nvSpPr>
          <p:cNvPr id="57" name="Flowchart: Alternate Process 56"/>
          <p:cNvSpPr/>
          <p:nvPr/>
        </p:nvSpPr>
        <p:spPr>
          <a:xfrm>
            <a:off x="6698762" y="3882514"/>
            <a:ext cx="2232248" cy="3531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Bilateral contract</a:t>
            </a:r>
            <a:endParaRPr lang="en-GB" b="1" dirty="0">
              <a:latin typeface="Times New Roman" panose="02020603050405020304" pitchFamily="18" charset="0"/>
              <a:cs typeface="Times New Roman" panose="02020603050405020304" pitchFamily="18" charset="0"/>
            </a:endParaRPr>
          </a:p>
        </p:txBody>
      </p:sp>
      <p:sp>
        <p:nvSpPr>
          <p:cNvPr id="58" name="Flowchart: Alternate Process 57"/>
          <p:cNvSpPr/>
          <p:nvPr/>
        </p:nvSpPr>
        <p:spPr>
          <a:xfrm>
            <a:off x="6698762" y="4516048"/>
            <a:ext cx="2232248" cy="3531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Executed contracts</a:t>
            </a:r>
            <a:endParaRPr lang="en-GB" b="1" dirty="0">
              <a:latin typeface="Times New Roman" panose="02020603050405020304" pitchFamily="18" charset="0"/>
              <a:cs typeface="Times New Roman" panose="02020603050405020304" pitchFamily="18" charset="0"/>
            </a:endParaRPr>
          </a:p>
        </p:txBody>
      </p:sp>
      <p:sp>
        <p:nvSpPr>
          <p:cNvPr id="59" name="Flowchart: Alternate Process 58"/>
          <p:cNvSpPr/>
          <p:nvPr/>
        </p:nvSpPr>
        <p:spPr>
          <a:xfrm>
            <a:off x="6721621" y="5229199"/>
            <a:ext cx="2232248" cy="37715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Executory contract</a:t>
            </a:r>
            <a:endParaRPr lang="en-GB" b="1" dirty="0">
              <a:latin typeface="Times New Roman" panose="02020603050405020304" pitchFamily="18" charset="0"/>
              <a:cs typeface="Times New Roman" panose="02020603050405020304" pitchFamily="18" charset="0"/>
            </a:endParaRPr>
          </a:p>
        </p:txBody>
      </p:sp>
      <p:sp>
        <p:nvSpPr>
          <p:cNvPr id="14361" name="Down Arrow 14360"/>
          <p:cNvSpPr/>
          <p:nvPr/>
        </p:nvSpPr>
        <p:spPr>
          <a:xfrm>
            <a:off x="1331640" y="3573016"/>
            <a:ext cx="45719" cy="2880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4362" name="Down Arrow 14361"/>
          <p:cNvSpPr/>
          <p:nvPr/>
        </p:nvSpPr>
        <p:spPr>
          <a:xfrm>
            <a:off x="1354499" y="4257092"/>
            <a:ext cx="45719" cy="244566"/>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4363" name="Down Arrow 14362"/>
          <p:cNvSpPr/>
          <p:nvPr/>
        </p:nvSpPr>
        <p:spPr>
          <a:xfrm>
            <a:off x="1400218" y="4869160"/>
            <a:ext cx="45719" cy="19991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4364" name="Down Arrow 14363"/>
          <p:cNvSpPr/>
          <p:nvPr/>
        </p:nvSpPr>
        <p:spPr>
          <a:xfrm>
            <a:off x="1400218" y="5429111"/>
            <a:ext cx="45719" cy="19634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4366" name="Down Arrow 14365"/>
          <p:cNvSpPr/>
          <p:nvPr/>
        </p:nvSpPr>
        <p:spPr>
          <a:xfrm>
            <a:off x="4535996" y="3573016"/>
            <a:ext cx="45719" cy="30949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2" name="Down Arrow 31"/>
          <p:cNvSpPr/>
          <p:nvPr/>
        </p:nvSpPr>
        <p:spPr>
          <a:xfrm>
            <a:off x="4535996" y="4235626"/>
            <a:ext cx="45719" cy="2660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3" name="Down Arrow 32"/>
          <p:cNvSpPr/>
          <p:nvPr/>
        </p:nvSpPr>
        <p:spPr>
          <a:xfrm>
            <a:off x="7814886" y="3573016"/>
            <a:ext cx="45719" cy="2880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4" name="Down Arrow 33"/>
          <p:cNvSpPr/>
          <p:nvPr/>
        </p:nvSpPr>
        <p:spPr>
          <a:xfrm>
            <a:off x="7860605" y="4235626"/>
            <a:ext cx="45719" cy="2660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5" name="Down Arrow 34"/>
          <p:cNvSpPr/>
          <p:nvPr/>
        </p:nvSpPr>
        <p:spPr>
          <a:xfrm>
            <a:off x="7860605" y="4869160"/>
            <a:ext cx="45719" cy="36003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36" name="Down Arrow 35"/>
          <p:cNvSpPr/>
          <p:nvPr/>
        </p:nvSpPr>
        <p:spPr>
          <a:xfrm>
            <a:off x="1423077" y="6083901"/>
            <a:ext cx="45719" cy="27842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cxnSp>
        <p:nvCxnSpPr>
          <p:cNvPr id="81" name="Straight Connector 80"/>
          <p:cNvCxnSpPr/>
          <p:nvPr/>
        </p:nvCxnSpPr>
        <p:spPr>
          <a:xfrm>
            <a:off x="4581715" y="4869160"/>
            <a:ext cx="0" cy="360040"/>
          </a:xfrm>
          <a:prstGeom prst="line">
            <a:avLst/>
          </a:prstGeom>
        </p:spPr>
        <p:style>
          <a:lnRef idx="3">
            <a:schemeClr val="accent1"/>
          </a:lnRef>
          <a:fillRef idx="0">
            <a:schemeClr val="accent1"/>
          </a:fillRef>
          <a:effectRef idx="2">
            <a:schemeClr val="accent1"/>
          </a:effectRef>
          <a:fontRef idx="minor">
            <a:schemeClr val="tx1"/>
          </a:fontRef>
        </p:style>
      </p:cxnSp>
      <p:sp>
        <p:nvSpPr>
          <p:cNvPr id="83" name="Flowchart: Alternate Process 82"/>
          <p:cNvSpPr/>
          <p:nvPr/>
        </p:nvSpPr>
        <p:spPr>
          <a:xfrm>
            <a:off x="3442731" y="5229200"/>
            <a:ext cx="2232248" cy="37715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atin typeface="Times New Roman" panose="02020603050405020304" pitchFamily="18" charset="0"/>
                <a:cs typeface="Times New Roman" panose="02020603050405020304" pitchFamily="18" charset="0"/>
              </a:rPr>
              <a:t>E-contract</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640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GB" sz="3600" dirty="0" smtClean="0">
                <a:solidFill>
                  <a:srgbClr val="FF0000"/>
                </a:solidFill>
                <a:latin typeface="Times New Roman" panose="02020603050405020304" pitchFamily="18" charset="0"/>
                <a:cs typeface="Times New Roman" panose="02020603050405020304" pitchFamily="18" charset="0"/>
              </a:rPr>
              <a:t>I. Classification according to validity</a:t>
            </a:r>
            <a:endParaRPr lang="en-GB"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980728"/>
            <a:ext cx="8856984" cy="5688632"/>
          </a:xfrm>
        </p:spPr>
        <p:txBody>
          <a:bodyPr>
            <a:normAutofit/>
          </a:bodyPr>
          <a:lstStyle/>
          <a:p>
            <a:pPr>
              <a:buFont typeface="Wingdings" panose="05000000000000000000" pitchFamily="2" charset="2"/>
              <a:buChar char="Ø"/>
            </a:pPr>
            <a:r>
              <a:rPr lang="en-GB" b="1" u="sng" dirty="0" smtClean="0">
                <a:solidFill>
                  <a:srgbClr val="002060"/>
                </a:solidFill>
                <a:latin typeface="Times New Roman" panose="02020603050405020304" pitchFamily="18" charset="0"/>
                <a:cs typeface="Times New Roman" panose="02020603050405020304" pitchFamily="18" charset="0"/>
              </a:rPr>
              <a:t>Valid contract</a:t>
            </a:r>
          </a:p>
          <a:p>
            <a:pPr marL="0" indent="0">
              <a:buNone/>
            </a:pPr>
            <a:r>
              <a:rPr lang="en-GB" sz="2800" dirty="0" smtClean="0">
                <a:solidFill>
                  <a:srgbClr val="002060"/>
                </a:solidFill>
                <a:latin typeface="Times New Roman" panose="02020603050405020304" pitchFamily="18" charset="0"/>
                <a:cs typeface="Times New Roman" panose="02020603050405020304" pitchFamily="18" charset="0"/>
              </a:rPr>
              <a:t>A </a:t>
            </a:r>
            <a:r>
              <a:rPr lang="en-GB" sz="2800" dirty="0" smtClean="0">
                <a:latin typeface="Times New Roman" panose="02020603050405020304" pitchFamily="18" charset="0"/>
                <a:cs typeface="Times New Roman" panose="02020603050405020304" pitchFamily="18" charset="0"/>
              </a:rPr>
              <a:t>valid contract is an agreement which is binding and enforceable. In other words a contract which satisfies all the conditions prescribed by law is a valid contract</a:t>
            </a:r>
          </a:p>
          <a:p>
            <a:pPr marL="0" indent="0">
              <a:buNone/>
            </a:pPr>
            <a:endParaRPr lang="en-GB" b="1" u="sng" dirty="0" smtClean="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b="1" u="sng" dirty="0" smtClean="0">
                <a:solidFill>
                  <a:srgbClr val="002060"/>
                </a:solidFill>
                <a:latin typeface="Times New Roman" panose="02020603050405020304" pitchFamily="18" charset="0"/>
                <a:cs typeface="Times New Roman" panose="02020603050405020304" pitchFamily="18" charset="0"/>
              </a:rPr>
              <a:t>Void contract.</a:t>
            </a:r>
          </a:p>
          <a:p>
            <a:pPr marL="0" indent="0">
              <a:buNone/>
            </a:pPr>
            <a:r>
              <a:rPr lang="en-GB" sz="2800" dirty="0" smtClean="0">
                <a:latin typeface="Times New Roman" panose="02020603050405020304" pitchFamily="18" charset="0"/>
                <a:cs typeface="Times New Roman" panose="02020603050405020304" pitchFamily="18" charset="0"/>
              </a:rPr>
              <a:t>A void contract is really not a contract at all. It is an agreement which is without any legal effect. According to sec 2(j) of the Indian contract act 1872 , A contract which ceases to be enforceable by law becomes void when it ceases to be enforceable.</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979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67544" y="620688"/>
            <a:ext cx="8568952" cy="6120680"/>
          </a:xfrm>
        </p:spPr>
        <p:txBody>
          <a:bodyPr>
            <a:normAutofit/>
          </a:bodyPr>
          <a:lstStyle/>
          <a:p>
            <a:pPr>
              <a:buFont typeface="Wingdings" panose="05000000000000000000" pitchFamily="2" charset="2"/>
              <a:buChar char="Ø"/>
            </a:pPr>
            <a:r>
              <a:rPr lang="en-GB" b="1" u="sng" dirty="0" smtClean="0">
                <a:solidFill>
                  <a:srgbClr val="002060"/>
                </a:solidFill>
                <a:latin typeface="Times New Roman" panose="02020603050405020304" pitchFamily="18" charset="0"/>
                <a:cs typeface="Times New Roman" panose="02020603050405020304" pitchFamily="18" charset="0"/>
              </a:rPr>
              <a:t>Voidable Contract</a:t>
            </a:r>
          </a:p>
          <a:p>
            <a:pPr marL="0" indent="0">
              <a:buNone/>
            </a:pPr>
            <a:r>
              <a:rPr lang="en-GB" sz="2400" dirty="0" smtClean="0">
                <a:latin typeface="Times New Roman" panose="02020603050405020304" pitchFamily="18" charset="0"/>
                <a:cs typeface="Times New Roman" panose="02020603050405020304" pitchFamily="18" charset="0"/>
              </a:rPr>
              <a:t>section </a:t>
            </a:r>
            <a:r>
              <a:rPr lang="en-GB" sz="2400" dirty="0">
                <a:latin typeface="Times New Roman" panose="02020603050405020304" pitchFamily="18" charset="0"/>
                <a:cs typeface="Times New Roman" panose="02020603050405020304" pitchFamily="18" charset="0"/>
              </a:rPr>
              <a:t>2(</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of the Indian Contract Act defines the term voidable contract. Voidable Contract are those contracts which are enforceable by law at the option of one or more of the parties but not by others</a:t>
            </a:r>
            <a:r>
              <a:rPr lang="en-GB" sz="2400" dirty="0" smtClean="0">
                <a:latin typeface="Times New Roman" panose="02020603050405020304" pitchFamily="18" charset="0"/>
                <a:cs typeface="Times New Roman" panose="02020603050405020304" pitchFamily="18" charset="0"/>
              </a:rPr>
              <a:t>.</a:t>
            </a:r>
          </a:p>
          <a:p>
            <a:pPr marL="0" indent="0">
              <a:buNone/>
            </a:pPr>
            <a:r>
              <a:rPr lang="en-GB" sz="2400" dirty="0">
                <a:latin typeface="Times New Roman" panose="02020603050405020304" pitchFamily="18" charset="0"/>
                <a:cs typeface="Times New Roman" panose="02020603050405020304" pitchFamily="18" charset="0"/>
              </a:rPr>
              <a:t>In a voidable contract, one of the parties has to be bound by the terms of the contract. The other party is not bound by such terms of the contract and they can repudiate or accept the terms of contract</a:t>
            </a:r>
            <a:r>
              <a:rPr lang="en-GB" sz="24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GB" b="1" u="sng"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b="1" u="sng" dirty="0" smtClean="0">
                <a:solidFill>
                  <a:srgbClr val="002060"/>
                </a:solidFill>
                <a:latin typeface="Times New Roman" panose="02020603050405020304" pitchFamily="18" charset="0"/>
                <a:cs typeface="Times New Roman" panose="02020603050405020304" pitchFamily="18" charset="0"/>
              </a:rPr>
              <a:t>Void Agreement:</a:t>
            </a:r>
          </a:p>
          <a:p>
            <a:pPr marL="0" indent="0">
              <a:buNone/>
            </a:pPr>
            <a:r>
              <a:rPr lang="en-GB" sz="2400" dirty="0" smtClean="0">
                <a:latin typeface="Times New Roman" panose="02020603050405020304" pitchFamily="18" charset="0"/>
                <a:cs typeface="Times New Roman" panose="02020603050405020304" pitchFamily="18" charset="0"/>
              </a:rPr>
              <a:t>An agreement not enforceable by law is said to be void. A void agreement does not create any legal rights or obligations.</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689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202034"/>
          </a:xfrm>
        </p:spPr>
        <p:txBody>
          <a:bodyPr>
            <a:normAutofit fontScale="90000"/>
          </a:bodyPr>
          <a:lstStyle/>
          <a:p>
            <a:endParaRPr lang="en-GB" dirty="0"/>
          </a:p>
        </p:txBody>
      </p:sp>
      <p:sp>
        <p:nvSpPr>
          <p:cNvPr id="3" name="Content Placeholder 2"/>
          <p:cNvSpPr>
            <a:spLocks noGrp="1"/>
          </p:cNvSpPr>
          <p:nvPr>
            <p:ph idx="1"/>
          </p:nvPr>
        </p:nvSpPr>
        <p:spPr>
          <a:xfrm>
            <a:off x="251520" y="764704"/>
            <a:ext cx="8712968" cy="5976664"/>
          </a:xfrm>
        </p:spPr>
        <p:txBody>
          <a:bodyPr>
            <a:normAutofit/>
          </a:bodyPr>
          <a:lstStyle/>
          <a:p>
            <a:pPr>
              <a:buFont typeface="Wingdings" panose="05000000000000000000" pitchFamily="2" charset="2"/>
              <a:buChar char="Ø"/>
            </a:pPr>
            <a:r>
              <a:rPr lang="en-GB" b="1" u="sng" dirty="0" smtClean="0">
                <a:solidFill>
                  <a:srgbClr val="002060"/>
                </a:solidFill>
                <a:latin typeface="Times New Roman" panose="02020603050405020304" pitchFamily="18" charset="0"/>
                <a:cs typeface="Times New Roman" panose="02020603050405020304" pitchFamily="18" charset="0"/>
              </a:rPr>
              <a:t>Unenforceable contract:</a:t>
            </a:r>
          </a:p>
          <a:p>
            <a:pPr marL="0" indent="0">
              <a:lnSpc>
                <a:spcPct val="90000"/>
              </a:lnSpc>
              <a:buNone/>
            </a:pPr>
            <a:r>
              <a:rPr lang="en-US" sz="2400" dirty="0">
                <a:latin typeface="Times New Roman" panose="02020603050405020304" pitchFamily="18" charset="0"/>
                <a:cs typeface="Times New Roman" panose="02020603050405020304" pitchFamily="18" charset="0"/>
              </a:rPr>
              <a:t>under the common law of contract, is one that the courts will not enforce because the purpose of the agreement is to achieve an illegal end.                  </a:t>
            </a:r>
            <a:endParaRPr lang="en-US" sz="2400" b="1" dirty="0">
              <a:latin typeface="Times New Roman" panose="02020603050405020304" pitchFamily="18" charset="0"/>
              <a:cs typeface="Times New Roman" panose="02020603050405020304" pitchFamily="18" charset="0"/>
            </a:endParaRPr>
          </a:p>
          <a:p>
            <a:pPr>
              <a:lnSpc>
                <a:spcPct val="90000"/>
              </a:lnSpc>
              <a:buFont typeface="Wingdings" pitchFamily="2" charset="2"/>
              <a:buNone/>
            </a:pPr>
            <a:r>
              <a:rPr lang="en-US" sz="2400" dirty="0" smtClean="0">
                <a:latin typeface="Times New Roman" panose="02020603050405020304" pitchFamily="18" charset="0"/>
                <a:cs typeface="Times New Roman" panose="02020603050405020304" pitchFamily="18" charset="0"/>
              </a:rPr>
              <a:t>Which </a:t>
            </a:r>
            <a:r>
              <a:rPr lang="en-US" sz="2400" dirty="0">
                <a:latin typeface="Times New Roman" panose="02020603050405020304" pitchFamily="18" charset="0"/>
                <a:cs typeface="Times New Roman" panose="02020603050405020304" pitchFamily="18" charset="0"/>
              </a:rPr>
              <a:t>is valid but for certain reasons such as want of </a:t>
            </a:r>
            <a:r>
              <a:rPr lang="en-US" sz="2400" dirty="0" smtClean="0">
                <a:latin typeface="Times New Roman" panose="02020603050405020304" pitchFamily="18" charset="0"/>
                <a:cs typeface="Times New Roman" panose="02020603050405020304" pitchFamily="18" charset="0"/>
              </a:rPr>
              <a:t>proof</a:t>
            </a:r>
          </a:p>
          <a:p>
            <a:pPr>
              <a:lnSpc>
                <a:spcPct val="90000"/>
              </a:lnSpc>
              <a:buFont typeface="Wingdings" pitchFamily="2" charset="2"/>
              <a:buNone/>
            </a:pPr>
            <a:r>
              <a:rPr lang="en-US" sz="2400" dirty="0" smtClean="0">
                <a:latin typeface="Times New Roman" panose="02020603050405020304" pitchFamily="18" charset="0"/>
                <a:cs typeface="Times New Roman" panose="02020603050405020304" pitchFamily="18" charset="0"/>
              </a:rPr>
              <a:t>expiry </a:t>
            </a:r>
            <a:r>
              <a:rPr lang="en-US" sz="2400" dirty="0">
                <a:latin typeface="Times New Roman" panose="02020603050405020304" pitchFamily="18" charset="0"/>
                <a:cs typeface="Times New Roman" panose="02020603050405020304" pitchFamily="18" charset="0"/>
              </a:rPr>
              <a:t>of period within which enforceable </a:t>
            </a:r>
            <a:r>
              <a:rPr lang="en-US" sz="2400" dirty="0" err="1">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 it </a:t>
            </a:r>
            <a:r>
              <a:rPr lang="en-US" sz="2400" dirty="0" smtClean="0">
                <a:latin typeface="Times New Roman" panose="02020603050405020304" pitchFamily="18" charset="0"/>
                <a:cs typeface="Times New Roman" panose="02020603050405020304" pitchFamily="18" charset="0"/>
              </a:rPr>
              <a:t>becomes unenforceable.</a:t>
            </a:r>
          </a:p>
          <a:p>
            <a:pPr>
              <a:lnSpc>
                <a:spcPct val="90000"/>
              </a:lnSpc>
              <a:buFont typeface="Wingdings" panose="05000000000000000000" pitchFamily="2" charset="2"/>
              <a:buChar char="Ø"/>
            </a:pPr>
            <a:endParaRPr lang="en-US" b="1" u="sng" dirty="0" smtClean="0">
              <a:solidFill>
                <a:srgbClr val="002060"/>
              </a:solidFill>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Ø"/>
            </a:pPr>
            <a:r>
              <a:rPr lang="en-US" b="1" u="sng" dirty="0" smtClean="0">
                <a:solidFill>
                  <a:srgbClr val="002060"/>
                </a:solidFill>
                <a:latin typeface="Times New Roman" panose="02020603050405020304" pitchFamily="18" charset="0"/>
                <a:cs typeface="Times New Roman" panose="02020603050405020304" pitchFamily="18" charset="0"/>
              </a:rPr>
              <a:t>Illegal agreement:</a:t>
            </a:r>
            <a:endParaRPr lang="en-US" dirty="0" smtClean="0">
              <a:solidFill>
                <a:srgbClr val="002060"/>
              </a:solidFill>
              <a:latin typeface="Times New Roman" panose="02020603050405020304" pitchFamily="18" charset="0"/>
              <a:cs typeface="Times New Roman" panose="02020603050405020304" pitchFamily="18" charset="0"/>
            </a:endParaRPr>
          </a:p>
          <a:p>
            <a:pPr marL="0" indent="0">
              <a:lnSpc>
                <a:spcPct val="90000"/>
              </a:lnSpc>
              <a:buNone/>
            </a:pPr>
            <a:r>
              <a:rPr lang="en-US" sz="2400" dirty="0" smtClean="0">
                <a:latin typeface="Times New Roman" panose="02020603050405020304" pitchFamily="18" charset="0"/>
                <a:cs typeface="Times New Roman" panose="02020603050405020304" pitchFamily="18" charset="0"/>
              </a:rPr>
              <a:t>An illegal agreement is one which transgresses some rule of basic public policy or which is criminal in nature or which is immoral. Such an agreement is a nullity and has much wider import than a void contract. All illegal agreements are void but all void agreements or contracts are not necessarily illegal. </a:t>
            </a:r>
            <a:endParaRPr lang="en-US" sz="2400" dirty="0">
              <a:latin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212976"/>
            <a:ext cx="288032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34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63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solidFill>
                  <a:srgbClr val="FF0000"/>
                </a:solidFill>
                <a:latin typeface="Times New Roman" panose="02020603050405020304" pitchFamily="18" charset="0"/>
                <a:cs typeface="Times New Roman" panose="02020603050405020304" pitchFamily="18" charset="0"/>
              </a:rPr>
              <a:t>II. </a:t>
            </a:r>
            <a:r>
              <a:rPr lang="en-GB" sz="4000" dirty="0">
                <a:solidFill>
                  <a:srgbClr val="FF0000"/>
                </a:solidFill>
                <a:latin typeface="Times New Roman" panose="02020603050405020304" pitchFamily="18" charset="0"/>
                <a:cs typeface="Times New Roman" panose="02020603050405020304" pitchFamily="18" charset="0"/>
              </a:rPr>
              <a:t>Classification according to </a:t>
            </a:r>
            <a:r>
              <a:rPr lang="en-GB" sz="4000" dirty="0" smtClean="0">
                <a:solidFill>
                  <a:srgbClr val="FF0000"/>
                </a:solidFill>
                <a:latin typeface="Times New Roman" panose="02020603050405020304" pitchFamily="18" charset="0"/>
                <a:cs typeface="Times New Roman" panose="02020603050405020304" pitchFamily="18" charset="0"/>
              </a:rPr>
              <a:t>formation</a:t>
            </a:r>
            <a:endParaRPr lang="en-GB" sz="4000" dirty="0"/>
          </a:p>
        </p:txBody>
      </p:sp>
      <p:sp>
        <p:nvSpPr>
          <p:cNvPr id="3" name="Content Placeholder 2"/>
          <p:cNvSpPr>
            <a:spLocks noGrp="1"/>
          </p:cNvSpPr>
          <p:nvPr>
            <p:ph idx="1"/>
          </p:nvPr>
        </p:nvSpPr>
        <p:spPr>
          <a:xfrm>
            <a:off x="457200" y="1124744"/>
            <a:ext cx="8229600" cy="5472608"/>
          </a:xfrm>
        </p:spPr>
        <p:txBody>
          <a:bodyPr>
            <a:normAutofit/>
          </a:bodyPr>
          <a:lstStyle/>
          <a:p>
            <a:pPr>
              <a:buFont typeface="Wingdings" panose="05000000000000000000" pitchFamily="2" charset="2"/>
              <a:buChar char="Ø"/>
            </a:pPr>
            <a:r>
              <a:rPr lang="en-US" sz="2400" b="1" u="sng" dirty="0">
                <a:solidFill>
                  <a:srgbClr val="002060"/>
                </a:solidFill>
                <a:latin typeface="Times New Roman" panose="02020603050405020304" pitchFamily="18" charset="0"/>
                <a:cs typeface="Times New Roman" panose="02020603050405020304" pitchFamily="18" charset="0"/>
              </a:rPr>
              <a:t>Express Contracts</a:t>
            </a:r>
            <a:r>
              <a:rPr lang="en-US" sz="2400" u="sng" dirty="0">
                <a:solidFill>
                  <a:srgbClr val="002060"/>
                </a:solidFill>
                <a:latin typeface="Times New Roman" panose="02020603050405020304" pitchFamily="18" charset="0"/>
                <a:cs typeface="Times New Roman" panose="02020603050405020304" pitchFamily="18" charset="0"/>
              </a:rPr>
              <a:t>: </a:t>
            </a:r>
            <a:endParaRPr lang="en-US" sz="2400" u="sng"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contracts </a:t>
            </a:r>
            <a:r>
              <a:rPr lang="en-US" sz="2400" dirty="0">
                <a:latin typeface="Times New Roman" panose="02020603050405020304" pitchFamily="18" charset="0"/>
                <a:cs typeface="Times New Roman" panose="02020603050405020304" pitchFamily="18" charset="0"/>
              </a:rPr>
              <a:t>entered into between the parties by words spoken or written;</a:t>
            </a:r>
          </a:p>
          <a:p>
            <a:pPr marL="0" indent="0">
              <a:buNone/>
            </a:pPr>
            <a:r>
              <a:rPr lang="en-GB" sz="2400" b="1" u="sng" dirty="0">
                <a:solidFill>
                  <a:srgbClr val="FF0000"/>
                </a:solidFill>
                <a:latin typeface="Times New Roman" panose="02020603050405020304" pitchFamily="18" charset="0"/>
                <a:cs typeface="Times New Roman" panose="02020603050405020304" pitchFamily="18" charset="0"/>
              </a:rPr>
              <a:t>Example:</a:t>
            </a:r>
            <a:r>
              <a:rPr lang="en-GB" sz="2400" dirty="0">
                <a:latin typeface="Times New Roman" panose="02020603050405020304" pitchFamily="18" charset="0"/>
                <a:cs typeface="Times New Roman" panose="02020603050405020304" pitchFamily="18" charset="0"/>
              </a:rPr>
              <a:t> A says to B ‘will you purchase my bike for Rs.20,000?” B says to A “Yes</a:t>
            </a:r>
            <a:r>
              <a:rPr lang="en-GB" sz="24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2400" b="1" u="sng" dirty="0" smtClean="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b="1" u="sng" dirty="0" smtClean="0">
                <a:solidFill>
                  <a:srgbClr val="002060"/>
                </a:solidFill>
                <a:latin typeface="Times New Roman" panose="02020603050405020304" pitchFamily="18" charset="0"/>
                <a:cs typeface="Times New Roman" panose="02020603050405020304" pitchFamily="18" charset="0"/>
              </a:rPr>
              <a:t>Implied </a:t>
            </a:r>
            <a:r>
              <a:rPr lang="en-US" sz="2400" b="1" u="sng" dirty="0">
                <a:solidFill>
                  <a:srgbClr val="002060"/>
                </a:solidFill>
                <a:latin typeface="Times New Roman" panose="02020603050405020304" pitchFamily="18" charset="0"/>
                <a:cs typeface="Times New Roman" panose="02020603050405020304" pitchFamily="18" charset="0"/>
              </a:rPr>
              <a:t>contract</a:t>
            </a:r>
            <a:r>
              <a:rPr lang="en-US" sz="2400" dirty="0">
                <a:solidFill>
                  <a:srgbClr val="00206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Contract which come into being on account of the act or conduct of the parties not by their express words, written or spoken.</a:t>
            </a:r>
          </a:p>
          <a:p>
            <a:pPr marL="0" indent="0">
              <a:buNone/>
            </a:pPr>
            <a:r>
              <a:rPr lang="en-GB" sz="2400" b="1" u="sng" dirty="0">
                <a:solidFill>
                  <a:srgbClr val="FF0000"/>
                </a:solidFill>
                <a:latin typeface="Times New Roman" panose="02020603050405020304" pitchFamily="18" charset="0"/>
                <a:cs typeface="Times New Roman" panose="02020603050405020304" pitchFamily="18" charset="0"/>
              </a:rPr>
              <a:t>Example:</a:t>
            </a:r>
            <a:r>
              <a:rPr lang="en-GB"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A stops a taxi by waving his hand and takes his seat. There is an implied contract that A will pay the prescribed fare.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18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GB" dirty="0"/>
          </a:p>
        </p:txBody>
      </p:sp>
      <p:sp>
        <p:nvSpPr>
          <p:cNvPr id="3" name="Content Placeholder 2"/>
          <p:cNvSpPr>
            <a:spLocks noGrp="1"/>
          </p:cNvSpPr>
          <p:nvPr>
            <p:ph idx="1"/>
          </p:nvPr>
        </p:nvSpPr>
        <p:spPr>
          <a:xfrm>
            <a:off x="457200" y="620688"/>
            <a:ext cx="8229600" cy="5505475"/>
          </a:xfrm>
        </p:spPr>
        <p:txBody>
          <a:bodyPr>
            <a:normAutofit/>
          </a:bodyPr>
          <a:lstStyle/>
          <a:p>
            <a:pPr fontAlgn="base">
              <a:buFont typeface="Wingdings" panose="05000000000000000000" pitchFamily="2" charset="2"/>
              <a:buChar char="Ø"/>
            </a:pPr>
            <a:r>
              <a:rPr lang="en-GB" sz="2400" b="1" u="sng" dirty="0" smtClean="0">
                <a:solidFill>
                  <a:srgbClr val="002060"/>
                </a:solidFill>
                <a:latin typeface="Times New Roman" panose="02020603050405020304" pitchFamily="18" charset="0"/>
                <a:cs typeface="Times New Roman" panose="02020603050405020304" pitchFamily="18" charset="0"/>
              </a:rPr>
              <a:t>Quasi-contract</a:t>
            </a:r>
            <a:endParaRPr lang="en-GB" sz="2400" b="1" u="sng" dirty="0">
              <a:solidFill>
                <a:srgbClr val="002060"/>
              </a:solidFill>
              <a:latin typeface="Times New Roman" panose="02020603050405020304" pitchFamily="18" charset="0"/>
              <a:cs typeface="Times New Roman" panose="02020603050405020304" pitchFamily="18" charset="0"/>
            </a:endParaRPr>
          </a:p>
          <a:p>
            <a:pPr marL="0" indent="0" fontAlgn="base">
              <a:buNone/>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such </a:t>
            </a:r>
            <a:r>
              <a:rPr lang="en-GB" sz="2400" dirty="0" smtClean="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 contract </a:t>
            </a:r>
            <a:r>
              <a:rPr lang="en-GB" sz="2400" dirty="0" smtClean="0">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rights and obligations arise not by an agreement but by </a:t>
            </a:r>
            <a:r>
              <a:rPr lang="en-GB" sz="2400" b="1" dirty="0">
                <a:latin typeface="Times New Roman" panose="02020603050405020304" pitchFamily="18" charset="0"/>
                <a:cs typeface="Times New Roman" panose="02020603050405020304" pitchFamily="18" charset="0"/>
              </a:rPr>
              <a:t>operation of law</a:t>
            </a:r>
            <a:r>
              <a:rPr lang="en-GB" sz="2400" dirty="0">
                <a:latin typeface="Times New Roman" panose="02020603050405020304" pitchFamily="18" charset="0"/>
                <a:cs typeface="Times New Roman" panose="02020603050405020304" pitchFamily="18" charset="0"/>
              </a:rPr>
              <a:t>.</a:t>
            </a:r>
          </a:p>
          <a:p>
            <a:pPr marL="0" indent="0" fontAlgn="base">
              <a:buNone/>
            </a:pPr>
            <a:r>
              <a:rPr lang="en-GB" sz="2400" b="1" u="sng" dirty="0">
                <a:solidFill>
                  <a:srgbClr val="FF0000"/>
                </a:solidFill>
                <a:latin typeface="Times New Roman" panose="02020603050405020304" pitchFamily="18" charset="0"/>
                <a:cs typeface="Times New Roman" panose="02020603050405020304" pitchFamily="18" charset="0"/>
              </a:rPr>
              <a:t>Example:</a:t>
            </a:r>
            <a:r>
              <a:rPr lang="en-GB" sz="2400" u="sng"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If Mr A leaves his goods at Mr B’s shop by mistake, then it is for Mr. B to return the goods or to compensate for the price.</a:t>
            </a:r>
          </a:p>
          <a:p>
            <a:pPr fontAlgn="base">
              <a:buFont typeface="Wingdings" panose="05000000000000000000" pitchFamily="2" charset="2"/>
              <a:buChar char="Ø"/>
            </a:pPr>
            <a:endParaRPr lang="en-GB" sz="2400" b="1" dirty="0" smtClean="0">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Ø"/>
            </a:pPr>
            <a:r>
              <a:rPr lang="en-GB" sz="2400" b="1" dirty="0" smtClean="0">
                <a:latin typeface="Times New Roman" panose="02020603050405020304" pitchFamily="18" charset="0"/>
                <a:cs typeface="Times New Roman" panose="02020603050405020304" pitchFamily="18" charset="0"/>
              </a:rPr>
              <a:t>E-contract</a:t>
            </a:r>
            <a:endParaRPr lang="en-GB" sz="2400" b="1" dirty="0">
              <a:latin typeface="Times New Roman" panose="02020603050405020304" pitchFamily="18" charset="0"/>
              <a:cs typeface="Times New Roman" panose="02020603050405020304" pitchFamily="18" charset="0"/>
            </a:endParaRPr>
          </a:p>
          <a:p>
            <a:pPr marL="0" indent="0" fontAlgn="base">
              <a:buNone/>
            </a:pPr>
            <a:r>
              <a:rPr lang="en-GB" sz="2400" dirty="0">
                <a:latin typeface="Times New Roman" panose="02020603050405020304" pitchFamily="18" charset="0"/>
                <a:cs typeface="Times New Roman" panose="02020603050405020304" pitchFamily="18" charset="0"/>
              </a:rPr>
              <a:t>An </a:t>
            </a:r>
            <a:r>
              <a:rPr lang="en-GB" sz="2400" u="sng" dirty="0" smtClean="0">
                <a:latin typeface="Times New Roman" panose="02020603050405020304" pitchFamily="18" charset="0"/>
                <a:cs typeface="Times New Roman" panose="02020603050405020304" pitchFamily="18" charset="0"/>
              </a:rPr>
              <a:t>e-contract</a:t>
            </a:r>
            <a:r>
              <a:rPr lang="en-GB" sz="2400" dirty="0">
                <a:latin typeface="Times New Roman" panose="02020603050405020304" pitchFamily="18" charset="0"/>
                <a:cs typeface="Times New Roman" panose="02020603050405020304" pitchFamily="18" charset="0"/>
              </a:rPr>
              <a:t> is a contract made through the digital mode.</a:t>
            </a:r>
          </a:p>
          <a:p>
            <a:pPr marL="0" indent="0" fontAlgn="base">
              <a:buNone/>
            </a:pPr>
            <a:r>
              <a:rPr lang="en-GB" sz="2400" b="1" u="sng" dirty="0">
                <a:solidFill>
                  <a:srgbClr val="FF0000"/>
                </a:solidFill>
                <a:latin typeface="Times New Roman" panose="02020603050405020304" pitchFamily="18" charset="0"/>
                <a:cs typeface="Times New Roman" panose="02020603050405020304" pitchFamily="18" charset="0"/>
              </a:rPr>
              <a:t>Example:</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Via Internet</a:t>
            </a:r>
          </a:p>
          <a:p>
            <a:pPr marL="0" indent="0">
              <a:buNone/>
            </a:pP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en-GB" sz="2400" dirty="0">
              <a:latin typeface="Times New Roman" panose="02020603050405020304" pitchFamily="18" charset="0"/>
              <a:cs typeface="Times New Roman" panose="02020603050405020304"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365104"/>
            <a:ext cx="4896544"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960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a:bodyPr>
          <a:lstStyle/>
          <a:p>
            <a:r>
              <a:rPr lang="en-GB" sz="3600" dirty="0" smtClean="0">
                <a:solidFill>
                  <a:srgbClr val="FF0000"/>
                </a:solidFill>
                <a:latin typeface="Times New Roman" panose="02020603050405020304" pitchFamily="18" charset="0"/>
                <a:cs typeface="Times New Roman" panose="02020603050405020304" pitchFamily="18" charset="0"/>
              </a:rPr>
              <a:t>III. </a:t>
            </a:r>
            <a:r>
              <a:rPr lang="en-GB" sz="3600" dirty="0">
                <a:solidFill>
                  <a:srgbClr val="FF0000"/>
                </a:solidFill>
                <a:latin typeface="Times New Roman" panose="02020603050405020304" pitchFamily="18" charset="0"/>
                <a:cs typeface="Times New Roman" panose="02020603050405020304" pitchFamily="18" charset="0"/>
              </a:rPr>
              <a:t>Classification according to </a:t>
            </a:r>
            <a:r>
              <a:rPr lang="en-GB" sz="3600" dirty="0" smtClean="0">
                <a:solidFill>
                  <a:srgbClr val="FF0000"/>
                </a:solidFill>
                <a:latin typeface="Times New Roman" panose="02020603050405020304" pitchFamily="18" charset="0"/>
                <a:cs typeface="Times New Roman" panose="02020603050405020304" pitchFamily="18" charset="0"/>
              </a:rPr>
              <a:t>Performance </a:t>
            </a:r>
            <a:endParaRPr lang="en-GB" sz="3600" dirty="0"/>
          </a:p>
        </p:txBody>
      </p:sp>
      <p:sp>
        <p:nvSpPr>
          <p:cNvPr id="3" name="Content Placeholder 2"/>
          <p:cNvSpPr>
            <a:spLocks noGrp="1"/>
          </p:cNvSpPr>
          <p:nvPr>
            <p:ph idx="1"/>
          </p:nvPr>
        </p:nvSpPr>
        <p:spPr>
          <a:xfrm>
            <a:off x="179512" y="908720"/>
            <a:ext cx="8856984" cy="5688632"/>
          </a:xfrm>
        </p:spPr>
        <p:txBody>
          <a:bodyPr>
            <a:normAutofit/>
          </a:bodyPr>
          <a:lstStyle/>
          <a:p>
            <a:pPr fontAlgn="base">
              <a:buFont typeface="Wingdings" panose="05000000000000000000" pitchFamily="2" charset="2"/>
              <a:buChar char="Ø"/>
            </a:pPr>
            <a:r>
              <a:rPr lang="en-GB" sz="2400" b="1" u="sng" dirty="0">
                <a:solidFill>
                  <a:srgbClr val="002060"/>
                </a:solidFill>
                <a:latin typeface="Times New Roman" panose="02020603050405020304" pitchFamily="18" charset="0"/>
                <a:cs typeface="Times New Roman" panose="02020603050405020304" pitchFamily="18" charset="0"/>
              </a:rPr>
              <a:t>Executed contract</a:t>
            </a:r>
          </a:p>
          <a:p>
            <a:pPr marL="0" indent="0" fontAlgn="base">
              <a:buNone/>
            </a:pP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an </a:t>
            </a:r>
            <a:r>
              <a:rPr lang="en-GB" sz="2400" dirty="0" smtClean="0">
                <a:latin typeface="Times New Roman" panose="02020603050405020304" pitchFamily="18" charset="0"/>
                <a:cs typeface="Times New Roman" panose="02020603050405020304" pitchFamily="18" charset="0"/>
              </a:rPr>
              <a:t>executed contract</a:t>
            </a:r>
            <a:r>
              <a:rPr lang="en-GB" sz="2400" dirty="0">
                <a:latin typeface="Times New Roman" panose="02020603050405020304" pitchFamily="18" charset="0"/>
                <a:cs typeface="Times New Roman" panose="02020603050405020304" pitchFamily="18" charset="0"/>
              </a:rPr>
              <a:t> both the parties have performed their promises under a contract.</a:t>
            </a:r>
          </a:p>
          <a:p>
            <a:pPr marL="0" indent="0" fontAlgn="base">
              <a:buNone/>
            </a:pPr>
            <a:r>
              <a:rPr lang="en-GB" sz="2400" b="1" u="sng" dirty="0">
                <a:solidFill>
                  <a:srgbClr val="FF0000"/>
                </a:solidFill>
                <a:latin typeface="Times New Roman" panose="02020603050405020304" pitchFamily="18" charset="0"/>
                <a:cs typeface="Times New Roman" panose="02020603050405020304" pitchFamily="18" charset="0"/>
              </a:rPr>
              <a:t>Example:</a:t>
            </a:r>
            <a:r>
              <a:rPr lang="en-GB" sz="2400" u="sng"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 contracts to buy a car from B by paying cash, B instantly delivers his car.</a:t>
            </a:r>
          </a:p>
          <a:p>
            <a:pPr fontAlgn="base">
              <a:buFont typeface="Wingdings" panose="05000000000000000000" pitchFamily="2" charset="2"/>
              <a:buChar char="Ø"/>
            </a:pPr>
            <a:endParaRPr lang="en-GB" sz="2400" b="1" u="sng" dirty="0" smtClean="0">
              <a:solidFill>
                <a:srgbClr val="002060"/>
              </a:solidFill>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Ø"/>
            </a:pPr>
            <a:r>
              <a:rPr lang="en-GB" sz="2400" b="1" u="sng" dirty="0" smtClean="0">
                <a:solidFill>
                  <a:srgbClr val="002060"/>
                </a:solidFill>
                <a:latin typeface="Times New Roman" panose="02020603050405020304" pitchFamily="18" charset="0"/>
                <a:cs typeface="Times New Roman" panose="02020603050405020304" pitchFamily="18" charset="0"/>
              </a:rPr>
              <a:t>Executory </a:t>
            </a:r>
            <a:r>
              <a:rPr lang="en-GB" sz="2400" b="1" u="sng" dirty="0">
                <a:solidFill>
                  <a:srgbClr val="002060"/>
                </a:solidFill>
                <a:latin typeface="Times New Roman" panose="02020603050405020304" pitchFamily="18" charset="0"/>
                <a:cs typeface="Times New Roman" panose="02020603050405020304" pitchFamily="18" charset="0"/>
              </a:rPr>
              <a:t>contract</a:t>
            </a:r>
          </a:p>
          <a:p>
            <a:pPr marL="0" indent="0" fontAlgn="base">
              <a:buNone/>
            </a:pPr>
            <a:r>
              <a:rPr lang="en-GB" sz="2400" dirty="0">
                <a:latin typeface="Times New Roman" panose="02020603050405020304" pitchFamily="18" charset="0"/>
                <a:cs typeface="Times New Roman" panose="02020603050405020304" pitchFamily="18" charset="0"/>
              </a:rPr>
              <a:t>In a </a:t>
            </a:r>
            <a:r>
              <a:rPr lang="en-GB" sz="2400" dirty="0" smtClean="0">
                <a:latin typeface="Times New Roman" panose="02020603050405020304" pitchFamily="18" charset="0"/>
                <a:cs typeface="Times New Roman" panose="02020603050405020304" pitchFamily="18" charset="0"/>
              </a:rPr>
              <a:t>Executory contract both </a:t>
            </a:r>
            <a:r>
              <a:rPr lang="en-GB" sz="2400" dirty="0">
                <a:latin typeface="Times New Roman" panose="02020603050405020304" pitchFamily="18" charset="0"/>
                <a:cs typeface="Times New Roman" panose="02020603050405020304" pitchFamily="18" charset="0"/>
              </a:rPr>
              <a:t>the parties are yet to perform their promises.</a:t>
            </a:r>
          </a:p>
          <a:p>
            <a:pPr marL="0" indent="0" fontAlgn="base">
              <a:buNone/>
            </a:pPr>
            <a:r>
              <a:rPr lang="en-GB" sz="2400" b="1" u="sng" dirty="0">
                <a:solidFill>
                  <a:srgbClr val="FF0000"/>
                </a:solidFill>
                <a:latin typeface="Times New Roman" panose="02020603050405020304" pitchFamily="18" charset="0"/>
                <a:cs typeface="Times New Roman" panose="02020603050405020304" pitchFamily="18" charset="0"/>
              </a:rPr>
              <a:t>Example:</a:t>
            </a:r>
            <a:r>
              <a:rPr lang="en-GB" sz="2400" dirty="0">
                <a:latin typeface="Times New Roman" panose="02020603050405020304" pitchFamily="18" charset="0"/>
                <a:cs typeface="Times New Roman" panose="02020603050405020304" pitchFamily="18" charset="0"/>
              </a:rPr>
              <a:t> A sells his car to B for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2 lakh. If A is still to deliver the car and B is yet to pay the price, it is an executory contract.</a:t>
            </a:r>
          </a:p>
          <a:p>
            <a:endParaRPr lang="en-GB" dirty="0"/>
          </a:p>
        </p:txBody>
      </p:sp>
    </p:spTree>
    <p:extLst>
      <p:ext uri="{BB962C8B-B14F-4D97-AF65-F5344CB8AC3E}">
        <p14:creationId xmlns:p14="http://schemas.microsoft.com/office/powerpoint/2010/main" val="549018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107504" y="476672"/>
            <a:ext cx="8928992" cy="6264696"/>
          </a:xfrm>
        </p:spPr>
        <p:txBody>
          <a:bodyPr>
            <a:noAutofit/>
          </a:bodyPr>
          <a:lstStyle/>
          <a:p>
            <a:pPr fontAlgn="base">
              <a:buFont typeface="Wingdings" panose="05000000000000000000" pitchFamily="2" charset="2"/>
              <a:buChar char="Ø"/>
            </a:pPr>
            <a:endParaRPr lang="en-GB" sz="2400" b="1" u="sng" dirty="0" smtClean="0">
              <a:solidFill>
                <a:srgbClr val="002060"/>
              </a:solidFill>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Ø"/>
            </a:pPr>
            <a:r>
              <a:rPr lang="en-GB" sz="2800" b="1" u="sng" dirty="0" smtClean="0">
                <a:solidFill>
                  <a:srgbClr val="002060"/>
                </a:solidFill>
                <a:latin typeface="Times New Roman" panose="02020603050405020304" pitchFamily="18" charset="0"/>
                <a:cs typeface="Times New Roman" panose="02020603050405020304" pitchFamily="18" charset="0"/>
              </a:rPr>
              <a:t>Unilateral Contract</a:t>
            </a:r>
            <a:endParaRPr lang="en-GB" sz="2800" b="1" u="sng" dirty="0">
              <a:solidFill>
                <a:srgbClr val="002060"/>
              </a:solidFill>
              <a:latin typeface="Times New Roman" panose="02020603050405020304" pitchFamily="18" charset="0"/>
              <a:cs typeface="Times New Roman" panose="02020603050405020304" pitchFamily="18" charset="0"/>
            </a:endParaRPr>
          </a:p>
          <a:p>
            <a:pPr marL="0" indent="0" fontAlgn="base">
              <a:buNone/>
            </a:pPr>
            <a:r>
              <a:rPr lang="en-GB" sz="2400" dirty="0" smtClean="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Unilateral </a:t>
            </a:r>
            <a:r>
              <a:rPr lang="en-GB" sz="2400" b="1" dirty="0" smtClean="0">
                <a:latin typeface="Times New Roman" panose="02020603050405020304" pitchFamily="18" charset="0"/>
                <a:cs typeface="Times New Roman" panose="02020603050405020304" pitchFamily="18" charset="0"/>
              </a:rPr>
              <a:t>Contract</a:t>
            </a:r>
            <a:r>
              <a:rPr lang="en-GB" sz="2400" dirty="0">
                <a:latin typeface="Times New Roman" panose="02020603050405020304" pitchFamily="18" charset="0"/>
                <a:cs typeface="Times New Roman" panose="02020603050405020304" pitchFamily="18" charset="0"/>
              </a:rPr>
              <a:t> is also known as a </a:t>
            </a:r>
            <a:r>
              <a:rPr lang="en-GB" sz="2400" b="1" dirty="0" smtClean="0">
                <a:latin typeface="Times New Roman" panose="02020603050405020304" pitchFamily="18" charset="0"/>
                <a:cs typeface="Times New Roman" panose="02020603050405020304" pitchFamily="18" charset="0"/>
              </a:rPr>
              <a:t>one sided contract</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It is a </a:t>
            </a:r>
            <a:r>
              <a:rPr lang="en-GB" sz="2400" dirty="0" smtClean="0">
                <a:latin typeface="Times New Roman" panose="02020603050405020304" pitchFamily="18" charset="0"/>
                <a:cs typeface="Times New Roman" panose="02020603050405020304" pitchFamily="18" charset="0"/>
              </a:rPr>
              <a:t>type of contract where </a:t>
            </a:r>
            <a:r>
              <a:rPr lang="en-GB" sz="2400" dirty="0">
                <a:latin typeface="Times New Roman" panose="02020603050405020304" pitchFamily="18" charset="0"/>
                <a:cs typeface="Times New Roman" panose="02020603050405020304" pitchFamily="18" charset="0"/>
              </a:rPr>
              <a:t>only one party has to perform his promise.</a:t>
            </a:r>
          </a:p>
          <a:p>
            <a:pPr marL="0" indent="0" fontAlgn="base">
              <a:buNone/>
            </a:pPr>
            <a:endParaRPr lang="en-GB" sz="2400" b="1" u="sng" dirty="0" smtClean="0">
              <a:solidFill>
                <a:srgbClr val="FF0000"/>
              </a:solidFill>
              <a:latin typeface="Times New Roman" panose="02020603050405020304" pitchFamily="18" charset="0"/>
              <a:cs typeface="Times New Roman" panose="02020603050405020304" pitchFamily="18" charset="0"/>
            </a:endParaRPr>
          </a:p>
          <a:p>
            <a:pPr marL="0" indent="0" fontAlgn="base">
              <a:buNone/>
            </a:pPr>
            <a:r>
              <a:rPr lang="en-GB" sz="2400" b="1" u="sng" dirty="0" smtClean="0">
                <a:solidFill>
                  <a:srgbClr val="FF0000"/>
                </a:solidFill>
                <a:latin typeface="Times New Roman" panose="02020603050405020304" pitchFamily="18" charset="0"/>
                <a:cs typeface="Times New Roman" panose="02020603050405020304" pitchFamily="18" charset="0"/>
              </a:rPr>
              <a:t>Example</a:t>
            </a:r>
            <a:r>
              <a:rPr lang="en-GB" sz="2400" b="1" u="sng" dirty="0">
                <a:solidFill>
                  <a:srgbClr val="FF0000"/>
                </a:solidFill>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Anuj promises to pay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1000 to anyone who finds his lost </a:t>
            </a:r>
            <a:r>
              <a:rPr lang="en-GB" sz="2400" dirty="0" err="1">
                <a:latin typeface="Times New Roman" panose="02020603050405020304" pitchFamily="18" charset="0"/>
                <a:cs typeface="Times New Roman" panose="02020603050405020304" pitchFamily="18" charset="0"/>
              </a:rPr>
              <a:t>cellphone</a:t>
            </a:r>
            <a:r>
              <a:rPr lang="en-GB" sz="2400" dirty="0">
                <a:latin typeface="Times New Roman" panose="02020603050405020304" pitchFamily="18" charset="0"/>
                <a:cs typeface="Times New Roman" panose="02020603050405020304" pitchFamily="18" charset="0"/>
              </a:rPr>
              <a:t>. B finds and returns it to Anuj. From the time B found the </a:t>
            </a:r>
            <a:r>
              <a:rPr lang="en-GB" sz="2400" dirty="0" err="1">
                <a:latin typeface="Times New Roman" panose="02020603050405020304" pitchFamily="18" charset="0"/>
                <a:cs typeface="Times New Roman" panose="02020603050405020304" pitchFamily="18" charset="0"/>
              </a:rPr>
              <a:t>cellphone</a:t>
            </a:r>
            <a:r>
              <a:rPr lang="en-GB" sz="2400" dirty="0">
                <a:latin typeface="Times New Roman" panose="02020603050405020304" pitchFamily="18" charset="0"/>
                <a:cs typeface="Times New Roman" panose="02020603050405020304" pitchFamily="18" charset="0"/>
              </a:rPr>
              <a:t>, the contract came into existence. Now Anuj has to perform his promise, i.e. the payment of </a:t>
            </a:r>
            <a:r>
              <a:rPr lang="en-GB" sz="2400" dirty="0" err="1">
                <a:latin typeface="Times New Roman" panose="02020603050405020304" pitchFamily="18" charset="0"/>
                <a:cs typeface="Times New Roman" panose="02020603050405020304" pitchFamily="18" charset="0"/>
              </a:rPr>
              <a:t>Rs</a:t>
            </a:r>
            <a:r>
              <a:rPr lang="en-GB" sz="2400" dirty="0">
                <a:latin typeface="Times New Roman" panose="02020603050405020304" pitchFamily="18" charset="0"/>
                <a:cs typeface="Times New Roman" panose="02020603050405020304" pitchFamily="18" charset="0"/>
              </a:rPr>
              <a:t>. 1,000.</a:t>
            </a:r>
          </a:p>
          <a:p>
            <a:pPr marL="0" indent="0">
              <a:buNone/>
            </a:pP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en-GB" sz="2400"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293096"/>
            <a:ext cx="8352928" cy="254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850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GB" dirty="0"/>
          </a:p>
        </p:txBody>
      </p:sp>
      <p:sp>
        <p:nvSpPr>
          <p:cNvPr id="3" name="Content Placeholder 2"/>
          <p:cNvSpPr>
            <a:spLocks noGrp="1"/>
          </p:cNvSpPr>
          <p:nvPr>
            <p:ph idx="1"/>
          </p:nvPr>
        </p:nvSpPr>
        <p:spPr>
          <a:xfrm>
            <a:off x="107504" y="404664"/>
            <a:ext cx="8928992" cy="6453336"/>
          </a:xfrm>
        </p:spPr>
        <p:txBody>
          <a:bodyPr>
            <a:normAutofit/>
          </a:bodyPr>
          <a:lstStyle/>
          <a:p>
            <a:pPr fontAlgn="base">
              <a:buFont typeface="Wingdings" panose="05000000000000000000" pitchFamily="2" charset="2"/>
              <a:buChar char="Ø"/>
            </a:pPr>
            <a:r>
              <a:rPr lang="en-GB" b="1" u="sng" dirty="0">
                <a:solidFill>
                  <a:srgbClr val="002060"/>
                </a:solidFill>
                <a:latin typeface="Times New Roman" panose="02020603050405020304" pitchFamily="18" charset="0"/>
                <a:cs typeface="Times New Roman" panose="02020603050405020304" pitchFamily="18" charset="0"/>
              </a:rPr>
              <a:t>Bilateral contract</a:t>
            </a:r>
          </a:p>
          <a:p>
            <a:pPr marL="0" indent="0" fontAlgn="base">
              <a:buNone/>
            </a:pPr>
            <a:r>
              <a:rPr lang="en-GB" sz="2600" dirty="0" smtClean="0">
                <a:latin typeface="Times New Roman" panose="02020603050405020304" pitchFamily="18" charset="0"/>
                <a:cs typeface="Times New Roman" panose="02020603050405020304" pitchFamily="18" charset="0"/>
              </a:rPr>
              <a:t>A</a:t>
            </a:r>
            <a:r>
              <a:rPr lang="en-GB" sz="2600" dirty="0">
                <a:latin typeface="Times New Roman" panose="02020603050405020304" pitchFamily="18" charset="0"/>
                <a:cs typeface="Times New Roman" panose="02020603050405020304" pitchFamily="18" charset="0"/>
              </a:rPr>
              <a:t>  </a:t>
            </a:r>
            <a:r>
              <a:rPr lang="en-GB" sz="2600" b="1" dirty="0">
                <a:latin typeface="Times New Roman" panose="02020603050405020304" pitchFamily="18" charset="0"/>
                <a:cs typeface="Times New Roman" panose="02020603050405020304" pitchFamily="18" charset="0"/>
              </a:rPr>
              <a:t>Bilateral contract </a:t>
            </a:r>
            <a:r>
              <a:rPr lang="en-GB" sz="2600" dirty="0">
                <a:latin typeface="Times New Roman" panose="02020603050405020304" pitchFamily="18" charset="0"/>
                <a:cs typeface="Times New Roman" panose="02020603050405020304" pitchFamily="18" charset="0"/>
              </a:rPr>
              <a:t>is one where the obligation or promise is outstanding on the part of both the parties. It is also known as a </a:t>
            </a:r>
            <a:r>
              <a:rPr lang="en-GB" sz="2600" b="1" dirty="0">
                <a:latin typeface="Times New Roman" panose="02020603050405020304" pitchFamily="18" charset="0"/>
                <a:cs typeface="Times New Roman" panose="02020603050405020304" pitchFamily="18" charset="0"/>
              </a:rPr>
              <a:t> two sided contract</a:t>
            </a:r>
            <a:r>
              <a:rPr lang="en-GB" sz="2600" dirty="0">
                <a:latin typeface="Times New Roman" panose="02020603050405020304" pitchFamily="18" charset="0"/>
                <a:cs typeface="Times New Roman" panose="02020603050405020304" pitchFamily="18" charset="0"/>
              </a:rPr>
              <a:t>.</a:t>
            </a:r>
          </a:p>
          <a:p>
            <a:pPr marL="0" indent="0" fontAlgn="base">
              <a:buNone/>
            </a:pPr>
            <a:r>
              <a:rPr lang="en-GB" sz="2600" b="1" u="sng" dirty="0" smtClean="0">
                <a:solidFill>
                  <a:srgbClr val="FF0000"/>
                </a:solidFill>
                <a:latin typeface="Times New Roman" panose="02020603050405020304" pitchFamily="18" charset="0"/>
                <a:cs typeface="Times New Roman" panose="02020603050405020304" pitchFamily="18" charset="0"/>
              </a:rPr>
              <a:t>Example</a:t>
            </a:r>
            <a:r>
              <a:rPr lang="en-GB" sz="2600" u="sng" dirty="0">
                <a:solidFill>
                  <a:srgbClr val="FF0000"/>
                </a:solidFill>
                <a:latin typeface="Times New Roman" panose="02020603050405020304" pitchFamily="18" charset="0"/>
                <a:cs typeface="Times New Roman" panose="02020603050405020304" pitchFamily="18" charset="0"/>
              </a:rPr>
              <a:t>:</a:t>
            </a:r>
            <a:r>
              <a:rPr lang="en-GB" sz="2600" dirty="0">
                <a:latin typeface="Times New Roman" panose="02020603050405020304" pitchFamily="18" charset="0"/>
                <a:cs typeface="Times New Roman" panose="02020603050405020304" pitchFamily="18" charset="0"/>
              </a:rPr>
              <a:t> A promises to sell his car to B for </a:t>
            </a:r>
            <a:r>
              <a:rPr lang="en-GB" sz="2600" dirty="0" err="1">
                <a:latin typeface="Times New Roman" panose="02020603050405020304" pitchFamily="18" charset="0"/>
                <a:cs typeface="Times New Roman" panose="02020603050405020304" pitchFamily="18" charset="0"/>
              </a:rPr>
              <a:t>Rs</a:t>
            </a:r>
            <a:r>
              <a:rPr lang="en-GB" sz="2600" dirty="0">
                <a:latin typeface="Times New Roman" panose="02020603050405020304" pitchFamily="18" charset="0"/>
                <a:cs typeface="Times New Roman" panose="02020603050405020304" pitchFamily="18" charset="0"/>
              </a:rPr>
              <a:t>. 1 lakh and agrees to deliver the car on the receipt of the payment by the end of the week. The contract is bilateral as both the parties have exchanged a promise to be performed within a stipulated time</a:t>
            </a:r>
            <a:r>
              <a:rPr lang="en-GB" dirty="0">
                <a:latin typeface="Times New Roman" panose="02020603050405020304" pitchFamily="18" charset="0"/>
                <a:cs typeface="Times New Roman" panose="02020603050405020304" pitchFamily="18" charset="0"/>
              </a:rPr>
              <a:t>.</a:t>
            </a:r>
          </a:p>
          <a:p>
            <a:endParaRPr lang="en-GB"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9144000"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118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4499992"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501008"/>
            <a:ext cx="4644008" cy="324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484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1876703"/>
              </p:ext>
            </p:extLst>
          </p:nvPr>
        </p:nvGraphicFramePr>
        <p:xfrm>
          <a:off x="107503" y="149599"/>
          <a:ext cx="8928992" cy="6641681"/>
        </p:xfrm>
        <a:graphic>
          <a:graphicData uri="http://schemas.openxmlformats.org/drawingml/2006/table">
            <a:tbl>
              <a:tblPr firstRow="1" bandRow="1">
                <a:tableStyleId>{775DCB02-9BB8-47FD-8907-85C794F793BA}</a:tableStyleId>
              </a:tblPr>
              <a:tblGrid>
                <a:gridCol w="640362"/>
                <a:gridCol w="3968151"/>
                <a:gridCol w="4320479"/>
              </a:tblGrid>
              <a:tr h="632489">
                <a:tc>
                  <a:txBody>
                    <a:bodyPr/>
                    <a:lstStyle/>
                    <a:p>
                      <a:r>
                        <a:rPr lang="en-GB" sz="1800" dirty="0" smtClean="0"/>
                        <a:t>S.NO</a:t>
                      </a:r>
                      <a:endParaRPr lang="en-GB" sz="1800" dirty="0">
                        <a:latin typeface="Times New Roman" panose="02020603050405020304" pitchFamily="18" charset="0"/>
                        <a:cs typeface="Times New Roman" panose="02020603050405020304" pitchFamily="18" charset="0"/>
                      </a:endParaRPr>
                    </a:p>
                  </a:txBody>
                  <a:tcPr/>
                </a:tc>
                <a:tc>
                  <a:txBody>
                    <a:bodyPr/>
                    <a:lstStyle/>
                    <a:p>
                      <a:pPr algn="ctr"/>
                      <a:r>
                        <a:rPr lang="en-GB" sz="2000" dirty="0" smtClean="0">
                          <a:latin typeface="Times New Roman" panose="02020603050405020304" pitchFamily="18" charset="0"/>
                          <a:cs typeface="Times New Roman" panose="02020603050405020304" pitchFamily="18" charset="0"/>
                        </a:rPr>
                        <a:t>AGREEMENT</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GB" sz="2000" dirty="0" smtClean="0">
                          <a:latin typeface="Times New Roman" panose="02020603050405020304" pitchFamily="18" charset="0"/>
                          <a:cs typeface="Times New Roman" panose="02020603050405020304" pitchFamily="18" charset="0"/>
                        </a:rPr>
                        <a:t>CONTRACT</a:t>
                      </a:r>
                      <a:endParaRPr lang="en-GB" sz="2000" dirty="0">
                        <a:latin typeface="Times New Roman" panose="02020603050405020304" pitchFamily="18" charset="0"/>
                        <a:cs typeface="Times New Roman" panose="02020603050405020304" pitchFamily="18" charset="0"/>
                      </a:endParaRPr>
                    </a:p>
                  </a:txBody>
                  <a:tcPr/>
                </a:tc>
              </a:tr>
              <a:tr h="782694">
                <a:tc>
                  <a:txBody>
                    <a:bodyPr/>
                    <a:lstStyle/>
                    <a:p>
                      <a:pPr lvl="0" algn="ctr"/>
                      <a:r>
                        <a:rPr lang="en-GB" dirty="0" smtClean="0"/>
                        <a:t>1</a:t>
                      </a:r>
                      <a:endParaRPr lang="en-GB" dirty="0"/>
                    </a:p>
                  </a:txBody>
                  <a:tcPr/>
                </a:tc>
                <a:tc>
                  <a:txBody>
                    <a:bodyPr/>
                    <a:lstStyle/>
                    <a:p>
                      <a:r>
                        <a:rPr lang="en-GB" sz="2000" b="0" dirty="0" smtClean="0">
                          <a:latin typeface="Times New Roman" panose="02020603050405020304" pitchFamily="18" charset="0"/>
                          <a:cs typeface="Times New Roman" panose="02020603050405020304" pitchFamily="18" charset="0"/>
                        </a:rPr>
                        <a:t>The enforceability depends</a:t>
                      </a:r>
                      <a:r>
                        <a:rPr lang="en-GB" sz="2000" b="0" baseline="0" dirty="0" smtClean="0">
                          <a:latin typeface="Times New Roman" panose="02020603050405020304" pitchFamily="18" charset="0"/>
                          <a:cs typeface="Times New Roman" panose="02020603050405020304" pitchFamily="18" charset="0"/>
                        </a:rPr>
                        <a:t> on the nature of agreement.</a:t>
                      </a:r>
                      <a:endParaRPr lang="en-GB" sz="2000" b="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It is enforceable under the provisions of the law of the country.</a:t>
                      </a:r>
                      <a:endParaRPr lang="en-GB" sz="2000" dirty="0">
                        <a:latin typeface="Times New Roman" panose="02020603050405020304" pitchFamily="18" charset="0"/>
                        <a:cs typeface="Times New Roman" panose="02020603050405020304" pitchFamily="18" charset="0"/>
                      </a:endParaRPr>
                    </a:p>
                  </a:txBody>
                  <a:tcPr/>
                </a:tc>
              </a:tr>
              <a:tr h="853848">
                <a:tc>
                  <a:txBody>
                    <a:bodyPr/>
                    <a:lstStyle/>
                    <a:p>
                      <a:pPr lvl="0" algn="ctr"/>
                      <a:r>
                        <a:rPr lang="en-GB" dirty="0" smtClean="0"/>
                        <a:t>2</a:t>
                      </a:r>
                      <a:endParaRPr lang="en-GB" dirty="0"/>
                    </a:p>
                  </a:txBody>
                  <a:tcPr/>
                </a:tc>
                <a:tc>
                  <a:txBody>
                    <a:bodyPr/>
                    <a:lstStyle/>
                    <a:p>
                      <a:r>
                        <a:rPr lang="en-GB" sz="2000" b="0" dirty="0" smtClean="0">
                          <a:latin typeface="Times New Roman" panose="02020603050405020304" pitchFamily="18" charset="0"/>
                          <a:cs typeface="Times New Roman" panose="02020603050405020304" pitchFamily="18" charset="0"/>
                        </a:rPr>
                        <a:t>Agreements may be lawful or unlawful</a:t>
                      </a:r>
                      <a:endParaRPr lang="en-GB" sz="2000" b="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Only lawful agreements</a:t>
                      </a:r>
                      <a:r>
                        <a:rPr lang="en-GB" sz="2000" baseline="0" dirty="0" smtClean="0">
                          <a:latin typeface="Times New Roman" panose="02020603050405020304" pitchFamily="18" charset="0"/>
                          <a:cs typeface="Times New Roman" panose="02020603050405020304" pitchFamily="18" charset="0"/>
                        </a:rPr>
                        <a:t> become contracts enforceable in a court of law.</a:t>
                      </a:r>
                      <a:endParaRPr lang="en-GB" sz="2000" dirty="0">
                        <a:latin typeface="Times New Roman" panose="02020603050405020304" pitchFamily="18" charset="0"/>
                        <a:cs typeface="Times New Roman" panose="02020603050405020304" pitchFamily="18" charset="0"/>
                      </a:endParaRPr>
                    </a:p>
                  </a:txBody>
                  <a:tcPr/>
                </a:tc>
              </a:tr>
              <a:tr h="1146795">
                <a:tc>
                  <a:txBody>
                    <a:bodyPr/>
                    <a:lstStyle/>
                    <a:p>
                      <a:pPr lvl="0" algn="ctr"/>
                      <a:r>
                        <a:rPr lang="en-GB" dirty="0" smtClean="0"/>
                        <a:t>3</a:t>
                      </a:r>
                      <a:endParaRPr lang="en-GB" dirty="0"/>
                    </a:p>
                  </a:txBody>
                  <a:tcPr/>
                </a:tc>
                <a:tc>
                  <a:txBody>
                    <a:bodyPr/>
                    <a:lstStyle/>
                    <a:p>
                      <a:r>
                        <a:rPr lang="en-GB" sz="2000" b="0" dirty="0" smtClean="0">
                          <a:latin typeface="Times New Roman" panose="02020603050405020304" pitchFamily="18" charset="0"/>
                          <a:cs typeface="Times New Roman" panose="02020603050405020304" pitchFamily="18" charset="0"/>
                        </a:rPr>
                        <a:t>An offer when accepted becomes an agreement.</a:t>
                      </a:r>
                      <a:endParaRPr lang="en-GB" sz="2000" b="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A contract is entered into by an agreement</a:t>
                      </a:r>
                      <a:r>
                        <a:rPr lang="en-GB" sz="2000" baseline="0" dirty="0" smtClean="0">
                          <a:latin typeface="Times New Roman" panose="02020603050405020304" pitchFamily="18" charset="0"/>
                          <a:cs typeface="Times New Roman" panose="02020603050405020304" pitchFamily="18" charset="0"/>
                        </a:rPr>
                        <a:t> and hence valid contracts are enforceable.</a:t>
                      </a:r>
                    </a:p>
                    <a:p>
                      <a:endParaRPr lang="en-GB" sz="2000" dirty="0">
                        <a:latin typeface="Times New Roman" panose="02020603050405020304" pitchFamily="18" charset="0"/>
                        <a:cs typeface="Times New Roman" panose="02020603050405020304" pitchFamily="18" charset="0"/>
                      </a:endParaRPr>
                    </a:p>
                  </a:txBody>
                  <a:tcPr/>
                </a:tc>
              </a:tr>
              <a:tr h="1110236">
                <a:tc>
                  <a:txBody>
                    <a:bodyPr/>
                    <a:lstStyle/>
                    <a:p>
                      <a:pPr lvl="0" algn="ctr"/>
                      <a:r>
                        <a:rPr lang="en-GB" dirty="0" smtClean="0"/>
                        <a:t>4</a:t>
                      </a:r>
                      <a:endParaRPr lang="en-GB" dirty="0"/>
                    </a:p>
                  </a:txBody>
                  <a:tcPr/>
                </a:tc>
                <a:tc>
                  <a:txBody>
                    <a:bodyPr/>
                    <a:lstStyle/>
                    <a:p>
                      <a:r>
                        <a:rPr lang="en-GB" sz="2000" b="0" dirty="0" smtClean="0">
                          <a:latin typeface="Times New Roman" panose="02020603050405020304" pitchFamily="18" charset="0"/>
                          <a:cs typeface="Times New Roman" panose="02020603050405020304" pitchFamily="18" charset="0"/>
                        </a:rPr>
                        <a:t>When agreements are illegal or immoral,</a:t>
                      </a:r>
                      <a:r>
                        <a:rPr lang="en-GB" sz="2000" b="0" baseline="0" dirty="0" smtClean="0">
                          <a:latin typeface="Times New Roman" panose="02020603050405020304" pitchFamily="18" charset="0"/>
                          <a:cs typeface="Times New Roman" panose="02020603050405020304" pitchFamily="18" charset="0"/>
                        </a:rPr>
                        <a:t> the parties are not liable to perform.</a:t>
                      </a:r>
                      <a:endParaRPr lang="en-GB" sz="2000" b="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It</a:t>
                      </a:r>
                      <a:r>
                        <a:rPr lang="en-GB" sz="2000" baseline="0" dirty="0" smtClean="0">
                          <a:latin typeface="Times New Roman" panose="02020603050405020304" pitchFamily="18" charset="0"/>
                          <a:cs typeface="Times New Roman" panose="02020603050405020304" pitchFamily="18" charset="0"/>
                        </a:rPr>
                        <a:t> creates legal obligation on the parties to the contract.</a:t>
                      </a:r>
                      <a:endParaRPr lang="en-GB" sz="2000" dirty="0">
                        <a:latin typeface="Times New Roman" panose="02020603050405020304" pitchFamily="18" charset="0"/>
                        <a:cs typeface="Times New Roman" panose="02020603050405020304" pitchFamily="18" charset="0"/>
                      </a:endParaRPr>
                    </a:p>
                  </a:txBody>
                  <a:tcPr/>
                </a:tc>
              </a:tr>
              <a:tr h="1944183">
                <a:tc>
                  <a:txBody>
                    <a:bodyPr/>
                    <a:lstStyle/>
                    <a:p>
                      <a:pPr lvl="0" algn="ctr"/>
                      <a:r>
                        <a:rPr lang="en-GB" dirty="0" smtClean="0"/>
                        <a:t>5</a:t>
                      </a:r>
                      <a:endParaRPr lang="en-GB" dirty="0"/>
                    </a:p>
                  </a:txBody>
                  <a:tcPr/>
                </a:tc>
                <a:tc>
                  <a:txBody>
                    <a:bodyPr/>
                    <a:lstStyle/>
                    <a:p>
                      <a:r>
                        <a:rPr lang="en-GB" sz="2000" b="0" dirty="0" smtClean="0">
                          <a:latin typeface="Times New Roman" panose="02020603050405020304" pitchFamily="18" charset="0"/>
                          <a:cs typeface="Times New Roman" panose="02020603050405020304" pitchFamily="18" charset="0"/>
                        </a:rPr>
                        <a:t>The scope of an agreement is more</a:t>
                      </a:r>
                      <a:r>
                        <a:rPr lang="en-GB" sz="2000" b="0" baseline="0" dirty="0" smtClean="0">
                          <a:latin typeface="Times New Roman" panose="02020603050405020304" pitchFamily="18" charset="0"/>
                          <a:cs typeface="Times New Roman" panose="02020603050405020304" pitchFamily="18" charset="0"/>
                        </a:rPr>
                        <a:t> comprehensive than contracts, as agreements can be social agreements , legal agreements, unlawful agreements ,and domestic agreements</a:t>
                      </a:r>
                      <a:endParaRPr lang="en-GB" sz="2000" b="0" dirty="0">
                        <a:latin typeface="Times New Roman" panose="02020603050405020304" pitchFamily="18" charset="0"/>
                        <a:cs typeface="Times New Roman" panose="02020603050405020304" pitchFamily="18" charset="0"/>
                      </a:endParaRPr>
                    </a:p>
                  </a:txBody>
                  <a:tcPr/>
                </a:tc>
                <a:tc>
                  <a:txBody>
                    <a:bodyPr/>
                    <a:lstStyle/>
                    <a:p>
                      <a:r>
                        <a:rPr lang="en-GB" sz="2000" dirty="0" smtClean="0">
                          <a:latin typeface="Times New Roman" panose="02020603050405020304" pitchFamily="18" charset="0"/>
                          <a:cs typeface="Times New Roman" panose="02020603050405020304" pitchFamily="18" charset="0"/>
                        </a:rPr>
                        <a:t>The scope is limited</a:t>
                      </a:r>
                      <a:r>
                        <a:rPr lang="en-GB" sz="2000" baseline="0" dirty="0" smtClean="0">
                          <a:latin typeface="Times New Roman" panose="02020603050405020304" pitchFamily="18" charset="0"/>
                          <a:cs typeface="Times New Roman" panose="02020603050405020304" pitchFamily="18" charset="0"/>
                        </a:rPr>
                        <a:t> as only legal agreements become contracts that are enforceable.</a:t>
                      </a:r>
                      <a:endParaRPr lang="en-GB"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072458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881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UNIT - I</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smtClean="0">
                <a:latin typeface="Times New Roman" panose="02020603050405020304" pitchFamily="18" charset="0"/>
                <a:cs typeface="Times New Roman" panose="02020603050405020304" pitchFamily="18" charset="0"/>
              </a:rPr>
              <a:t>Indian contract Act – Formation – Nature and elements of contract – Classification of contracts – Contract VS Agreement.</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914400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743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28" y="0"/>
            <a:ext cx="914400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5024"/>
            <a:ext cx="9144000"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628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latin typeface="Times New Roman" panose="02020603050405020304" pitchFamily="18" charset="0"/>
                <a:cs typeface="Times New Roman" panose="02020603050405020304" pitchFamily="18" charset="0"/>
              </a:rPr>
              <a:t>WHAT IS LAW?</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nSpc>
                <a:spcPct val="90000"/>
              </a:lnSpc>
            </a:pPr>
            <a:r>
              <a:rPr lang="en-US" dirty="0" smtClean="0">
                <a:latin typeface="Times New Roman" panose="02020603050405020304" pitchFamily="18" charset="0"/>
                <a:cs typeface="Times New Roman" panose="02020603050405020304" pitchFamily="18" charset="0"/>
              </a:rPr>
              <a:t>Law is a system of rules, usually enforced through a set of institutions.</a:t>
            </a:r>
          </a:p>
          <a:p>
            <a:pPr>
              <a:lnSpc>
                <a:spcPct val="90000"/>
              </a:lnSpc>
            </a:pPr>
            <a:r>
              <a:rPr lang="en-US" dirty="0" smtClean="0">
                <a:latin typeface="Times New Roman" panose="02020603050405020304" pitchFamily="18" charset="0"/>
                <a:cs typeface="Times New Roman" panose="02020603050405020304" pitchFamily="18" charset="0"/>
              </a:rPr>
              <a:t>It shapes politics, economics and society in numerous ways and serves as the foremost social mediator in relations between people.</a:t>
            </a:r>
          </a:p>
          <a:p>
            <a:pPr>
              <a:lnSpc>
                <a:spcPct val="90000"/>
              </a:lnSpc>
            </a:pPr>
            <a:r>
              <a:rPr lang="en-US" dirty="0" smtClean="0">
                <a:latin typeface="Times New Roman" panose="02020603050405020304" pitchFamily="18" charset="0"/>
                <a:cs typeface="Times New Roman" panose="02020603050405020304" pitchFamily="18" charset="0"/>
              </a:rPr>
              <a:t>Law governs a wide variety of social activities.</a:t>
            </a:r>
          </a:p>
          <a:p>
            <a:endParaRPr lang="en-GB"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2376264" cy="134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6" y="4869158"/>
            <a:ext cx="4286250" cy="198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695054"/>
            <a:ext cx="3714750" cy="20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38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lstStyle/>
          <a:p>
            <a:r>
              <a:rPr lang="en-GB" dirty="0" smtClean="0">
                <a:solidFill>
                  <a:srgbClr val="FF0000"/>
                </a:solidFill>
              </a:rPr>
              <a:t>EXAMPLE</a:t>
            </a:r>
            <a:endParaRPr lang="en-GB" dirty="0">
              <a:solidFill>
                <a:srgbClr val="FF0000"/>
              </a:solidFill>
            </a:endParaRPr>
          </a:p>
        </p:txBody>
      </p:sp>
      <p:sp>
        <p:nvSpPr>
          <p:cNvPr id="3" name="Content Placeholder 2"/>
          <p:cNvSpPr>
            <a:spLocks noGrp="1"/>
          </p:cNvSpPr>
          <p:nvPr>
            <p:ph idx="1"/>
          </p:nvPr>
        </p:nvSpPr>
        <p:spPr>
          <a:xfrm>
            <a:off x="457200" y="980728"/>
            <a:ext cx="8229600" cy="5145435"/>
          </a:xfrm>
        </p:spPr>
        <p:txBody>
          <a:bodyPr>
            <a:normAutofit lnSpcReduction="10000"/>
          </a:bodyPr>
          <a:lstStyle/>
          <a:p>
            <a:pPr marL="0" indent="0">
              <a:buNone/>
            </a:pPr>
            <a:r>
              <a:rPr lang="en-GB" dirty="0" smtClean="0">
                <a:latin typeface="Times New Roman" panose="02020603050405020304" pitchFamily="18" charset="0"/>
                <a:cs typeface="Times New Roman" panose="02020603050405020304" pitchFamily="18" charset="0"/>
              </a:rPr>
              <a:t>The word </a:t>
            </a:r>
            <a:r>
              <a:rPr lang="en-GB" b="1" dirty="0" smtClean="0">
                <a:latin typeface="Times New Roman" panose="02020603050405020304" pitchFamily="18" charset="0"/>
                <a:cs typeface="Times New Roman" panose="02020603050405020304" pitchFamily="18" charset="0"/>
              </a:rPr>
              <a:t>“law” </a:t>
            </a:r>
            <a:r>
              <a:rPr lang="en-GB" dirty="0" smtClean="0">
                <a:latin typeface="Times New Roman" panose="02020603050405020304" pitchFamily="18" charset="0"/>
                <a:cs typeface="Times New Roman" panose="02020603050405020304" pitchFamily="18" charset="0"/>
              </a:rPr>
              <a:t>is a general term and has different connotations for different people,</a:t>
            </a:r>
          </a:p>
          <a:p>
            <a:pPr marL="514350" indent="-514350">
              <a:buFont typeface="+mj-lt"/>
              <a:buAutoNum type="arabicPeriod"/>
            </a:pPr>
            <a:r>
              <a:rPr lang="en-GB" b="1" dirty="0" smtClean="0">
                <a:latin typeface="Times New Roman" panose="02020603050405020304" pitchFamily="18" charset="0"/>
                <a:cs typeface="Times New Roman" panose="02020603050405020304" pitchFamily="18" charset="0"/>
              </a:rPr>
              <a:t>A citizen </a:t>
            </a:r>
            <a:r>
              <a:rPr lang="en-GB" dirty="0" smtClean="0">
                <a:latin typeface="Times New Roman" panose="02020603050405020304" pitchFamily="18" charset="0"/>
                <a:cs typeface="Times New Roman" panose="02020603050405020304" pitchFamily="18" charset="0"/>
              </a:rPr>
              <a:t>may think of law as a set of rules which he must obey.</a:t>
            </a:r>
          </a:p>
          <a:p>
            <a:pPr marL="514350" indent="-514350">
              <a:buFont typeface="+mj-lt"/>
              <a:buAutoNum type="arabicPeriod"/>
            </a:pPr>
            <a:r>
              <a:rPr lang="en-GB" b="1" dirty="0" smtClean="0">
                <a:latin typeface="Times New Roman" panose="02020603050405020304" pitchFamily="18" charset="0"/>
                <a:cs typeface="Times New Roman" panose="02020603050405020304" pitchFamily="18" charset="0"/>
              </a:rPr>
              <a:t>A lawyer </a:t>
            </a:r>
            <a:r>
              <a:rPr lang="en-GB" dirty="0" smtClean="0">
                <a:latin typeface="Times New Roman" panose="02020603050405020304" pitchFamily="18" charset="0"/>
                <a:cs typeface="Times New Roman" panose="02020603050405020304" pitchFamily="18" charset="0"/>
              </a:rPr>
              <a:t>who practises law may think of law as a vocation.</a:t>
            </a:r>
          </a:p>
          <a:p>
            <a:pPr marL="514350" indent="-514350">
              <a:buFont typeface="+mj-lt"/>
              <a:buAutoNum type="arabicPeriod"/>
            </a:pPr>
            <a:r>
              <a:rPr lang="en-GB" b="1" dirty="0" smtClean="0">
                <a:latin typeface="Times New Roman" panose="02020603050405020304" pitchFamily="18" charset="0"/>
                <a:cs typeface="Times New Roman" panose="02020603050405020304" pitchFamily="18" charset="0"/>
              </a:rPr>
              <a:t>A legislator </a:t>
            </a:r>
            <a:r>
              <a:rPr lang="en-GB" dirty="0" smtClean="0">
                <a:latin typeface="Times New Roman" panose="02020603050405020304" pitchFamily="18" charset="0"/>
                <a:cs typeface="Times New Roman" panose="02020603050405020304" pitchFamily="18" charset="0"/>
              </a:rPr>
              <a:t>may look at law as something created by him.</a:t>
            </a:r>
          </a:p>
          <a:p>
            <a:pPr marL="514350" indent="-514350">
              <a:buFont typeface="+mj-lt"/>
              <a:buAutoNum type="arabicPeriod"/>
            </a:pPr>
            <a:r>
              <a:rPr lang="en-GB" b="1" dirty="0" smtClean="0">
                <a:latin typeface="Times New Roman" panose="02020603050405020304" pitchFamily="18" charset="0"/>
                <a:cs typeface="Times New Roman" panose="02020603050405020304" pitchFamily="18" charset="0"/>
              </a:rPr>
              <a:t>A judge </a:t>
            </a:r>
            <a:r>
              <a:rPr lang="en-GB" dirty="0" smtClean="0">
                <a:latin typeface="Times New Roman" panose="02020603050405020304" pitchFamily="18" charset="0"/>
                <a:cs typeface="Times New Roman" panose="02020603050405020304" pitchFamily="18" charset="0"/>
              </a:rPr>
              <a:t>may think of law as guiding principles to be applied in making decisions.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473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GB" dirty="0" smtClean="0">
                <a:solidFill>
                  <a:srgbClr val="FF0000"/>
                </a:solidFill>
                <a:latin typeface="Times New Roman" panose="02020603050405020304" pitchFamily="18" charset="0"/>
                <a:cs typeface="Times New Roman" panose="02020603050405020304" pitchFamily="18" charset="0"/>
              </a:rPr>
              <a:t>DEFINITION OF LAW</a:t>
            </a:r>
            <a:endParaRPr lang="en-GB"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1772816"/>
            <a:ext cx="8229600" cy="4353347"/>
          </a:xfrm>
        </p:spPr>
        <p:txBody>
          <a:bodyPr/>
          <a:lstStyle/>
          <a:p>
            <a:pPr marL="0" indent="0">
              <a:buNone/>
            </a:pPr>
            <a:r>
              <a:rPr lang="en-GB" b="1" dirty="0">
                <a:latin typeface="Times New Roman" panose="02020603050405020304" pitchFamily="18" charset="0"/>
                <a:cs typeface="Times New Roman" panose="02020603050405020304" pitchFamily="18" charset="0"/>
              </a:rPr>
              <a:t>Salmond</a:t>
            </a:r>
            <a:r>
              <a:rPr lang="en-GB" dirty="0">
                <a:latin typeface="Times New Roman" panose="02020603050405020304" pitchFamily="18" charset="0"/>
                <a:cs typeface="Times New Roman" panose="02020603050405020304" pitchFamily="18" charset="0"/>
              </a:rPr>
              <a:t> defined law as, “ the law may be defined as body of principles recognised and applied by the state in the administration of justice.”</a:t>
            </a:r>
          </a:p>
          <a:p>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149080"/>
            <a:ext cx="8928992" cy="269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823"/>
            <a:ext cx="1835696" cy="141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71" y="19263"/>
            <a:ext cx="1835696" cy="117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22463"/>
            <a:ext cx="1835697" cy="133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849667" y="260648"/>
            <a:ext cx="5458637"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bg1"/>
                </a:solidFill>
                <a:latin typeface="Times New Roman" panose="02020603050405020304" pitchFamily="18" charset="0"/>
                <a:cs typeface="Times New Roman" panose="02020603050405020304" pitchFamily="18" charset="0"/>
              </a:rPr>
              <a:t>DEFINITION OF LAW</a:t>
            </a:r>
            <a:endParaRPr lang="en-GB"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81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 </a:t>
            </a:r>
            <a:r>
              <a:rPr lang="en-GB" b="1" dirty="0" smtClean="0">
                <a:latin typeface="Times New Roman" panose="02020603050405020304" pitchFamily="18" charset="0"/>
                <a:cs typeface="Times New Roman" panose="02020603050405020304" pitchFamily="18" charset="0"/>
              </a:rPr>
              <a:t>contract</a:t>
            </a:r>
            <a:r>
              <a:rPr lang="en-GB" dirty="0" smtClean="0">
                <a:latin typeface="Times New Roman" panose="02020603050405020304" pitchFamily="18" charset="0"/>
                <a:cs typeface="Times New Roman" panose="02020603050405020304" pitchFamily="18" charset="0"/>
              </a:rPr>
              <a:t> is an agreement made between two or more parties which the law will enforce.</a:t>
            </a:r>
          </a:p>
          <a:p>
            <a:r>
              <a:rPr lang="en-GB" dirty="0" smtClean="0">
                <a:latin typeface="Times New Roman" panose="02020603050405020304" pitchFamily="18" charset="0"/>
                <a:cs typeface="Times New Roman" panose="02020603050405020304" pitchFamily="18" charset="0"/>
              </a:rPr>
              <a:t>In other words, Legally enforceable promises are termed as contracts.</a:t>
            </a:r>
          </a:p>
          <a:p>
            <a:pPr marL="0" indent="0">
              <a:buNone/>
            </a:pPr>
            <a:endParaRPr lang="en-GB"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1259632" y="404664"/>
            <a:ext cx="7128792" cy="864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4000" dirty="0" smtClean="0">
                <a:solidFill>
                  <a:schemeClr val="tx1"/>
                </a:solidFill>
                <a:latin typeface="Times New Roman" panose="02020603050405020304" pitchFamily="18" charset="0"/>
                <a:cs typeface="Times New Roman" panose="02020603050405020304" pitchFamily="18" charset="0"/>
              </a:rPr>
              <a:t>MEANING OF CONTRACT</a:t>
            </a:r>
            <a:endParaRPr lang="en-GB" sz="4000" dirty="0">
              <a:solidFill>
                <a:schemeClr val="tx1"/>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789039"/>
            <a:ext cx="5112568" cy="306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789040"/>
            <a:ext cx="4139952" cy="306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98040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1340</Words>
  <Application>Microsoft Office PowerPoint</Application>
  <PresentationFormat>On-screen Show (4:3)</PresentationFormat>
  <Paragraphs>164</Paragraphs>
  <Slides>37</Slides>
  <Notes>0</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Adjacency</vt:lpstr>
      <vt:lpstr>Solstice</vt:lpstr>
      <vt:lpstr>Flow</vt:lpstr>
      <vt:lpstr>NAZARETH COLLEGE OF ARTS AND SCIENCE (Affiliated to University of Madras Re-Accredited by NAAC with ‘B’ Grade) </vt:lpstr>
      <vt:lpstr>PowerPoint Presentation</vt:lpstr>
      <vt:lpstr>PowerPoint Presentation</vt:lpstr>
      <vt:lpstr>UNIT - I</vt:lpstr>
      <vt:lpstr>PowerPoint Presentation</vt:lpstr>
      <vt:lpstr>WHAT IS LAW?</vt:lpstr>
      <vt:lpstr>EXAMPLE</vt:lpstr>
      <vt:lpstr>DEFINITION OF LAW</vt:lpstr>
      <vt:lpstr>PowerPoint Presentation</vt:lpstr>
      <vt:lpstr>PowerPoint Presentation</vt:lpstr>
      <vt:lpstr>Agreement</vt:lpstr>
      <vt:lpstr>Promise</vt:lpstr>
      <vt:lpstr>PowerPoint Presentation</vt:lpstr>
      <vt:lpstr>PowerPoint Presentation</vt:lpstr>
      <vt:lpstr>Essentials Elements of a Valid Contract</vt:lpstr>
      <vt:lpstr>1. Offer and Acceptance:</vt:lpstr>
      <vt:lpstr>2. Intention to create legal relation</vt:lpstr>
      <vt:lpstr>3. Lawful consideration</vt:lpstr>
      <vt:lpstr>4. Capacity of parties</vt:lpstr>
      <vt:lpstr> 5.Free and genuine consent </vt:lpstr>
      <vt:lpstr> 6.Lawful object </vt:lpstr>
      <vt:lpstr>7.Agreement not declared void </vt:lpstr>
      <vt:lpstr>8.Certainty and possibility of performance</vt:lpstr>
      <vt:lpstr>9.Legal formalities </vt:lpstr>
      <vt:lpstr>PowerPoint Presentation</vt:lpstr>
      <vt:lpstr>PowerPoint Presentation</vt:lpstr>
      <vt:lpstr>I. Classification according to validity</vt:lpstr>
      <vt:lpstr>PowerPoint Presentation</vt:lpstr>
      <vt:lpstr>PowerPoint Presentation</vt:lpstr>
      <vt:lpstr>II. Classification according to formation</vt:lpstr>
      <vt:lpstr>PowerPoint Presentation</vt:lpstr>
      <vt:lpstr>III. Classification according to Performance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NAZARETH COLLEGE OF ARTS AND SCIENCE (Affiliated to University of Madras Re-Accredited by NAAC with ‘B’ Grade) </dc:title>
  <dc:creator>jaci</dc:creator>
  <cp:lastModifiedBy>jaci</cp:lastModifiedBy>
  <cp:revision>115</cp:revision>
  <dcterms:created xsi:type="dcterms:W3CDTF">2021-08-14T12:44:34Z</dcterms:created>
  <dcterms:modified xsi:type="dcterms:W3CDTF">2021-08-15T16:13:33Z</dcterms:modified>
</cp:coreProperties>
</file>