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8" r:id="rId2"/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7" r:id="rId11"/>
    <p:sldId id="268" r:id="rId12"/>
    <p:sldId id="270" r:id="rId13"/>
    <p:sldId id="271" r:id="rId14"/>
    <p:sldId id="274" r:id="rId15"/>
    <p:sldId id="275" r:id="rId16"/>
    <p:sldId id="278" r:id="rId17"/>
    <p:sldId id="276" r:id="rId18"/>
    <p:sldId id="277" r:id="rId19"/>
    <p:sldId id="279" r:id="rId20"/>
    <p:sldId id="281" r:id="rId21"/>
    <p:sldId id="284" r:id="rId22"/>
    <p:sldId id="285" r:id="rId23"/>
    <p:sldId id="287" r:id="rId2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D1D1C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D1D1C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D1D1C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244" y="221945"/>
            <a:ext cx="8071510" cy="603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D1D1CA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4572" y="1777364"/>
            <a:ext cx="7394854" cy="3439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15-Jun-24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584775"/>
          </a:xfrm>
        </p:spPr>
        <p:txBody>
          <a:bodyPr/>
          <a:lstStyle/>
          <a:p>
            <a:r>
              <a:rPr lang="en-US" dirty="0" smtClean="0"/>
              <a:t>BUSINESS COMMUNICATION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203657"/>
            <a:ext cx="2663190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215" dirty="0"/>
              <a:t>A</a:t>
            </a:r>
            <a:r>
              <a:rPr sz="4000" spc="80" dirty="0"/>
              <a:t>nd</a:t>
            </a:r>
            <a:r>
              <a:rPr sz="4000" spc="-315" dirty="0"/>
              <a:t> </a:t>
            </a:r>
            <a:r>
              <a:rPr sz="4000" spc="-35" dirty="0"/>
              <a:t>Here?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679575" y="1703908"/>
            <a:ext cx="13544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5" dirty="0">
                <a:solidFill>
                  <a:srgbClr val="FFFFFF"/>
                </a:solidFill>
                <a:latin typeface="Verdana"/>
                <a:cs typeface="Verdana"/>
              </a:rPr>
              <a:t>Message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5917" y="5439562"/>
            <a:ext cx="12331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Speaker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644" y="5439562"/>
            <a:ext cx="14878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65" dirty="0">
                <a:solidFill>
                  <a:srgbClr val="FFFFFF"/>
                </a:solidFill>
                <a:latin typeface="Verdana"/>
                <a:cs typeface="Verdana"/>
              </a:rPr>
              <a:t>Audience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66900" y="2438400"/>
            <a:ext cx="76200" cy="2667000"/>
          </a:xfrm>
          <a:custGeom>
            <a:avLst/>
            <a:gdLst/>
            <a:ahLst/>
            <a:cxnLst/>
            <a:rect l="l" t="t" r="r" b="b"/>
            <a:pathLst>
              <a:path w="76200" h="2667000">
                <a:moveTo>
                  <a:pt x="31750" y="2590800"/>
                </a:moveTo>
                <a:lnTo>
                  <a:pt x="0" y="2590800"/>
                </a:lnTo>
                <a:lnTo>
                  <a:pt x="38100" y="2667000"/>
                </a:lnTo>
                <a:lnTo>
                  <a:pt x="69850" y="2603500"/>
                </a:lnTo>
                <a:lnTo>
                  <a:pt x="31750" y="2603500"/>
                </a:lnTo>
                <a:lnTo>
                  <a:pt x="31750" y="2590800"/>
                </a:lnTo>
                <a:close/>
              </a:path>
              <a:path w="76200" h="2667000">
                <a:moveTo>
                  <a:pt x="44450" y="63500"/>
                </a:moveTo>
                <a:lnTo>
                  <a:pt x="31750" y="63500"/>
                </a:lnTo>
                <a:lnTo>
                  <a:pt x="31750" y="2603500"/>
                </a:lnTo>
                <a:lnTo>
                  <a:pt x="44450" y="2603500"/>
                </a:lnTo>
                <a:lnTo>
                  <a:pt x="44450" y="63500"/>
                </a:lnTo>
                <a:close/>
              </a:path>
              <a:path w="76200" h="2667000">
                <a:moveTo>
                  <a:pt x="76200" y="2590800"/>
                </a:moveTo>
                <a:lnTo>
                  <a:pt x="44450" y="2590800"/>
                </a:lnTo>
                <a:lnTo>
                  <a:pt x="44450" y="2603500"/>
                </a:lnTo>
                <a:lnTo>
                  <a:pt x="69850" y="2603500"/>
                </a:lnTo>
                <a:lnTo>
                  <a:pt x="76200" y="2590800"/>
                </a:lnTo>
                <a:close/>
              </a:path>
              <a:path w="76200" h="26670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26670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62200" y="5600700"/>
            <a:ext cx="2590800" cy="76200"/>
          </a:xfrm>
          <a:custGeom>
            <a:avLst/>
            <a:gdLst/>
            <a:ahLst/>
            <a:cxnLst/>
            <a:rect l="l" t="t" r="r" b="b"/>
            <a:pathLst>
              <a:path w="2590800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76200" y="44450"/>
                </a:lnTo>
                <a:lnTo>
                  <a:pt x="63500" y="44450"/>
                </a:lnTo>
                <a:lnTo>
                  <a:pt x="63500" y="31750"/>
                </a:lnTo>
                <a:lnTo>
                  <a:pt x="76200" y="31750"/>
                </a:lnTo>
                <a:lnTo>
                  <a:pt x="76200" y="0"/>
                </a:lnTo>
                <a:close/>
              </a:path>
              <a:path w="2590800" h="76200">
                <a:moveTo>
                  <a:pt x="2514600" y="0"/>
                </a:moveTo>
                <a:lnTo>
                  <a:pt x="2514600" y="76200"/>
                </a:lnTo>
                <a:lnTo>
                  <a:pt x="2578100" y="44450"/>
                </a:lnTo>
                <a:lnTo>
                  <a:pt x="2527300" y="44450"/>
                </a:lnTo>
                <a:lnTo>
                  <a:pt x="2527300" y="31750"/>
                </a:lnTo>
                <a:lnTo>
                  <a:pt x="2578100" y="31750"/>
                </a:lnTo>
                <a:lnTo>
                  <a:pt x="2514600" y="0"/>
                </a:lnTo>
                <a:close/>
              </a:path>
              <a:path w="2590800" h="76200">
                <a:moveTo>
                  <a:pt x="76200" y="31750"/>
                </a:moveTo>
                <a:lnTo>
                  <a:pt x="63500" y="31750"/>
                </a:lnTo>
                <a:lnTo>
                  <a:pt x="63500" y="44450"/>
                </a:lnTo>
                <a:lnTo>
                  <a:pt x="76200" y="44450"/>
                </a:lnTo>
                <a:lnTo>
                  <a:pt x="76200" y="31750"/>
                </a:lnTo>
                <a:close/>
              </a:path>
              <a:path w="2590800" h="76200">
                <a:moveTo>
                  <a:pt x="2514600" y="31750"/>
                </a:moveTo>
                <a:lnTo>
                  <a:pt x="76200" y="31750"/>
                </a:lnTo>
                <a:lnTo>
                  <a:pt x="76200" y="44450"/>
                </a:lnTo>
                <a:lnTo>
                  <a:pt x="2514600" y="44450"/>
                </a:lnTo>
                <a:lnTo>
                  <a:pt x="2514600" y="31750"/>
                </a:lnTo>
                <a:close/>
              </a:path>
              <a:path w="2590800" h="76200">
                <a:moveTo>
                  <a:pt x="2578100" y="31750"/>
                </a:moveTo>
                <a:lnTo>
                  <a:pt x="2527300" y="31750"/>
                </a:lnTo>
                <a:lnTo>
                  <a:pt x="2527300" y="44450"/>
                </a:lnTo>
                <a:lnTo>
                  <a:pt x="2578100" y="44450"/>
                </a:lnTo>
                <a:lnTo>
                  <a:pt x="2590800" y="38100"/>
                </a:lnTo>
                <a:lnTo>
                  <a:pt x="2578100" y="317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197100" y="2273300"/>
            <a:ext cx="3213100" cy="2997200"/>
            <a:chOff x="2197100" y="2273300"/>
            <a:chExt cx="3213100" cy="2997200"/>
          </a:xfrm>
        </p:grpSpPr>
        <p:sp>
          <p:nvSpPr>
            <p:cNvPr id="9" name="object 9"/>
            <p:cNvSpPr/>
            <p:nvPr/>
          </p:nvSpPr>
          <p:spPr>
            <a:xfrm>
              <a:off x="2743200" y="2286000"/>
              <a:ext cx="2667000" cy="2590800"/>
            </a:xfrm>
            <a:custGeom>
              <a:avLst/>
              <a:gdLst/>
              <a:ahLst/>
              <a:cxnLst/>
              <a:rect l="l" t="t" r="r" b="b"/>
              <a:pathLst>
                <a:path w="2667000" h="2590800">
                  <a:moveTo>
                    <a:pt x="2608005" y="2542224"/>
                  </a:moveTo>
                  <a:lnTo>
                    <a:pt x="2585847" y="2565019"/>
                  </a:lnTo>
                  <a:lnTo>
                    <a:pt x="2667000" y="2590800"/>
                  </a:lnTo>
                  <a:lnTo>
                    <a:pt x="2653121" y="2551049"/>
                  </a:lnTo>
                  <a:lnTo>
                    <a:pt x="2617089" y="2551049"/>
                  </a:lnTo>
                  <a:lnTo>
                    <a:pt x="2608005" y="2542224"/>
                  </a:lnTo>
                  <a:close/>
                </a:path>
                <a:path w="2667000" h="2590800">
                  <a:moveTo>
                    <a:pt x="2616769" y="2533208"/>
                  </a:moveTo>
                  <a:lnTo>
                    <a:pt x="2608005" y="2542224"/>
                  </a:lnTo>
                  <a:lnTo>
                    <a:pt x="2617089" y="2551049"/>
                  </a:lnTo>
                  <a:lnTo>
                    <a:pt x="2625852" y="2542032"/>
                  </a:lnTo>
                  <a:lnTo>
                    <a:pt x="2616769" y="2533208"/>
                  </a:lnTo>
                  <a:close/>
                </a:path>
                <a:path w="2667000" h="2590800">
                  <a:moveTo>
                    <a:pt x="2638933" y="2510409"/>
                  </a:moveTo>
                  <a:lnTo>
                    <a:pt x="2616769" y="2533208"/>
                  </a:lnTo>
                  <a:lnTo>
                    <a:pt x="2625852" y="2542032"/>
                  </a:lnTo>
                  <a:lnTo>
                    <a:pt x="2617089" y="2551049"/>
                  </a:lnTo>
                  <a:lnTo>
                    <a:pt x="2653121" y="2551049"/>
                  </a:lnTo>
                  <a:lnTo>
                    <a:pt x="2638933" y="2510409"/>
                  </a:lnTo>
                  <a:close/>
                </a:path>
                <a:path w="2667000" h="2590800">
                  <a:moveTo>
                    <a:pt x="59058" y="48510"/>
                  </a:moveTo>
                  <a:lnTo>
                    <a:pt x="50230" y="57590"/>
                  </a:lnTo>
                  <a:lnTo>
                    <a:pt x="2608005" y="2542224"/>
                  </a:lnTo>
                  <a:lnTo>
                    <a:pt x="2616769" y="2533208"/>
                  </a:lnTo>
                  <a:lnTo>
                    <a:pt x="59058" y="48510"/>
                  </a:lnTo>
                  <a:close/>
                </a:path>
                <a:path w="2667000" h="2590800">
                  <a:moveTo>
                    <a:pt x="0" y="0"/>
                  </a:moveTo>
                  <a:lnTo>
                    <a:pt x="28067" y="80390"/>
                  </a:lnTo>
                  <a:lnTo>
                    <a:pt x="50230" y="57590"/>
                  </a:lnTo>
                  <a:lnTo>
                    <a:pt x="41148" y="48767"/>
                  </a:lnTo>
                  <a:lnTo>
                    <a:pt x="49911" y="39624"/>
                  </a:lnTo>
                  <a:lnTo>
                    <a:pt x="67696" y="39624"/>
                  </a:lnTo>
                  <a:lnTo>
                    <a:pt x="81152" y="25780"/>
                  </a:lnTo>
                  <a:lnTo>
                    <a:pt x="0" y="0"/>
                  </a:lnTo>
                  <a:close/>
                </a:path>
                <a:path w="2667000" h="2590800">
                  <a:moveTo>
                    <a:pt x="49911" y="39624"/>
                  </a:moveTo>
                  <a:lnTo>
                    <a:pt x="41148" y="48767"/>
                  </a:lnTo>
                  <a:lnTo>
                    <a:pt x="50230" y="57590"/>
                  </a:lnTo>
                  <a:lnTo>
                    <a:pt x="59058" y="48510"/>
                  </a:lnTo>
                  <a:lnTo>
                    <a:pt x="49911" y="39624"/>
                  </a:lnTo>
                  <a:close/>
                </a:path>
                <a:path w="2667000" h="2590800">
                  <a:moveTo>
                    <a:pt x="67696" y="39624"/>
                  </a:moveTo>
                  <a:lnTo>
                    <a:pt x="49911" y="39624"/>
                  </a:lnTo>
                  <a:lnTo>
                    <a:pt x="59058" y="48510"/>
                  </a:lnTo>
                  <a:lnTo>
                    <a:pt x="67696" y="396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09800" y="2286000"/>
              <a:ext cx="3124200" cy="2971800"/>
            </a:xfrm>
            <a:custGeom>
              <a:avLst/>
              <a:gdLst/>
              <a:ahLst/>
              <a:cxnLst/>
              <a:rect l="l" t="t" r="r" b="b"/>
              <a:pathLst>
                <a:path w="3124200" h="2971800">
                  <a:moveTo>
                    <a:pt x="0" y="0"/>
                  </a:moveTo>
                  <a:lnTo>
                    <a:pt x="0" y="2971800"/>
                  </a:lnTo>
                  <a:lnTo>
                    <a:pt x="3124200" y="2971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435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09800" y="2286000"/>
              <a:ext cx="3124200" cy="2971800"/>
            </a:xfrm>
            <a:custGeom>
              <a:avLst/>
              <a:gdLst/>
              <a:ahLst/>
              <a:cxnLst/>
              <a:rect l="l" t="t" r="r" b="b"/>
              <a:pathLst>
                <a:path w="3124200" h="2971800">
                  <a:moveTo>
                    <a:pt x="0" y="2971800"/>
                  </a:moveTo>
                  <a:lnTo>
                    <a:pt x="0" y="0"/>
                  </a:lnTo>
                  <a:lnTo>
                    <a:pt x="3124200" y="2971800"/>
                  </a:lnTo>
                  <a:lnTo>
                    <a:pt x="0" y="2971800"/>
                  </a:lnTo>
                  <a:close/>
                </a:path>
              </a:pathLst>
            </a:custGeom>
            <a:ln w="25400">
              <a:solidFill>
                <a:srgbClr val="3737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Effective Business Communication</a:t>
            </a:r>
          </a:p>
        </p:txBody>
      </p:sp>
      <p:sp>
        <p:nvSpPr>
          <p:cNvPr id="2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4294967295"/>
          </p:nvPr>
        </p:nvSpPr>
        <p:spPr>
          <a:xfrm>
            <a:off x="990600" y="3309938"/>
            <a:ext cx="6400800" cy="1752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The structure of effective Presentations and Reports.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ilbert2004022522869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49263"/>
            <a:ext cx="8382000" cy="607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Communication Checklist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rgbClr val="CC3300"/>
                </a:solidFill>
              </a:rPr>
              <a:t>How do you construct an effective presentation or report?</a:t>
            </a:r>
          </a:p>
          <a:p>
            <a:r>
              <a:rPr lang="en-US"/>
              <a:t>Who is your audience?</a:t>
            </a:r>
          </a:p>
          <a:p>
            <a:r>
              <a:rPr lang="en-US"/>
              <a:t>What are they interested in?</a:t>
            </a:r>
          </a:p>
          <a:p>
            <a:r>
              <a:rPr lang="en-US"/>
              <a:t>What do you want them to remember?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r>
              <a:rPr lang="en-US"/>
              <a:t>Example:  </a:t>
            </a:r>
            <a:r>
              <a:rPr lang="en-US" sz="3200"/>
              <a:t>Audience for Field Project Report Sections</a:t>
            </a:r>
          </a:p>
        </p:txBody>
      </p:sp>
      <p:graphicFrame>
        <p:nvGraphicFramePr>
          <p:cNvPr id="1221" name="Object 197"/>
          <p:cNvGraphicFramePr>
            <a:graphicFrameLocks noChangeAspect="1"/>
          </p:cNvGraphicFramePr>
          <p:nvPr/>
        </p:nvGraphicFramePr>
        <p:xfrm>
          <a:off x="1219200" y="1576388"/>
          <a:ext cx="7467600" cy="5129212"/>
        </p:xfrm>
        <a:graphic>
          <a:graphicData uri="http://schemas.openxmlformats.org/presentationml/2006/ole">
            <p:oleObj spid="_x0000_s1026" name="Worksheet" r:id="rId3" imgW="4410456" imgH="3029407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 of an Effective Presentation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Purpose</a:t>
            </a:r>
          </a:p>
          <a:p>
            <a:r>
              <a:rPr lang="en-US"/>
              <a:t>Format</a:t>
            </a:r>
          </a:p>
          <a:p>
            <a:r>
              <a:rPr lang="en-US"/>
              <a:t>Data</a:t>
            </a:r>
          </a:p>
          <a:p>
            <a:r>
              <a:rPr lang="en-US"/>
              <a:t>Conclusion</a:t>
            </a:r>
          </a:p>
          <a:p>
            <a:r>
              <a:rPr lang="en-US"/>
              <a:t>So What</a:t>
            </a:r>
          </a:p>
          <a:p>
            <a:r>
              <a:rPr lang="en-US"/>
              <a:t>Restate</a:t>
            </a:r>
          </a:p>
          <a:p>
            <a:r>
              <a:rPr lang="en-US"/>
              <a:t>Tag Ending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points</a:t>
            </a:r>
          </a:p>
        </p:txBody>
      </p:sp>
      <p:sp>
        <p:nvSpPr>
          <p:cNvPr id="194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Introduction and summary for each chapter.</a:t>
            </a:r>
          </a:p>
          <a:p>
            <a:r>
              <a:rPr lang="en-US" sz="2800"/>
              <a:t>Direct, simple sentences.</a:t>
            </a:r>
          </a:p>
          <a:p>
            <a:r>
              <a:rPr lang="en-US" sz="2800"/>
              <a:t>Short paragraphs.</a:t>
            </a:r>
          </a:p>
          <a:p>
            <a:r>
              <a:rPr lang="en-US" sz="2800"/>
              <a:t>White space, bullets and graphics.</a:t>
            </a:r>
          </a:p>
          <a:p>
            <a:r>
              <a:rPr lang="en-US" sz="2800"/>
              <a:t>Tables and figures stand on their own.</a:t>
            </a:r>
          </a:p>
          <a:p>
            <a:r>
              <a:rPr lang="en-US" sz="2800"/>
              <a:t>Text stands on its own.</a:t>
            </a:r>
          </a:p>
          <a:p>
            <a:r>
              <a:rPr lang="en-US" sz="2800"/>
              <a:t>There is nothing too obvious to say.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 of an Effective Presentation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Purpose</a:t>
            </a:r>
          </a:p>
          <a:p>
            <a:r>
              <a:rPr lang="en-US"/>
              <a:t>Format</a:t>
            </a:r>
          </a:p>
          <a:p>
            <a:r>
              <a:rPr lang="en-US"/>
              <a:t>Data</a:t>
            </a:r>
          </a:p>
          <a:p>
            <a:r>
              <a:rPr lang="en-US"/>
              <a:t>Conclusion</a:t>
            </a:r>
          </a:p>
          <a:p>
            <a:r>
              <a:rPr lang="en-US"/>
              <a:t>So What</a:t>
            </a:r>
          </a:p>
          <a:p>
            <a:r>
              <a:rPr lang="en-US"/>
              <a:t>Restate</a:t>
            </a:r>
          </a:p>
          <a:p>
            <a:r>
              <a:rPr lang="en-US"/>
              <a:t>Tag Ending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73177"/>
            <a:ext cx="269303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175" dirty="0"/>
              <a:t>A</a:t>
            </a:r>
            <a:r>
              <a:rPr sz="4400" spc="75" dirty="0"/>
              <a:t>u</a:t>
            </a:r>
            <a:r>
              <a:rPr sz="4400" spc="55" dirty="0"/>
              <a:t>d</a:t>
            </a:r>
            <a:r>
              <a:rPr sz="4400" spc="-305" dirty="0"/>
              <a:t>i</a:t>
            </a:r>
            <a:r>
              <a:rPr sz="4400" spc="225" dirty="0"/>
              <a:t>ence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31140" y="1074216"/>
            <a:ext cx="6877684" cy="4652010"/>
          </a:xfrm>
          <a:prstGeom prst="rect">
            <a:avLst/>
          </a:prstGeom>
        </p:spPr>
        <p:txBody>
          <a:bodyPr vert="horz" wrap="square" lIns="0" tIns="25717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2025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need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know?</a:t>
            </a:r>
            <a:endParaRPr sz="3200">
              <a:latin typeface="Verdana"/>
              <a:cs typeface="Verdana"/>
            </a:endParaRPr>
          </a:p>
          <a:p>
            <a:pPr marL="356870" marR="1107440" indent="-344805">
              <a:lnSpc>
                <a:spcPct val="100000"/>
              </a:lnSpc>
              <a:spcBef>
                <a:spcPts val="1925"/>
              </a:spcBef>
              <a:buChar char="•"/>
              <a:tabLst>
                <a:tab pos="357505" algn="l"/>
              </a:tabLst>
            </a:pPr>
            <a:r>
              <a:rPr sz="3200" spc="-20" dirty="0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25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ch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hey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ready  </a:t>
            </a:r>
            <a:r>
              <a:rPr sz="3200" spc="-50" dirty="0">
                <a:solidFill>
                  <a:srgbClr val="FFFFFF"/>
                </a:solidFill>
                <a:latin typeface="Verdana"/>
                <a:cs typeface="Verdana"/>
              </a:rPr>
              <a:t>know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21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23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3200" spc="-40" dirty="0">
                <a:solidFill>
                  <a:srgbClr val="FFFFFF"/>
                </a:solidFill>
                <a:latin typeface="Verdana"/>
                <a:cs typeface="Verdana"/>
              </a:rPr>
              <a:t>out</a:t>
            </a:r>
            <a:r>
              <a:rPr sz="32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200" spc="5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jec</a:t>
            </a:r>
            <a:r>
              <a:rPr sz="3200" spc="-5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32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60" dirty="0">
                <a:solidFill>
                  <a:srgbClr val="FFFFFF"/>
                </a:solidFill>
                <a:latin typeface="Verdana"/>
                <a:cs typeface="Verdana"/>
              </a:rPr>
              <a:t>expect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see?</a:t>
            </a:r>
            <a:endParaRPr sz="3200">
              <a:latin typeface="Verdana"/>
              <a:cs typeface="Verdana"/>
            </a:endParaRPr>
          </a:p>
          <a:p>
            <a:pPr marL="356870" marR="5080" indent="-344805">
              <a:lnSpc>
                <a:spcPct val="100000"/>
              </a:lnSpc>
              <a:spcBef>
                <a:spcPts val="1895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Verdana"/>
                <a:cs typeface="Verdana"/>
              </a:rPr>
              <a:t>prejudices/preconceptions </a:t>
            </a:r>
            <a:r>
              <a:rPr sz="3200" spc="-1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8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130" dirty="0">
                <a:solidFill>
                  <a:srgbClr val="FFFFFF"/>
                </a:solidFill>
                <a:latin typeface="Verdana"/>
                <a:cs typeface="Verdana"/>
              </a:rPr>
              <a:t>ht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18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20" dirty="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sz="3200" spc="70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32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9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65" dirty="0">
                <a:solidFill>
                  <a:srgbClr val="FFFFFF"/>
                </a:solidFill>
                <a:latin typeface="Verdana"/>
                <a:cs typeface="Verdana"/>
              </a:rPr>
              <a:t>’</a:t>
            </a:r>
            <a:r>
              <a:rPr sz="3200" spc="-11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26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39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90" dirty="0">
                <a:solidFill>
                  <a:srgbClr val="FFFFFF"/>
                </a:solidFill>
                <a:latin typeface="Verdana"/>
                <a:cs typeface="Verdana"/>
              </a:rPr>
              <a:t>ag</a:t>
            </a:r>
            <a:r>
              <a:rPr sz="3200" spc="17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30" dirty="0">
                <a:solidFill>
                  <a:srgbClr val="FFFFFF"/>
                </a:solidFill>
                <a:latin typeface="Verdana"/>
                <a:cs typeface="Verdana"/>
              </a:rPr>
              <a:t>nda?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Times New Roman" pitchFamily="18" charset="0"/>
              </a:rPr>
              <a:t>PURPOSE:</a:t>
            </a:r>
            <a:br>
              <a:rPr lang="en-US">
                <a:latin typeface="Arial" charset="0"/>
                <a:cs typeface="Times New Roman" pitchFamily="18" charset="0"/>
              </a:rPr>
            </a:br>
            <a:r>
              <a:rPr lang="en-US" sz="3200" i="1">
                <a:latin typeface="Arial" charset="0"/>
                <a:cs typeface="Times New Roman" pitchFamily="18" charset="0"/>
              </a:rPr>
              <a:t>Define task.</a:t>
            </a:r>
            <a:endParaRPr lang="en-US" sz="3200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>
                <a:solidFill>
                  <a:srgbClr val="CC3300"/>
                </a:solidFill>
                <a:latin typeface="Arial" charset="0"/>
                <a:cs typeface="Times New Roman" pitchFamily="18" charset="0"/>
              </a:rPr>
              <a:t>"The purpose of this presentation is ... “</a:t>
            </a:r>
          </a:p>
          <a:p>
            <a:pPr>
              <a:buFont typeface="Wingdings" pitchFamily="2" charset="2"/>
              <a:buNone/>
            </a:pPr>
            <a:endParaRPr lang="en-US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CC3300"/>
                </a:solidFill>
              </a:rPr>
              <a:t>	</a:t>
            </a:r>
            <a:r>
              <a:rPr lang="en-US"/>
              <a:t>Describe what the original problem was and what you were asked to do.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Times New Roman" pitchFamily="18" charset="0"/>
              </a:rPr>
              <a:t>PURPOSE:</a:t>
            </a:r>
            <a:br>
              <a:rPr lang="en-US">
                <a:latin typeface="Arial" charset="0"/>
                <a:cs typeface="Times New Roman" pitchFamily="18" charset="0"/>
              </a:rPr>
            </a:br>
            <a:r>
              <a:rPr lang="en-US" sz="3200" i="1">
                <a:latin typeface="Arial" charset="0"/>
                <a:cs typeface="Times New Roman" pitchFamily="18" charset="0"/>
              </a:rPr>
              <a:t>Define task.</a:t>
            </a:r>
            <a:endParaRPr lang="en-US" sz="3200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>
                <a:solidFill>
                  <a:srgbClr val="CC3300"/>
                </a:solidFill>
                <a:latin typeface="Arial" charset="0"/>
                <a:cs typeface="Times New Roman" pitchFamily="18" charset="0"/>
              </a:rPr>
              <a:t>"The purpose of this presentation is ... “</a:t>
            </a:r>
          </a:p>
          <a:p>
            <a:pPr>
              <a:buFont typeface="Wingdings" pitchFamily="2" charset="2"/>
              <a:buNone/>
            </a:pPr>
            <a:endParaRPr lang="en-US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CC3300"/>
                </a:solidFill>
              </a:rPr>
              <a:t>	</a:t>
            </a:r>
            <a:r>
              <a:rPr lang="en-US"/>
              <a:t>Describe what the original problem was and what you were asked to do.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FORMAT:  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3200">
                <a:latin typeface="Arial" charset="0"/>
                <a:cs typeface="Arial" charset="0"/>
              </a:rPr>
              <a:t>What is the presentation going to do?</a:t>
            </a:r>
            <a:endParaRPr lang="en-US" sz="32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i="1">
                <a:solidFill>
                  <a:srgbClr val="CC3300"/>
                </a:solidFill>
                <a:latin typeface="Arial" charset="0"/>
                <a:cs typeface="Arial" charset="0"/>
              </a:rPr>
              <a:t>"This presentation recommends</a:t>
            </a:r>
            <a:endParaRPr lang="en-US" sz="2800">
              <a:solidFill>
                <a:srgbClr val="CC33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i="1">
                <a:solidFill>
                  <a:srgbClr val="CC3300"/>
                </a:solidFill>
                <a:latin typeface="Arial" charset="0"/>
                <a:cs typeface="Arial" charset="0"/>
              </a:rPr>
              <a:t>o ...</a:t>
            </a:r>
            <a:endParaRPr lang="en-US" sz="2800">
              <a:solidFill>
                <a:srgbClr val="CC33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i="1">
                <a:solidFill>
                  <a:srgbClr val="CC3300"/>
                </a:solidFill>
                <a:latin typeface="Arial" charset="0"/>
                <a:cs typeface="Arial" charset="0"/>
              </a:rPr>
              <a:t>o ...  "</a:t>
            </a:r>
            <a:endParaRPr lang="en-US" sz="2800">
              <a:solidFill>
                <a:srgbClr val="CC33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sz="2800">
              <a:solidFill>
                <a:srgbClr val="CC33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800"/>
              <a:t>	Tell them what you are going to say.  This is the agenda.  Effective presentations use this to outline the critical things that will be covered, not copy the grading sheets.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cs typeface="Arial" charset="0"/>
              </a:rPr>
              <a:t>DATA:  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3200">
                <a:latin typeface="Arial" charset="0"/>
                <a:cs typeface="Arial" charset="0"/>
              </a:rPr>
              <a:t>Information and data about the problem. </a:t>
            </a:r>
            <a:endParaRPr lang="en-US" sz="32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>
                <a:solidFill>
                  <a:srgbClr val="CC3300"/>
                </a:solidFill>
                <a:latin typeface="Arial" charset="0"/>
                <a:cs typeface="Arial" charset="0"/>
              </a:rPr>
              <a:t>"You should note the following facts in support of these recommendations...”</a:t>
            </a:r>
          </a:p>
          <a:p>
            <a:pPr>
              <a:buFont typeface="Wingdings" pitchFamily="2" charset="2"/>
              <a:buNone/>
            </a:pPr>
            <a:endParaRPr lang="en-US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/>
              <a:t>	This is background.  Spend only the time here that you absolutely need.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73177"/>
            <a:ext cx="223901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05" dirty="0"/>
              <a:t>Speaker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54939" y="1472260"/>
            <a:ext cx="6835775" cy="5140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5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Verdana"/>
                <a:cs typeface="Verdana"/>
              </a:rPr>
              <a:t>want</a:t>
            </a:r>
            <a:r>
              <a:rPr sz="32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95" dirty="0">
                <a:solidFill>
                  <a:srgbClr val="FFFFFF"/>
                </a:solidFill>
                <a:latin typeface="Verdana"/>
                <a:cs typeface="Verdana"/>
              </a:rPr>
              <a:t>audience </a:t>
            </a:r>
            <a:r>
              <a:rPr sz="3200" spc="-1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remember?</a:t>
            </a:r>
            <a:endParaRPr sz="3200">
              <a:latin typeface="Verdana"/>
              <a:cs typeface="Verdana"/>
            </a:endParaRPr>
          </a:p>
          <a:p>
            <a:pPr marL="356870" marR="1962150" indent="-344805">
              <a:lnSpc>
                <a:spcPct val="100000"/>
              </a:lnSpc>
              <a:spcBef>
                <a:spcPts val="1920"/>
              </a:spcBef>
              <a:buChar char="•"/>
              <a:tabLst>
                <a:tab pos="357505" algn="l"/>
              </a:tabLst>
            </a:pPr>
            <a:r>
              <a:rPr sz="3200" spc="-20" dirty="0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100" dirty="0">
                <a:solidFill>
                  <a:srgbClr val="FFFFFF"/>
                </a:solidFill>
                <a:latin typeface="Verdana"/>
                <a:cs typeface="Verdana"/>
              </a:rPr>
              <a:t>our  </a:t>
            </a:r>
            <a:r>
              <a:rPr sz="3200" spc="-55" dirty="0">
                <a:solidFill>
                  <a:srgbClr val="FFFFFF"/>
                </a:solidFill>
                <a:latin typeface="Verdana"/>
                <a:cs typeface="Verdana"/>
              </a:rPr>
              <a:t>credibility?</a:t>
            </a:r>
            <a:endParaRPr sz="3200">
              <a:latin typeface="Verdana"/>
              <a:cs typeface="Verdana"/>
            </a:endParaRPr>
          </a:p>
          <a:p>
            <a:pPr marL="356870" marR="153035" indent="-344805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20" dirty="0">
                <a:solidFill>
                  <a:srgbClr val="FFFFFF"/>
                </a:solidFill>
                <a:latin typeface="Verdana"/>
                <a:cs typeface="Verdana"/>
              </a:rPr>
              <a:t>Ho</a:t>
            </a:r>
            <a:r>
              <a:rPr sz="3200" spc="-1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50" dirty="0">
                <a:solidFill>
                  <a:srgbClr val="FFFFFF"/>
                </a:solidFill>
                <a:latin typeface="Verdana"/>
                <a:cs typeface="Verdana"/>
              </a:rPr>
              <a:t>demons</a:t>
            </a:r>
            <a:r>
              <a:rPr sz="3200" spc="-6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ra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25" dirty="0">
                <a:solidFill>
                  <a:srgbClr val="FFFFFF"/>
                </a:solidFill>
                <a:latin typeface="Verdana"/>
                <a:cs typeface="Verdana"/>
              </a:rPr>
              <a:t>ou 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authority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32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0" dirty="0">
                <a:solidFill>
                  <a:srgbClr val="FFFFFF"/>
                </a:solidFill>
                <a:latin typeface="Verdana"/>
                <a:cs typeface="Verdana"/>
              </a:rPr>
              <a:t>subject?</a:t>
            </a:r>
            <a:endParaRPr sz="3200">
              <a:latin typeface="Verdana"/>
              <a:cs typeface="Verdana"/>
            </a:endParaRPr>
          </a:p>
          <a:p>
            <a:pPr marL="356870" marR="311785" indent="-344805" algn="just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9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-18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20" dirty="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sz="3200" spc="65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2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Verdana"/>
                <a:cs typeface="Verdana"/>
              </a:rPr>
              <a:t>co</a:t>
            </a:r>
            <a:r>
              <a:rPr sz="3200" spc="204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15" dirty="0">
                <a:solidFill>
                  <a:srgbClr val="FFFFFF"/>
                </a:solidFill>
                <a:latin typeface="Verdana"/>
                <a:cs typeface="Verdana"/>
              </a:rPr>
              <a:t>mon  </a:t>
            </a:r>
            <a:r>
              <a:rPr sz="3200" spc="-3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-18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27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8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aud</a:t>
            </a:r>
            <a:r>
              <a:rPr sz="3200" spc="2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60" dirty="0">
                <a:solidFill>
                  <a:srgbClr val="FFFFFF"/>
                </a:solidFill>
                <a:latin typeface="Verdana"/>
                <a:cs typeface="Verdana"/>
              </a:rPr>
              <a:t>nce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t</a:t>
            </a:r>
            <a:r>
              <a:rPr sz="3200" spc="14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0" dirty="0">
                <a:solidFill>
                  <a:srgbClr val="FFFFFF"/>
                </a:solidFill>
                <a:latin typeface="Verdana"/>
                <a:cs typeface="Verdana"/>
              </a:rPr>
              <a:t>cr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4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85" dirty="0">
                <a:solidFill>
                  <a:srgbClr val="FFFFFF"/>
                </a:solidFill>
                <a:latin typeface="Verdana"/>
                <a:cs typeface="Verdana"/>
              </a:rPr>
              <a:t>a  </a:t>
            </a:r>
            <a:r>
              <a:rPr sz="3200" spc="110" dirty="0">
                <a:solidFill>
                  <a:srgbClr val="FFFFFF"/>
                </a:solidFill>
                <a:latin typeface="Verdana"/>
                <a:cs typeface="Verdana"/>
              </a:rPr>
              <a:t>bond?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73177"/>
            <a:ext cx="245173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0" dirty="0"/>
              <a:t>Messa</a:t>
            </a:r>
            <a:r>
              <a:rPr sz="4400" spc="-30" dirty="0"/>
              <a:t>g</a:t>
            </a:r>
            <a:r>
              <a:rPr sz="4400" spc="229" dirty="0"/>
              <a:t>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07340" y="1197164"/>
            <a:ext cx="6737984" cy="3464560"/>
          </a:xfrm>
          <a:prstGeom prst="rect">
            <a:avLst/>
          </a:prstGeom>
        </p:spPr>
        <p:txBody>
          <a:bodyPr vert="horz" wrap="square" lIns="0" tIns="28702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2260"/>
              </a:spcBef>
              <a:buChar char="•"/>
              <a:tabLst>
                <a:tab pos="357505" algn="l"/>
              </a:tabLst>
            </a:pP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9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-18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dirty="0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ou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3200" spc="-33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5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14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90" dirty="0">
                <a:solidFill>
                  <a:srgbClr val="FFFFFF"/>
                </a:solidFill>
                <a:latin typeface="Verdana"/>
                <a:cs typeface="Verdana"/>
              </a:rPr>
              <a:t>ach</a:t>
            </a:r>
            <a:r>
              <a:rPr sz="3200" spc="5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32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1914"/>
              </a:spcBef>
            </a:pPr>
            <a:r>
              <a:rPr sz="2800" spc="-395" dirty="0">
                <a:solidFill>
                  <a:srgbClr val="FFFFFF"/>
                </a:solidFill>
                <a:latin typeface="Verdana"/>
                <a:cs typeface="Verdana"/>
              </a:rPr>
              <a:t>°</a:t>
            </a:r>
            <a:r>
              <a:rPr sz="2800" spc="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509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800" spc="-10" dirty="0">
                <a:solidFill>
                  <a:srgbClr val="FFFFFF"/>
                </a:solidFill>
                <a:latin typeface="Verdana"/>
                <a:cs typeface="Verdana"/>
              </a:rPr>
              <a:t>nf</a:t>
            </a:r>
            <a:r>
              <a:rPr sz="2800" spc="-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800" spc="-220" dirty="0">
                <a:solidFill>
                  <a:srgbClr val="FFFFFF"/>
                </a:solidFill>
                <a:latin typeface="Verdana"/>
                <a:cs typeface="Verdana"/>
              </a:rPr>
              <a:t>rm</a:t>
            </a:r>
            <a:endParaRPr sz="28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1895"/>
              </a:spcBef>
            </a:pPr>
            <a:r>
              <a:rPr sz="2800" spc="-395" dirty="0">
                <a:solidFill>
                  <a:srgbClr val="FFFFFF"/>
                </a:solidFill>
                <a:latin typeface="Verdana"/>
                <a:cs typeface="Verdana"/>
              </a:rPr>
              <a:t>°</a:t>
            </a:r>
            <a:r>
              <a:rPr sz="2800" spc="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40" dirty="0">
                <a:solidFill>
                  <a:srgbClr val="FFFFFF"/>
                </a:solidFill>
                <a:latin typeface="Verdana"/>
                <a:cs typeface="Verdana"/>
              </a:rPr>
              <a:t>Ex</a:t>
            </a:r>
            <a:r>
              <a:rPr sz="2800" spc="-130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800" spc="-190" dirty="0">
                <a:solidFill>
                  <a:srgbClr val="FFFFFF"/>
                </a:solidFill>
                <a:latin typeface="Verdana"/>
                <a:cs typeface="Verdana"/>
              </a:rPr>
              <a:t>re</a:t>
            </a:r>
            <a:r>
              <a:rPr sz="2800" spc="-204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-3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endParaRPr sz="28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1925"/>
              </a:spcBef>
            </a:pPr>
            <a:r>
              <a:rPr sz="2800" spc="-395" dirty="0">
                <a:solidFill>
                  <a:srgbClr val="FFFFFF"/>
                </a:solidFill>
                <a:latin typeface="Verdana"/>
                <a:cs typeface="Verdana"/>
              </a:rPr>
              <a:t>°</a:t>
            </a:r>
            <a:r>
              <a:rPr sz="2800" spc="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50" dirty="0">
                <a:solidFill>
                  <a:srgbClr val="FFFFFF"/>
                </a:solidFill>
                <a:latin typeface="Verdana"/>
                <a:cs typeface="Verdana"/>
              </a:rPr>
              <a:t>Per</a:t>
            </a:r>
            <a:r>
              <a:rPr sz="2800" spc="-16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125" dirty="0">
                <a:solidFill>
                  <a:srgbClr val="FFFFFF"/>
                </a:solidFill>
                <a:latin typeface="Verdana"/>
                <a:cs typeface="Verdana"/>
              </a:rPr>
              <a:t>uade</a:t>
            </a:r>
            <a:r>
              <a:rPr sz="28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265" dirty="0">
                <a:solidFill>
                  <a:srgbClr val="FFFFFF"/>
                </a:solidFill>
                <a:latin typeface="Verdana"/>
                <a:cs typeface="Verdana"/>
              </a:rPr>
              <a:t>(</a:t>
            </a:r>
            <a:r>
              <a:rPr sz="2800" spc="-17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800" spc="5" dirty="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sz="2800" spc="-1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800" spc="-55" dirty="0">
                <a:solidFill>
                  <a:srgbClr val="FFFFFF"/>
                </a:solidFill>
                <a:latin typeface="Verdana"/>
                <a:cs typeface="Verdana"/>
              </a:rPr>
              <a:t>’</a:t>
            </a:r>
            <a:r>
              <a:rPr sz="2800" spc="-9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800" spc="4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800" spc="5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800" spc="3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800" spc="2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800" spc="-3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-2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7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800" spc="4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28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36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800" spc="-60" dirty="0">
                <a:solidFill>
                  <a:srgbClr val="FFFFFF"/>
                </a:solidFill>
                <a:latin typeface="Verdana"/>
                <a:cs typeface="Verdana"/>
              </a:rPr>
              <a:t>ase)</a:t>
            </a:r>
            <a:endParaRPr sz="28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1900"/>
              </a:spcBef>
            </a:pPr>
            <a:r>
              <a:rPr sz="2800" spc="-395" dirty="0">
                <a:solidFill>
                  <a:srgbClr val="FFFFFF"/>
                </a:solidFill>
                <a:latin typeface="Verdana"/>
                <a:cs typeface="Verdana"/>
              </a:rPr>
              <a:t>°</a:t>
            </a:r>
            <a:r>
              <a:rPr sz="2800" spc="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509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800" spc="-3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7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800" spc="-15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800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Verdana"/>
                <a:cs typeface="Verdana"/>
              </a:rPr>
              <a:t>neces</a:t>
            </a:r>
            <a:r>
              <a:rPr sz="2800" spc="-3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800" spc="-90" dirty="0">
                <a:solidFill>
                  <a:srgbClr val="FFFFFF"/>
                </a:solidFill>
                <a:latin typeface="Verdana"/>
                <a:cs typeface="Verdana"/>
              </a:rPr>
              <a:t>ar</a:t>
            </a:r>
            <a:r>
              <a:rPr sz="2800" spc="-9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800" spc="13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203657"/>
            <a:ext cx="6868159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254" dirty="0"/>
              <a:t>Ef</a:t>
            </a:r>
            <a:r>
              <a:rPr sz="4000" spc="-195" dirty="0"/>
              <a:t>f</a:t>
            </a:r>
            <a:r>
              <a:rPr sz="4000" spc="190" dirty="0"/>
              <a:t>ec</a:t>
            </a:r>
            <a:r>
              <a:rPr sz="4000" spc="165" dirty="0"/>
              <a:t>t</a:t>
            </a:r>
            <a:r>
              <a:rPr sz="4000" spc="-70" dirty="0"/>
              <a:t>iv</a:t>
            </a:r>
            <a:r>
              <a:rPr sz="4000" spc="-90" dirty="0"/>
              <a:t>e</a:t>
            </a:r>
            <a:r>
              <a:rPr sz="4000" spc="-395" dirty="0"/>
              <a:t> </a:t>
            </a:r>
            <a:r>
              <a:rPr sz="4000" spc="65" dirty="0"/>
              <a:t>Comm</a:t>
            </a:r>
            <a:r>
              <a:rPr sz="4000" spc="60" dirty="0"/>
              <a:t>u</a:t>
            </a:r>
            <a:r>
              <a:rPr sz="4000" spc="105" dirty="0"/>
              <a:t>nic</a:t>
            </a:r>
            <a:r>
              <a:rPr sz="4000" spc="114" dirty="0"/>
              <a:t>a</a:t>
            </a:r>
            <a:r>
              <a:rPr sz="4000" spc="-85" dirty="0"/>
              <a:t>ti</a:t>
            </a:r>
            <a:r>
              <a:rPr sz="4000" spc="-165" dirty="0"/>
              <a:t>o</a:t>
            </a:r>
            <a:r>
              <a:rPr sz="4000" spc="-90" dirty="0"/>
              <a:t>n</a:t>
            </a:r>
            <a:r>
              <a:rPr sz="4000" spc="-350" dirty="0"/>
              <a:t> </a:t>
            </a:r>
            <a:r>
              <a:rPr sz="4000" spc="-380" dirty="0"/>
              <a:t>..</a:t>
            </a:r>
            <a:r>
              <a:rPr sz="4000" spc="-345" dirty="0"/>
              <a:t>.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6244" y="1667332"/>
            <a:ext cx="6279515" cy="4166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ts val="2735"/>
              </a:lnSpc>
              <a:spcBef>
                <a:spcPts val="100"/>
              </a:spcBef>
              <a:buChar char="•"/>
              <a:tabLst>
                <a:tab pos="357505" algn="l"/>
                <a:tab pos="1224915" algn="l"/>
              </a:tabLst>
            </a:pPr>
            <a:r>
              <a:rPr sz="2400" spc="204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spc="10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26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19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dirty="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sz="2400" spc="125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400" spc="10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4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100" dirty="0">
                <a:solidFill>
                  <a:srgbClr val="FFFFFF"/>
                </a:solidFill>
                <a:latin typeface="Verdana"/>
                <a:cs typeface="Verdana"/>
              </a:rPr>
              <a:t>er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spc="-120" dirty="0">
                <a:solidFill>
                  <a:srgbClr val="FFFFFF"/>
                </a:solidFill>
                <a:latin typeface="Verdana"/>
                <a:cs typeface="Verdana"/>
              </a:rPr>
              <a:t>ul</a:t>
            </a:r>
            <a:r>
              <a:rPr sz="24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spc="100" dirty="0">
                <a:solidFill>
                  <a:srgbClr val="FFFFFF"/>
                </a:solidFill>
                <a:latin typeface="Verdana"/>
                <a:cs typeface="Verdana"/>
              </a:rPr>
              <a:t>oo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30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35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400" spc="12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rs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7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spc="6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4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spc="5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spc="30" dirty="0">
                <a:solidFill>
                  <a:srgbClr val="FFFFFF"/>
                </a:solidFill>
                <a:latin typeface="Verdana"/>
                <a:cs typeface="Verdana"/>
              </a:rPr>
              <a:t>/o</a:t>
            </a:r>
            <a:r>
              <a:rPr sz="2400" spc="-30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endParaRPr sz="2400">
              <a:latin typeface="Verdana"/>
              <a:cs typeface="Verdana"/>
            </a:endParaRPr>
          </a:p>
          <a:p>
            <a:pPr marL="356870">
              <a:lnSpc>
                <a:spcPts val="2735"/>
              </a:lnSpc>
            </a:pPr>
            <a:r>
              <a:rPr sz="2400" spc="-20" dirty="0">
                <a:solidFill>
                  <a:srgbClr val="FFFFFF"/>
                </a:solidFill>
                <a:latin typeface="Verdana"/>
                <a:cs typeface="Verdana"/>
              </a:rPr>
              <a:t>pr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10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es</a:t>
            </a:r>
            <a:r>
              <a:rPr sz="2400" spc="-16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2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7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400" spc="5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18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3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13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400" spc="11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spc="30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es</a:t>
            </a:r>
            <a:r>
              <a:rPr sz="2400" spc="-16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00">
              <a:latin typeface="Verdana"/>
              <a:cs typeface="Verdana"/>
            </a:endParaRPr>
          </a:p>
          <a:p>
            <a:pPr marL="469900">
              <a:lnSpc>
                <a:spcPct val="100000"/>
              </a:lnSpc>
              <a:spcBef>
                <a:spcPts val="1675"/>
              </a:spcBef>
              <a:tabLst>
                <a:tab pos="756285" algn="l"/>
              </a:tabLst>
            </a:pPr>
            <a:r>
              <a:rPr sz="2000" spc="-290" dirty="0">
                <a:solidFill>
                  <a:srgbClr val="FFFFFF"/>
                </a:solidFill>
                <a:latin typeface="Verdana"/>
                <a:cs typeface="Verdana"/>
              </a:rPr>
              <a:t>°	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20" dirty="0">
                <a:solidFill>
                  <a:srgbClr val="FFFFFF"/>
                </a:solidFill>
                <a:latin typeface="Verdana"/>
                <a:cs typeface="Verdana"/>
              </a:rPr>
              <a:t>mp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3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ers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0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9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000" spc="-130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000" spc="25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000" spc="1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ers.</a:t>
            </a:r>
            <a:endParaRPr sz="2000">
              <a:latin typeface="Verdana"/>
              <a:cs typeface="Verdana"/>
            </a:endParaRPr>
          </a:p>
          <a:p>
            <a:pPr marL="356870" indent="-344805">
              <a:lnSpc>
                <a:spcPts val="2735"/>
              </a:lnSpc>
              <a:spcBef>
                <a:spcPts val="1595"/>
              </a:spcBef>
              <a:buChar char="•"/>
              <a:tabLst>
                <a:tab pos="357505" algn="l"/>
              </a:tabLst>
            </a:pPr>
            <a:r>
              <a:rPr sz="2400" spc="-41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3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Verdana"/>
                <a:cs typeface="Verdana"/>
              </a:rPr>
              <a:t>cha</a:t>
            </a:r>
            <a:r>
              <a:rPr sz="2400" spc="5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-16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400" spc="65" dirty="0">
                <a:solidFill>
                  <a:srgbClr val="FFFFFF"/>
                </a:solidFill>
                <a:latin typeface="Verdana"/>
                <a:cs typeface="Verdana"/>
              </a:rPr>
              <a:t>en</a:t>
            </a:r>
            <a:r>
              <a:rPr sz="2400" spc="5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2400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5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spc="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400" spc="-305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spc="-2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300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r>
              <a:rPr sz="2400" spc="15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spc="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4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23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400" spc="-5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9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400" spc="229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295" dirty="0">
                <a:solidFill>
                  <a:srgbClr val="FFFFFF"/>
                </a:solidFill>
                <a:latin typeface="Verdana"/>
                <a:cs typeface="Verdana"/>
              </a:rPr>
              <a:t>-</a:t>
            </a:r>
            <a:endParaRPr sz="2400">
              <a:latin typeface="Verdana"/>
              <a:cs typeface="Verdana"/>
            </a:endParaRPr>
          </a:p>
          <a:p>
            <a:pPr marL="356870">
              <a:lnSpc>
                <a:spcPts val="2735"/>
              </a:lnSpc>
            </a:pPr>
            <a:r>
              <a:rPr sz="2400" spc="4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400" spc="9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rke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2400" spc="-32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400" spc="-220" dirty="0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sz="24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spc="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400" spc="-135" dirty="0">
                <a:solidFill>
                  <a:srgbClr val="FFFFFF"/>
                </a:solidFill>
                <a:latin typeface="Verdana"/>
                <a:cs typeface="Verdana"/>
              </a:rPr>
              <a:t>ly</a:t>
            </a:r>
            <a:r>
              <a:rPr sz="2400" spc="-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8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400" spc="45" dirty="0">
                <a:solidFill>
                  <a:srgbClr val="FFFFFF"/>
                </a:solidFill>
                <a:latin typeface="Verdana"/>
                <a:cs typeface="Verdana"/>
              </a:rPr>
              <a:t>nd</a:t>
            </a:r>
            <a:r>
              <a:rPr sz="24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5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400" spc="-50" dirty="0">
                <a:solidFill>
                  <a:srgbClr val="FFFFFF"/>
                </a:solidFill>
                <a:latin typeface="Verdana"/>
                <a:cs typeface="Verdana"/>
              </a:rPr>
              <a:t>rien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2400" spc="-270" dirty="0">
                <a:solidFill>
                  <a:srgbClr val="FFFFFF"/>
                </a:solidFill>
                <a:latin typeface="Verdana"/>
                <a:cs typeface="Verdana"/>
              </a:rPr>
              <a:t>s.</a:t>
            </a:r>
            <a:endParaRPr sz="2400">
              <a:latin typeface="Verdana"/>
              <a:cs typeface="Verdana"/>
            </a:endParaRPr>
          </a:p>
          <a:p>
            <a:pPr marL="756285" marR="5080" indent="-287020">
              <a:lnSpc>
                <a:spcPct val="90100"/>
              </a:lnSpc>
              <a:spcBef>
                <a:spcPts val="1910"/>
              </a:spcBef>
              <a:tabLst>
                <a:tab pos="756285" algn="l"/>
              </a:tabLst>
            </a:pPr>
            <a:r>
              <a:rPr sz="2000" spc="-290" dirty="0">
                <a:solidFill>
                  <a:srgbClr val="FFFFFF"/>
                </a:solidFill>
                <a:latin typeface="Verdana"/>
                <a:cs typeface="Verdana"/>
              </a:rPr>
              <a:t>°	</a:t>
            </a:r>
            <a:r>
              <a:rPr sz="2000" spc="6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2000" spc="6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000" spc="1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14" dirty="0">
                <a:solidFill>
                  <a:srgbClr val="FFFFFF"/>
                </a:solidFill>
                <a:latin typeface="Verdana"/>
                <a:cs typeface="Verdana"/>
              </a:rPr>
              <a:t>q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000" spc="25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est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2000" spc="16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000" spc="-2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9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6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li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000" spc="16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1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rsel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f 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fr</a:t>
            </a:r>
            <a:r>
              <a:rPr sz="2000" spc="-12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2000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8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er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10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000" spc="9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85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114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000" spc="10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000" spc="-27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90" dirty="0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comm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2000" spc="190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000" spc="22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2000" spc="75" dirty="0">
                <a:solidFill>
                  <a:srgbClr val="FFFFFF"/>
                </a:solidFill>
                <a:latin typeface="Verdana"/>
                <a:cs typeface="Verdana"/>
              </a:rPr>
              <a:t>e 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unsuccessfully.</a:t>
            </a:r>
            <a:endParaRPr sz="20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50">
              <a:latin typeface="Verdana"/>
              <a:cs typeface="Verdana"/>
            </a:endParaRPr>
          </a:p>
          <a:p>
            <a:pPr marL="356870">
              <a:lnSpc>
                <a:spcPts val="2590"/>
              </a:lnSpc>
            </a:pPr>
            <a:r>
              <a:rPr sz="2400" b="1" spc="-310" dirty="0">
                <a:solidFill>
                  <a:srgbClr val="FFFFFF"/>
                </a:solidFill>
                <a:latin typeface="Tahoma"/>
                <a:cs typeface="Tahoma"/>
              </a:rPr>
              <a:t>80</a:t>
            </a:r>
            <a:r>
              <a:rPr sz="2400" b="1" spc="-575" dirty="0">
                <a:solidFill>
                  <a:srgbClr val="FFFFFF"/>
                </a:solidFill>
                <a:latin typeface="Tahoma"/>
                <a:cs typeface="Tahoma"/>
              </a:rPr>
              <a:t>%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25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2400" b="1" spc="-75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FFFFFF"/>
                </a:solidFill>
                <a:latin typeface="Tahoma"/>
                <a:cs typeface="Tahoma"/>
              </a:rPr>
              <a:t>problem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s </a:t>
            </a:r>
            <a:r>
              <a:rPr sz="2400" b="1" spc="-8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2400" b="1" spc="-1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90" dirty="0">
                <a:solidFill>
                  <a:srgbClr val="FFFFFF"/>
                </a:solidFill>
                <a:latin typeface="Tahoma"/>
                <a:cs typeface="Tahoma"/>
              </a:rPr>
              <a:t>th</a:t>
            </a:r>
            <a:r>
              <a:rPr sz="2400" b="1" spc="-9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4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Tahoma"/>
                <a:cs typeface="Tahoma"/>
              </a:rPr>
              <a:t>workplac</a:t>
            </a:r>
            <a:r>
              <a:rPr sz="2400" b="1" spc="-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2400" b="1" spc="-10" dirty="0">
                <a:solidFill>
                  <a:srgbClr val="FFFFFF"/>
                </a:solidFill>
                <a:latin typeface="Tahoma"/>
                <a:cs typeface="Tahoma"/>
              </a:rPr>
              <a:t> are</a:t>
            </a:r>
            <a:endParaRPr sz="2400">
              <a:latin typeface="Tahoma"/>
              <a:cs typeface="Tahoma"/>
            </a:endParaRPr>
          </a:p>
          <a:p>
            <a:pPr marL="356870">
              <a:lnSpc>
                <a:spcPts val="2590"/>
              </a:lnSpc>
            </a:pPr>
            <a:r>
              <a:rPr sz="2400" b="1" spc="-15" dirty="0">
                <a:solidFill>
                  <a:srgbClr val="FFFFFF"/>
                </a:solidFill>
                <a:latin typeface="Tahoma"/>
                <a:cs typeface="Tahoma"/>
              </a:rPr>
              <a:t>communication</a:t>
            </a:r>
            <a:r>
              <a:rPr sz="2400" b="1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400" b="1" spc="-45" dirty="0">
                <a:solidFill>
                  <a:srgbClr val="FFFFFF"/>
                </a:solidFill>
                <a:latin typeface="Tahoma"/>
                <a:cs typeface="Tahoma"/>
              </a:rPr>
              <a:t>related.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203657"/>
            <a:ext cx="6241415" cy="6369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000" spc="-240" dirty="0"/>
              <a:t>W</a:t>
            </a:r>
            <a:r>
              <a:rPr sz="4000" spc="10" dirty="0"/>
              <a:t>hat</a:t>
            </a:r>
            <a:r>
              <a:rPr sz="4000" spc="-210" dirty="0"/>
              <a:t> </a:t>
            </a:r>
            <a:r>
              <a:rPr sz="4000" spc="-290" dirty="0"/>
              <a:t>i</a:t>
            </a:r>
            <a:r>
              <a:rPr sz="4000" spc="-540" dirty="0"/>
              <a:t>s</a:t>
            </a:r>
            <a:r>
              <a:rPr sz="4000" spc="-310" dirty="0"/>
              <a:t> </a:t>
            </a:r>
            <a:r>
              <a:rPr sz="4000" spc="65" dirty="0"/>
              <a:t>Comm</a:t>
            </a:r>
            <a:r>
              <a:rPr sz="4000" spc="60" dirty="0"/>
              <a:t>u</a:t>
            </a:r>
            <a:r>
              <a:rPr sz="4000" spc="105" dirty="0"/>
              <a:t>nic</a:t>
            </a:r>
            <a:r>
              <a:rPr sz="4000" spc="114" dirty="0"/>
              <a:t>a</a:t>
            </a:r>
            <a:r>
              <a:rPr sz="4000" spc="-85" dirty="0"/>
              <a:t>ti</a:t>
            </a:r>
            <a:r>
              <a:rPr sz="4000" spc="-165" dirty="0"/>
              <a:t>o</a:t>
            </a:r>
            <a:r>
              <a:rPr sz="4000" spc="50" dirty="0"/>
              <a:t>n?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98372" y="2005964"/>
            <a:ext cx="5648325" cy="24638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" marR="5080" indent="-6350">
              <a:lnSpc>
                <a:spcPct val="100000"/>
              </a:lnSpc>
              <a:spcBef>
                <a:spcPts val="90"/>
              </a:spcBef>
            </a:pP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Commun</a:t>
            </a:r>
            <a:r>
              <a:rPr sz="320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75" dirty="0">
                <a:solidFill>
                  <a:srgbClr val="FFFFFF"/>
                </a:solidFill>
                <a:latin typeface="Verdana"/>
                <a:cs typeface="Verdana"/>
              </a:rPr>
              <a:t>ca</a:t>
            </a:r>
            <a:r>
              <a:rPr sz="3200" spc="9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43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32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u="heavy" spc="1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g</a:t>
            </a:r>
            <a:r>
              <a:rPr sz="3200" u="heavy" spc="-2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i</a:t>
            </a:r>
            <a:r>
              <a:rPr sz="3200" u="heavy" spc="-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v</a:t>
            </a:r>
            <a:r>
              <a:rPr sz="3200" u="heavy" spc="-2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i</a:t>
            </a:r>
            <a:r>
              <a:rPr sz="3200" u="heavy" spc="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ng </a:t>
            </a:r>
            <a:r>
              <a:rPr sz="3200" spc="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sz="3200" spc="12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32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u="heavy" spc="-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r</a:t>
            </a:r>
            <a:r>
              <a:rPr sz="3200" u="heavy" spc="-1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e</a:t>
            </a:r>
            <a:r>
              <a:rPr sz="3200" u="heavy" spc="2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</a:t>
            </a:r>
            <a:r>
              <a:rPr sz="3200" u="heavy" spc="28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e</a:t>
            </a:r>
            <a:r>
              <a:rPr sz="3200" u="heavy" spc="-2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i</a:t>
            </a:r>
            <a:r>
              <a:rPr sz="3200" u="heavy" spc="-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v</a:t>
            </a:r>
            <a:r>
              <a:rPr sz="3200" u="heavy" spc="-2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i</a:t>
            </a:r>
            <a:r>
              <a:rPr sz="3200" u="heavy" spc="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ng</a:t>
            </a:r>
            <a:r>
              <a:rPr sz="3200" spc="-2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f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ee</a:t>
            </a:r>
            <a:r>
              <a:rPr sz="3200" spc="125" dirty="0">
                <a:solidFill>
                  <a:srgbClr val="FFFFFF"/>
                </a:solidFill>
                <a:latin typeface="Verdana"/>
                <a:cs typeface="Verdana"/>
              </a:rPr>
              <a:t>dback  </a:t>
            </a:r>
            <a:r>
              <a:rPr sz="3200" spc="6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32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3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17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5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80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32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0" dirty="0">
                <a:solidFill>
                  <a:srgbClr val="FFFFFF"/>
                </a:solidFill>
                <a:latin typeface="Verdana"/>
                <a:cs typeface="Verdana"/>
              </a:rPr>
              <a:t>indi</a:t>
            </a:r>
            <a:r>
              <a:rPr sz="3200" spc="-60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-30" dirty="0">
                <a:solidFill>
                  <a:srgbClr val="FFFFFF"/>
                </a:solidFill>
                <a:latin typeface="Verdana"/>
                <a:cs typeface="Verdana"/>
              </a:rPr>
              <a:t>idua</a:t>
            </a:r>
            <a:r>
              <a:rPr sz="320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-43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3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8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3200" spc="50" dirty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r>
              <a:rPr sz="3200" spc="-110" dirty="0">
                <a:solidFill>
                  <a:srgbClr val="FFFFFF"/>
                </a:solidFill>
                <a:latin typeface="Verdana"/>
                <a:cs typeface="Verdana"/>
              </a:rPr>
              <a:t>or  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roups</a:t>
            </a:r>
            <a:r>
              <a:rPr sz="32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3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u="heavy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pur</a:t>
            </a:r>
            <a:r>
              <a:rPr sz="3200" u="heavy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p</a:t>
            </a:r>
            <a:r>
              <a:rPr sz="3200" u="heavy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ose</a:t>
            </a: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0" dirty="0">
                <a:solidFill>
                  <a:srgbClr val="FFFFFF"/>
                </a:solidFill>
                <a:latin typeface="Verdana"/>
                <a:cs typeface="Verdana"/>
              </a:rPr>
              <a:t>of  </a:t>
            </a:r>
            <a:r>
              <a:rPr sz="3200" spc="25" dirty="0">
                <a:solidFill>
                  <a:srgbClr val="FFFFFF"/>
                </a:solidFill>
                <a:latin typeface="Verdana"/>
                <a:cs typeface="Verdana"/>
              </a:rPr>
              <a:t>exchanging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0" dirty="0">
                <a:solidFill>
                  <a:srgbClr val="FFFFFF"/>
                </a:solidFill>
                <a:latin typeface="Verdana"/>
                <a:cs typeface="Verdana"/>
              </a:rPr>
              <a:t>information.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221945"/>
            <a:ext cx="7886700" cy="603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35" dirty="0"/>
              <a:t>W</a:t>
            </a:r>
            <a:r>
              <a:rPr dirty="0"/>
              <a:t>hat</a:t>
            </a:r>
            <a:r>
              <a:rPr spc="-260" dirty="0"/>
              <a:t> i</a:t>
            </a:r>
            <a:r>
              <a:rPr spc="-509" dirty="0"/>
              <a:t>s</a:t>
            </a:r>
            <a:r>
              <a:rPr spc="-315" dirty="0"/>
              <a:t> </a:t>
            </a:r>
            <a:r>
              <a:rPr spc="-390" dirty="0"/>
              <a:t>Bus</a:t>
            </a:r>
            <a:r>
              <a:rPr spc="-155" dirty="0"/>
              <a:t>i</a:t>
            </a:r>
            <a:r>
              <a:rPr spc="-140" dirty="0"/>
              <a:t>ne</a:t>
            </a:r>
            <a:r>
              <a:rPr spc="-135" dirty="0"/>
              <a:t>s</a:t>
            </a:r>
            <a:r>
              <a:rPr spc="-509" dirty="0"/>
              <a:t>s</a:t>
            </a:r>
            <a:r>
              <a:rPr spc="-275" dirty="0"/>
              <a:t> </a:t>
            </a:r>
            <a:r>
              <a:rPr spc="415" dirty="0"/>
              <a:t>C</a:t>
            </a:r>
            <a:r>
              <a:rPr spc="160" dirty="0"/>
              <a:t>o</a:t>
            </a:r>
            <a:r>
              <a:rPr spc="-140" dirty="0"/>
              <a:t>m</a:t>
            </a:r>
            <a:r>
              <a:rPr spc="-160" dirty="0"/>
              <a:t>m</a:t>
            </a:r>
            <a:r>
              <a:rPr spc="-95" dirty="0"/>
              <a:t>u</a:t>
            </a:r>
            <a:r>
              <a:rPr spc="-110" dirty="0"/>
              <a:t>n</a:t>
            </a:r>
            <a:r>
              <a:rPr spc="-260" dirty="0"/>
              <a:t>i</a:t>
            </a:r>
            <a:r>
              <a:rPr spc="80" dirty="0"/>
              <a:t>cat</a:t>
            </a:r>
            <a:r>
              <a:rPr spc="70" dirty="0"/>
              <a:t>i</a:t>
            </a:r>
            <a:r>
              <a:rPr spc="160" dirty="0"/>
              <a:t>o</a:t>
            </a:r>
            <a:r>
              <a:rPr spc="35" dirty="0"/>
              <a:t>n?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4572" y="1777364"/>
            <a:ext cx="6047740" cy="34397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" marR="5080" indent="-6350">
              <a:lnSpc>
                <a:spcPct val="100000"/>
              </a:lnSpc>
              <a:spcBef>
                <a:spcPts val="90"/>
              </a:spcBef>
            </a:pPr>
            <a:r>
              <a:rPr sz="3200" spc="-330" dirty="0">
                <a:solidFill>
                  <a:srgbClr val="FFFFFF"/>
                </a:solidFill>
                <a:latin typeface="Verdana"/>
                <a:cs typeface="Verdana"/>
              </a:rPr>
              <a:t>Bus</a:t>
            </a:r>
            <a:r>
              <a:rPr sz="3200" spc="-14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sz="3200" spc="2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434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43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70" dirty="0">
                <a:solidFill>
                  <a:srgbClr val="FFFFFF"/>
                </a:solidFill>
                <a:latin typeface="Verdana"/>
                <a:cs typeface="Verdana"/>
              </a:rPr>
              <a:t>com</a:t>
            </a:r>
            <a:r>
              <a:rPr sz="3200" spc="10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170" dirty="0">
                <a:solidFill>
                  <a:srgbClr val="FFFFFF"/>
                </a:solidFill>
                <a:latin typeface="Verdana"/>
                <a:cs typeface="Verdana"/>
              </a:rPr>
              <a:t>un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75" dirty="0">
                <a:solidFill>
                  <a:srgbClr val="FFFFFF"/>
                </a:solidFill>
                <a:latin typeface="Verdana"/>
                <a:cs typeface="Verdana"/>
              </a:rPr>
              <a:t>ca</a:t>
            </a:r>
            <a:r>
              <a:rPr sz="3200" spc="95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3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43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25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he  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-5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3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20" dirty="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sz="3200" spc="12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0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265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3200" spc="28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-55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2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0" dirty="0">
                <a:solidFill>
                  <a:srgbClr val="FFFFFF"/>
                </a:solidFill>
                <a:latin typeface="Verdana"/>
                <a:cs typeface="Verdana"/>
              </a:rPr>
              <a:t>of  </a:t>
            </a:r>
            <a:r>
              <a:rPr sz="3200" spc="114" dirty="0">
                <a:solidFill>
                  <a:srgbClr val="FFFFFF"/>
                </a:solidFill>
                <a:latin typeface="Verdana"/>
                <a:cs typeface="Verdana"/>
              </a:rPr>
              <a:t>feedback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0" dirty="0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sz="32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90" dirty="0">
                <a:solidFill>
                  <a:srgbClr val="FFFFFF"/>
                </a:solidFill>
                <a:latin typeface="Verdana"/>
                <a:cs typeface="Verdana"/>
              </a:rPr>
              <a:t>individuals </a:t>
            </a:r>
            <a:r>
              <a:rPr sz="3200" spc="-1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and/or</a:t>
            </a:r>
            <a:r>
              <a:rPr sz="32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35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120" dirty="0">
                <a:solidFill>
                  <a:srgbClr val="FFFFFF"/>
                </a:solidFill>
                <a:latin typeface="Verdana"/>
                <a:cs typeface="Verdana"/>
              </a:rPr>
              <a:t>roups</a:t>
            </a:r>
            <a:r>
              <a:rPr sz="32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3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he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40" dirty="0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sz="3200" spc="50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200" spc="-130" dirty="0">
                <a:solidFill>
                  <a:srgbClr val="FFFFFF"/>
                </a:solidFill>
                <a:latin typeface="Verdana"/>
                <a:cs typeface="Verdana"/>
              </a:rPr>
              <a:t>rpo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120" dirty="0">
                <a:solidFill>
                  <a:srgbClr val="FFFFFF"/>
                </a:solidFill>
                <a:latin typeface="Verdana"/>
                <a:cs typeface="Verdana"/>
              </a:rPr>
              <a:t>e  </a:t>
            </a:r>
            <a:r>
              <a:rPr sz="3200" spc="10" dirty="0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sz="3200" spc="25" dirty="0">
                <a:solidFill>
                  <a:srgbClr val="FFFFFF"/>
                </a:solidFill>
                <a:latin typeface="Verdana"/>
                <a:cs typeface="Verdana"/>
              </a:rPr>
              <a:t>exchanging </a:t>
            </a:r>
            <a:r>
              <a:rPr sz="3200" spc="-90" dirty="0">
                <a:solidFill>
                  <a:srgbClr val="FFFFFF"/>
                </a:solidFill>
                <a:latin typeface="Verdana"/>
                <a:cs typeface="Verdana"/>
              </a:rPr>
              <a:t>information </a:t>
            </a:r>
            <a:r>
              <a:rPr sz="3200" spc="-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i="1" spc="120" dirty="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sz="3200" i="1" spc="125" dirty="0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sz="3200" i="1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i="1" u="heavy" spc="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a</a:t>
            </a:r>
            <a:r>
              <a:rPr sz="3200" i="1" u="heavy" spc="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l</a:t>
            </a:r>
            <a:r>
              <a:rPr sz="3200" i="1" u="heavy" spc="-1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t</a:t>
            </a:r>
            <a:r>
              <a:rPr sz="3200" i="1" u="heavy" spc="1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e</a:t>
            </a:r>
            <a:r>
              <a:rPr sz="3200" i="1" u="heavy" spc="-2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rin</a:t>
            </a:r>
            <a:r>
              <a:rPr sz="3200" i="1" u="heavy" spc="1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g</a:t>
            </a:r>
            <a:r>
              <a:rPr sz="3200" i="1" u="heavy" spc="-2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3200" i="1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performan</a:t>
            </a:r>
            <a:r>
              <a:rPr sz="3200" i="1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c</a:t>
            </a:r>
            <a:r>
              <a:rPr sz="3200" i="1" u="heavy" spc="1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e</a:t>
            </a:r>
            <a:r>
              <a:rPr sz="3200" i="1" u="heavy" spc="-1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3200" i="1" u="heavy" spc="-1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in </a:t>
            </a:r>
            <a:r>
              <a:rPr sz="3200" i="1" spc="-1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i="1" u="heavy" spc="-1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t</a:t>
            </a:r>
            <a:r>
              <a:rPr sz="3200" i="1" u="heavy" spc="-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h</a:t>
            </a:r>
            <a:r>
              <a:rPr sz="3200" i="1" u="heavy" spc="1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e</a:t>
            </a:r>
            <a:r>
              <a:rPr sz="3200" i="1" u="heavy" spc="-25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3200" i="1" u="heavy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w</a:t>
            </a:r>
            <a:r>
              <a:rPr sz="3200" i="1" u="heavy" spc="-1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orkp</a:t>
            </a:r>
            <a:r>
              <a:rPr sz="3200" i="1" u="heavy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l</a:t>
            </a:r>
            <a:r>
              <a:rPr sz="3200" i="1" u="heavy" spc="1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ace.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4844" y="2506472"/>
            <a:ext cx="7159625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390" dirty="0"/>
              <a:t>E</a:t>
            </a:r>
            <a:r>
              <a:rPr spc="-229" dirty="0"/>
              <a:t>f</a:t>
            </a:r>
            <a:r>
              <a:rPr spc="195" dirty="0"/>
              <a:t>fec</a:t>
            </a:r>
            <a:r>
              <a:rPr spc="-235" dirty="0"/>
              <a:t>t</a:t>
            </a:r>
            <a:r>
              <a:rPr spc="-305" dirty="0"/>
              <a:t>i</a:t>
            </a:r>
            <a:r>
              <a:rPr spc="-140" dirty="0"/>
              <a:t>v</a:t>
            </a:r>
            <a:r>
              <a:rPr spc="229" dirty="0"/>
              <a:t>e</a:t>
            </a:r>
            <a:r>
              <a:rPr spc="-350" dirty="0"/>
              <a:t> </a:t>
            </a:r>
            <a:r>
              <a:rPr spc="155" dirty="0"/>
              <a:t>Co</a:t>
            </a:r>
            <a:r>
              <a:rPr spc="240" dirty="0"/>
              <a:t>m</a:t>
            </a:r>
            <a:r>
              <a:rPr spc="-215" dirty="0"/>
              <a:t>mun</a:t>
            </a:r>
            <a:r>
              <a:rPr spc="-45" dirty="0"/>
              <a:t>i</a:t>
            </a:r>
            <a:r>
              <a:rPr spc="240" dirty="0"/>
              <a:t>ca</a:t>
            </a:r>
            <a:r>
              <a:rPr spc="175" dirty="0"/>
              <a:t>t</a:t>
            </a:r>
            <a:r>
              <a:rPr spc="-75" dirty="0"/>
              <a:t>io</a:t>
            </a:r>
            <a:r>
              <a:rPr spc="-85" dirty="0"/>
              <a:t>n</a:t>
            </a:r>
            <a:r>
              <a:rPr spc="-590" dirty="0"/>
              <a:t>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173177"/>
            <a:ext cx="269303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75" dirty="0"/>
              <a:t>A</a:t>
            </a:r>
            <a:r>
              <a:rPr spc="75" dirty="0"/>
              <a:t>u</a:t>
            </a:r>
            <a:r>
              <a:rPr spc="55" dirty="0"/>
              <a:t>d</a:t>
            </a:r>
            <a:r>
              <a:rPr spc="-305" dirty="0"/>
              <a:t>i</a:t>
            </a:r>
            <a:r>
              <a:rPr spc="225" dirty="0"/>
              <a:t>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074216"/>
            <a:ext cx="6877684" cy="4652010"/>
          </a:xfrm>
          <a:prstGeom prst="rect">
            <a:avLst/>
          </a:prstGeom>
        </p:spPr>
        <p:txBody>
          <a:bodyPr vert="horz" wrap="square" lIns="0" tIns="25717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2025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need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know?</a:t>
            </a:r>
            <a:endParaRPr sz="3200">
              <a:latin typeface="Verdana"/>
              <a:cs typeface="Verdana"/>
            </a:endParaRPr>
          </a:p>
          <a:p>
            <a:pPr marL="356870" marR="1107440" indent="-344805">
              <a:lnSpc>
                <a:spcPct val="100000"/>
              </a:lnSpc>
              <a:spcBef>
                <a:spcPts val="1925"/>
              </a:spcBef>
              <a:buChar char="•"/>
              <a:tabLst>
                <a:tab pos="357505" algn="l"/>
              </a:tabLst>
            </a:pPr>
            <a:r>
              <a:rPr sz="3200" spc="-20" dirty="0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25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ch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hey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ready  </a:t>
            </a:r>
            <a:r>
              <a:rPr sz="3200" spc="-50" dirty="0">
                <a:solidFill>
                  <a:srgbClr val="FFFFFF"/>
                </a:solidFill>
                <a:latin typeface="Verdana"/>
                <a:cs typeface="Verdana"/>
              </a:rPr>
              <a:t>know</a:t>
            </a:r>
            <a:r>
              <a:rPr sz="32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21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23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3200" spc="-40" dirty="0">
                <a:solidFill>
                  <a:srgbClr val="FFFFFF"/>
                </a:solidFill>
                <a:latin typeface="Verdana"/>
                <a:cs typeface="Verdana"/>
              </a:rPr>
              <a:t>out</a:t>
            </a:r>
            <a:r>
              <a:rPr sz="32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70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114" dirty="0">
                <a:solidFill>
                  <a:srgbClr val="FFFFFF"/>
                </a:solidFill>
                <a:latin typeface="Verdana"/>
                <a:cs typeface="Verdana"/>
              </a:rPr>
              <a:t>our</a:t>
            </a:r>
            <a:r>
              <a:rPr sz="32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415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sz="3200" spc="55" dirty="0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sz="3200" spc="-25" dirty="0">
                <a:solidFill>
                  <a:srgbClr val="FFFFFF"/>
                </a:solidFill>
                <a:latin typeface="Verdana"/>
                <a:cs typeface="Verdana"/>
              </a:rPr>
              <a:t>jec</a:t>
            </a:r>
            <a:r>
              <a:rPr sz="3200" spc="-5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32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65" dirty="0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sz="32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75" dirty="0">
                <a:solidFill>
                  <a:srgbClr val="FFFFFF"/>
                </a:solidFill>
                <a:latin typeface="Verdana"/>
                <a:cs typeface="Verdana"/>
              </a:rPr>
              <a:t>they</a:t>
            </a:r>
            <a:r>
              <a:rPr sz="32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60" dirty="0">
                <a:solidFill>
                  <a:srgbClr val="FFFFFF"/>
                </a:solidFill>
                <a:latin typeface="Verdana"/>
                <a:cs typeface="Verdana"/>
              </a:rPr>
              <a:t>expect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35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Verdana"/>
                <a:cs typeface="Verdana"/>
              </a:rPr>
              <a:t>see?</a:t>
            </a:r>
            <a:endParaRPr sz="3200">
              <a:latin typeface="Verdana"/>
              <a:cs typeface="Verdana"/>
            </a:endParaRPr>
          </a:p>
          <a:p>
            <a:pPr marL="356870" marR="5080" indent="-344805">
              <a:lnSpc>
                <a:spcPct val="100000"/>
              </a:lnSpc>
              <a:spcBef>
                <a:spcPts val="1895"/>
              </a:spcBef>
              <a:buChar char="•"/>
              <a:tabLst>
                <a:tab pos="357505" algn="l"/>
              </a:tabLst>
            </a:pPr>
            <a:r>
              <a:rPr sz="3200" spc="-45" dirty="0">
                <a:solidFill>
                  <a:srgbClr val="FFFFFF"/>
                </a:solidFill>
                <a:latin typeface="Verdana"/>
                <a:cs typeface="Verdana"/>
              </a:rPr>
              <a:t>What</a:t>
            </a:r>
            <a:r>
              <a:rPr sz="32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Verdana"/>
                <a:cs typeface="Verdana"/>
              </a:rPr>
              <a:t>prejudices/preconceptions </a:t>
            </a:r>
            <a:r>
              <a:rPr sz="3200" spc="-1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80" dirty="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sz="3200" spc="-7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sz="3200" spc="-130" dirty="0">
                <a:solidFill>
                  <a:srgbClr val="FFFFFF"/>
                </a:solidFill>
                <a:latin typeface="Verdana"/>
                <a:cs typeface="Verdana"/>
              </a:rPr>
              <a:t>ht</a:t>
            </a:r>
            <a:r>
              <a:rPr sz="32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185" dirty="0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sz="32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20" dirty="0">
                <a:solidFill>
                  <a:srgbClr val="FFFFFF"/>
                </a:solidFill>
                <a:latin typeface="Verdana"/>
                <a:cs typeface="Verdana"/>
              </a:rPr>
              <a:t>ha</a:t>
            </a:r>
            <a:r>
              <a:rPr sz="3200" spc="70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3200" spc="15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40" dirty="0">
                <a:solidFill>
                  <a:srgbClr val="FFFFFF"/>
                </a:solidFill>
                <a:latin typeface="Verdana"/>
                <a:cs typeface="Verdana"/>
              </a:rPr>
              <a:t>?</a:t>
            </a:r>
            <a:endParaRPr sz="3200">
              <a:latin typeface="Verdana"/>
              <a:cs typeface="Verdana"/>
            </a:endParaRPr>
          </a:p>
          <a:p>
            <a:pPr marL="356870" indent="-344805">
              <a:lnSpc>
                <a:spcPct val="100000"/>
              </a:lnSpc>
              <a:spcBef>
                <a:spcPts val="1900"/>
              </a:spcBef>
              <a:buChar char="•"/>
              <a:tabLst>
                <a:tab pos="357505" algn="l"/>
              </a:tabLst>
            </a:pP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sz="3200" spc="90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105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-65" dirty="0">
                <a:solidFill>
                  <a:srgbClr val="FFFFFF"/>
                </a:solidFill>
                <a:latin typeface="Verdana"/>
                <a:cs typeface="Verdana"/>
              </a:rPr>
              <a:t>’</a:t>
            </a:r>
            <a:r>
              <a:rPr sz="3200" spc="-110" dirty="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sz="3200" spc="-1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35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32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-210" dirty="0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sz="3200" spc="45" dirty="0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sz="3200" spc="3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-260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3200" spc="-395" dirty="0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sz="32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3200" spc="190" dirty="0">
                <a:solidFill>
                  <a:srgbClr val="FFFFFF"/>
                </a:solidFill>
                <a:latin typeface="Verdana"/>
                <a:cs typeface="Verdana"/>
              </a:rPr>
              <a:t>ag</a:t>
            </a:r>
            <a:r>
              <a:rPr sz="3200" spc="17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3200" spc="130" dirty="0">
                <a:solidFill>
                  <a:srgbClr val="FFFFFF"/>
                </a:solidFill>
                <a:latin typeface="Verdana"/>
                <a:cs typeface="Verdana"/>
              </a:rPr>
              <a:t>nda?</a:t>
            </a:r>
            <a:endParaRPr sz="3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351</Words>
  <Application>Microsoft Office PowerPoint</Application>
  <PresentationFormat>On-screen Show (4:3)</PresentationFormat>
  <Paragraphs>93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Microsoft Excel Worksheet</vt:lpstr>
      <vt:lpstr>BUSINESS COMMUNICATION </vt:lpstr>
      <vt:lpstr>Audience</vt:lpstr>
      <vt:lpstr>Speaker</vt:lpstr>
      <vt:lpstr>Message</vt:lpstr>
      <vt:lpstr>Effective Communication ...</vt:lpstr>
      <vt:lpstr>What is Communication?</vt:lpstr>
      <vt:lpstr>What is Business Communication?</vt:lpstr>
      <vt:lpstr>Effective Communications</vt:lpstr>
      <vt:lpstr>Audience</vt:lpstr>
      <vt:lpstr>And Here?</vt:lpstr>
      <vt:lpstr>Effective Business Communication</vt:lpstr>
      <vt:lpstr>Slide 12</vt:lpstr>
      <vt:lpstr>Slide 13</vt:lpstr>
      <vt:lpstr>Communication Checklist</vt:lpstr>
      <vt:lpstr>Example:  Audience for Field Project Report Sections</vt:lpstr>
      <vt:lpstr>Components of an Effective Presentation</vt:lpstr>
      <vt:lpstr>Key points</vt:lpstr>
      <vt:lpstr>Slide 18</vt:lpstr>
      <vt:lpstr>Components of an Effective Presentation</vt:lpstr>
      <vt:lpstr>PURPOSE: Define task.</vt:lpstr>
      <vt:lpstr>PURPOSE: Define task.</vt:lpstr>
      <vt:lpstr>FORMAT:   What is the presentation going to do?</vt:lpstr>
      <vt:lpstr>DATA:   Information and data about the problem.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COMMUNICATION</dc:title>
  <dc:creator>NCAS B COM CS</dc:creator>
  <cp:lastModifiedBy>lab2_30</cp:lastModifiedBy>
  <cp:revision>1</cp:revision>
  <dcterms:created xsi:type="dcterms:W3CDTF">2021-11-16T15:43:02Z</dcterms:created>
  <dcterms:modified xsi:type="dcterms:W3CDTF">2024-06-15T04:54:08Z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2021-11-16T00:00:00Z</vt:filetime>
  </property>
  <property fmtid="{D5CDD505-2E9C-101B-9397-08002B2CF9AE}" pid="3" name="Creator">
    <vt:lpwstr>PDFium</vt:lpwstr>
  </property>
  <property fmtid="{D5CDD505-2E9C-101B-9397-08002B2CF9AE}" pid="4" name="LastSaved">
    <vt:filetime>2021-11-16T00:00:00Z</vt:filetime>
  </property>
</Properties>
</file>