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2" r:id="rId1"/>
  </p:sldMasterIdLst>
  <p:handoutMasterIdLst>
    <p:handoutMasterId r:id="rId19"/>
  </p:handoutMasterIdLst>
  <p:sldIdLst>
    <p:sldId id="303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8" r:id="rId16"/>
    <p:sldId id="317" r:id="rId17"/>
    <p:sldId id="30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>
      <p:cViewPr varScale="1">
        <p:scale>
          <a:sx n="106" d="100"/>
          <a:sy n="106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40360-5424-482C-9018-E8A92AEF182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D40E5-AD45-4230-ADDA-81050A98E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3758713132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86778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987191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561626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41624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3461311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387524229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333569540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4293348886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240702516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97574880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645676983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565999348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741838536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626036073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872195810"/>
      </p:ext>
    </p:extLst>
  </p:cSld>
  <p:clrMapOvr>
    <a:masterClrMapping/>
  </p:clrMapOvr>
  <p:transition>
    <p:newsflash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642A9-BE23-453E-9839-5795EBE8FCB6}" type="datetimeFigureOut">
              <a:rPr lang="en-US" smtClean="0"/>
              <a:pPr/>
              <a:t>5/25/2023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EDFB7D-111D-44E1-8873-6D21C450532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07930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  <p:sldLayoutId id="2147484244" r:id="rId12"/>
    <p:sldLayoutId id="2147484245" r:id="rId13"/>
    <p:sldLayoutId id="2147484246" r:id="rId14"/>
    <p:sldLayoutId id="2147484247" r:id="rId15"/>
    <p:sldLayoutId id="2147484248" r:id="rId16"/>
  </p:sldLayoutIdLst>
  <p:transition>
    <p:newsflash/>
    <p:sndAc>
      <p:stSnd>
        <p:snd r:embed="rId18" name="click.wav"/>
      </p:stSnd>
    </p:sndAc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34809" cy="1320800"/>
          </a:xfrm>
        </p:spPr>
        <p:txBody>
          <a:bodyPr>
            <a:noAutofit/>
          </a:bodyPr>
          <a:lstStyle/>
          <a:p>
            <a:pPr marL="342900" lvl="0" indent="-342900" algn="ctr" defTabSz="914400">
              <a:spcBef>
                <a:spcPct val="20000"/>
              </a:spcBef>
              <a:defRPr/>
            </a:pP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457200" y="1554321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/>
        </p:nvSpPr>
        <p:spPr>
          <a:xfrm>
            <a:off x="1295400" y="6354921"/>
            <a:ext cx="4212264" cy="274320"/>
          </a:xfrm>
          <a:prstGeom prst="rect">
            <a:avLst/>
          </a:prstGeom>
        </p:spPr>
        <p:txBody>
          <a:bodyPr vert="horz" anchor="b"/>
          <a:lstStyle>
            <a:defPPr>
              <a:defRPr lang="en-US"/>
            </a:defPPr>
            <a:lvl1pPr marL="0" algn="ctr" defTabSz="914400" rtl="0" eaLnBrk="1" latinLnBrk="0" hangingPunct="1">
              <a:defRPr kumimoji="0" sz="1200" kern="120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88F91C94-31EE-4F95-B4DC-0F1EE358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250" y="722644"/>
            <a:ext cx="6509898" cy="5635314"/>
          </a:xfrm>
        </p:spPr>
        <p:txBody>
          <a:bodyPr>
            <a:normAutofit fontScale="25000" lnSpcReduction="20000"/>
          </a:bodyPr>
          <a:lstStyle/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NAZARETH COLLEGE OF ARTS AND SCIENCE </a:t>
            </a:r>
            <a:b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Affiliated To University Of Madras                                                                        Re-accredited by NAAC with ‘B’ grade</a:t>
            </a:r>
            <a:b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JAVA AND DATA STRUCTURES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en-US" altLang="en-US" sz="9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CLASSES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:II BSC </a:t>
            </a: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CS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en-US" altLang="en-US" sz="9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9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ODD(2022-2023)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STAFF NAME: </a:t>
            </a:r>
            <a:r>
              <a:rPr lang="en-US" altLang="en-US" sz="9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MS.R.KAVIYARASI</a:t>
            </a: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DEPARTMENT: COMPUTER SCIENCE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3D9613-1A50-404D-A4EB-8D5AB49EB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648072"/>
          </a:xfrm>
        </p:spPr>
        <p:txBody>
          <a:bodyPr>
            <a:normAutofit fontScale="90000"/>
          </a:bodyPr>
          <a:lstStyle/>
          <a:p>
            <a:r>
              <a:rPr lang="en-US" dirty="0"/>
              <a:t>Declaring objects: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034804B-0B39-443F-AC2A-D2993A5F5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8210874" cy="491661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Declaring or objects of a class is a two step process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We must declare a variable of the class type.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We must acquire an actual physical copy of the object and assign it to that variable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It is done by using the new operator.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The new operator dynamically allocates at runtime memory for an object and returns a reference 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8222521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50C93A-A529-480D-8C37-6F3D17936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92088"/>
          </a:xfrm>
        </p:spPr>
        <p:txBody>
          <a:bodyPr>
            <a:normAutofit fontScale="90000"/>
          </a:bodyPr>
          <a:lstStyle/>
          <a:p>
            <a:r>
              <a:rPr lang="en-US" dirty="0"/>
              <a:t>Syntax: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739C2CD-584F-4C12-92E1-BDDEAE05E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052736"/>
            <a:ext cx="8282881" cy="49886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classname</a:t>
            </a:r>
            <a:r>
              <a:rPr lang="en-US" sz="2400" dirty="0"/>
              <a:t> </a:t>
            </a:r>
            <a:r>
              <a:rPr lang="en-US" sz="2400" dirty="0" err="1"/>
              <a:t>objectname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err="1"/>
              <a:t>objectname</a:t>
            </a:r>
            <a:r>
              <a:rPr lang="en-US" sz="2400" dirty="0"/>
              <a:t>= new </a:t>
            </a:r>
            <a:r>
              <a:rPr lang="en-US" sz="2400" dirty="0" err="1"/>
              <a:t>constructname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       or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classname</a:t>
            </a:r>
            <a:r>
              <a:rPr lang="en-US" sz="2400" dirty="0"/>
              <a:t>  </a:t>
            </a:r>
            <a:r>
              <a:rPr lang="en-US" sz="2400" dirty="0" err="1"/>
              <a:t>objectname</a:t>
            </a:r>
            <a:r>
              <a:rPr lang="en-US" sz="2400" dirty="0"/>
              <a:t>= new </a:t>
            </a:r>
            <a:r>
              <a:rPr lang="en-US" sz="2400" dirty="0" err="1"/>
              <a:t>constructname</a:t>
            </a:r>
            <a:r>
              <a:rPr lang="en-US" sz="2400" dirty="0"/>
              <a:t>();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Example:</a:t>
            </a:r>
          </a:p>
          <a:p>
            <a:pPr marL="0" indent="0">
              <a:buNone/>
            </a:pPr>
            <a:r>
              <a:rPr lang="en-US" sz="2400" dirty="0"/>
              <a:t> simple obj;</a:t>
            </a:r>
          </a:p>
          <a:p>
            <a:pPr marL="0" indent="0">
              <a:buNone/>
            </a:pPr>
            <a:r>
              <a:rPr lang="en-US" sz="2400" dirty="0"/>
              <a:t>obj=new simple();</a:t>
            </a:r>
          </a:p>
          <a:p>
            <a:pPr marL="0" indent="0">
              <a:buNone/>
            </a:pPr>
            <a:r>
              <a:rPr lang="en-US" sz="2400" dirty="0"/>
              <a:t>           or</a:t>
            </a:r>
          </a:p>
          <a:p>
            <a:pPr marL="0" indent="0">
              <a:buNone/>
            </a:pPr>
            <a:r>
              <a:rPr lang="en-US" sz="2400" dirty="0"/>
              <a:t>simple obj=new simple();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42085423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3278F5-8967-4724-B68B-4FEED02D4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20080"/>
          </a:xfrm>
        </p:spPr>
        <p:txBody>
          <a:bodyPr>
            <a:normAutofit fontScale="90000"/>
          </a:bodyPr>
          <a:lstStyle/>
          <a:p>
            <a:r>
              <a:rPr lang="en-US" dirty="0"/>
              <a:t>Accessing class members: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11A3D5-0D7D-43C2-8527-35ACDFDCE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80728"/>
            <a:ext cx="7634809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member variable and the member function or the fields and the methods can be accessed by using </a:t>
            </a:r>
            <a:r>
              <a:rPr lang="en-US" sz="2400" b="1" dirty="0"/>
              <a:t>.dot </a:t>
            </a:r>
            <a:r>
              <a:rPr lang="en-US" sz="2400" dirty="0"/>
              <a:t>operator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Syntax:</a:t>
            </a:r>
          </a:p>
          <a:p>
            <a:pPr marL="855662" lvl="0" indent="-457200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</a:rPr>
              <a:t>objectname.field</a:t>
            </a:r>
            <a:r>
              <a:rPr lang="en-US" sz="2400" dirty="0">
                <a:solidFill>
                  <a:schemeClr val="tx1"/>
                </a:solidFill>
              </a:rPr>
              <a:t>=value.</a:t>
            </a:r>
          </a:p>
          <a:p>
            <a:pPr marL="855662" lvl="0" indent="-457200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</a:rPr>
              <a:t>objectname.methodname</a:t>
            </a:r>
            <a:r>
              <a:rPr lang="en-US" sz="2400" dirty="0">
                <a:solidFill>
                  <a:schemeClr val="tx1"/>
                </a:solidFill>
              </a:rPr>
              <a:t>();</a:t>
            </a:r>
          </a:p>
          <a:p>
            <a:pPr marL="855662" lvl="0" indent="-457200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</a:rPr>
              <a:t>objectname.methodname</a:t>
            </a:r>
            <a:r>
              <a:rPr lang="en-US" sz="2400" dirty="0">
                <a:solidFill>
                  <a:schemeClr val="tx1"/>
                </a:solidFill>
              </a:rPr>
              <a:t>(parameter list);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Example: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1. </a:t>
            </a:r>
            <a:r>
              <a:rPr lang="en-US" sz="2400" dirty="0" err="1"/>
              <a:t>obj.p</a:t>
            </a:r>
            <a:r>
              <a:rPr lang="en-US" sz="2400" dirty="0"/>
              <a:t>=2000       (or)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2.  </a:t>
            </a:r>
            <a:r>
              <a:rPr lang="en-US" sz="2400" dirty="0" err="1"/>
              <a:t>obj.getdata</a:t>
            </a:r>
            <a:r>
              <a:rPr lang="en-US" sz="2400" dirty="0"/>
              <a:t>();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3. </a:t>
            </a:r>
            <a:r>
              <a:rPr lang="en-US" sz="2400" dirty="0" err="1"/>
              <a:t>obj.getdata</a:t>
            </a:r>
            <a:r>
              <a:rPr lang="en-US" sz="2400" dirty="0"/>
              <a:t>(34,55,66);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5880629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48042E-5D64-49A3-82E0-976551FB5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9485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program: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57BB1DC-6E4B-4021-903C-7007F6A68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816638"/>
            <a:ext cx="7562801" cy="522472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800" dirty="0"/>
              <a:t>class simple</a:t>
            </a:r>
          </a:p>
          <a:p>
            <a:pPr marL="0" indent="0">
              <a:buNone/>
            </a:pPr>
            <a:r>
              <a:rPr lang="en-US" sz="8800" dirty="0"/>
              <a:t>{</a:t>
            </a:r>
          </a:p>
          <a:p>
            <a:pPr marL="0" indent="0">
              <a:buNone/>
            </a:pPr>
            <a:r>
              <a:rPr lang="en-US" sz="8800" dirty="0"/>
              <a:t>int </a:t>
            </a:r>
            <a:r>
              <a:rPr lang="en-US" sz="8800" dirty="0" err="1"/>
              <a:t>p,n,r,si</a:t>
            </a:r>
            <a:r>
              <a:rPr lang="en-US" sz="8800" dirty="0"/>
              <a:t>;</a:t>
            </a:r>
          </a:p>
          <a:p>
            <a:pPr marL="0" indent="0">
              <a:buNone/>
            </a:pPr>
            <a:r>
              <a:rPr lang="en-US" sz="8800" dirty="0"/>
              <a:t>}</a:t>
            </a:r>
          </a:p>
          <a:p>
            <a:pPr marL="0" indent="0">
              <a:buNone/>
            </a:pPr>
            <a:r>
              <a:rPr lang="en-US" sz="8800" dirty="0"/>
              <a:t>class main</a:t>
            </a:r>
          </a:p>
          <a:p>
            <a:pPr marL="0" indent="0">
              <a:buNone/>
            </a:pPr>
            <a:r>
              <a:rPr lang="en-US" sz="8800" dirty="0"/>
              <a:t>{</a:t>
            </a:r>
          </a:p>
          <a:p>
            <a:pPr marL="0" indent="0">
              <a:buNone/>
            </a:pPr>
            <a:r>
              <a:rPr lang="en-US" sz="8800" dirty="0"/>
              <a:t>public static void main (String </a:t>
            </a:r>
            <a:r>
              <a:rPr lang="en-US" sz="8800" dirty="0" err="1"/>
              <a:t>args</a:t>
            </a:r>
            <a:r>
              <a:rPr lang="en-US" sz="8800" dirty="0"/>
              <a:t>[])</a:t>
            </a:r>
          </a:p>
          <a:p>
            <a:pPr marL="0" indent="0">
              <a:buNone/>
            </a:pPr>
            <a:r>
              <a:rPr lang="en-US" sz="8800" dirty="0"/>
              <a:t>{</a:t>
            </a:r>
          </a:p>
          <a:p>
            <a:pPr marL="0" indent="0">
              <a:buNone/>
            </a:pPr>
            <a:r>
              <a:rPr lang="en-US" sz="8800" dirty="0" err="1"/>
              <a:t>obj.p</a:t>
            </a:r>
            <a:r>
              <a:rPr lang="en-US" sz="8800" dirty="0"/>
              <a:t>=2000;</a:t>
            </a:r>
          </a:p>
          <a:p>
            <a:pPr marL="0" indent="0">
              <a:buNone/>
            </a:pPr>
            <a:r>
              <a:rPr lang="en-US" sz="8800" dirty="0" err="1"/>
              <a:t>obj.n</a:t>
            </a:r>
            <a:r>
              <a:rPr lang="en-US" sz="8800" dirty="0"/>
              <a:t>=2;</a:t>
            </a:r>
          </a:p>
          <a:p>
            <a:pPr marL="0" indent="0">
              <a:buNone/>
            </a:pPr>
            <a:r>
              <a:rPr lang="en-US" sz="8800" dirty="0" err="1"/>
              <a:t>obj.r</a:t>
            </a:r>
            <a:r>
              <a:rPr lang="en-US" sz="8800" dirty="0"/>
              <a:t>=3;</a:t>
            </a:r>
          </a:p>
          <a:p>
            <a:pPr marL="0" indent="0">
              <a:buNone/>
            </a:pPr>
            <a:r>
              <a:rPr lang="en-US" sz="8800" dirty="0"/>
              <a:t>obj.si=</a:t>
            </a:r>
            <a:r>
              <a:rPr lang="en-US" sz="8800" dirty="0" err="1"/>
              <a:t>obj.p</a:t>
            </a:r>
            <a:r>
              <a:rPr lang="en-US" sz="8800" dirty="0"/>
              <a:t>*</a:t>
            </a:r>
            <a:r>
              <a:rPr lang="en-US" sz="8800" dirty="0" err="1"/>
              <a:t>obj.n</a:t>
            </a:r>
            <a:r>
              <a:rPr lang="en-US" sz="8800" dirty="0"/>
              <a:t>*</a:t>
            </a:r>
            <a:r>
              <a:rPr lang="en-US" sz="8800" dirty="0" err="1"/>
              <a:t>obj.r</a:t>
            </a:r>
            <a:r>
              <a:rPr lang="en-US" sz="8800" dirty="0"/>
              <a:t>/100;</a:t>
            </a:r>
          </a:p>
          <a:p>
            <a:pPr marL="0" indent="0">
              <a:buNone/>
            </a:pPr>
            <a:r>
              <a:rPr lang="en-US" sz="8800" dirty="0" err="1"/>
              <a:t>System.out.println</a:t>
            </a:r>
            <a:r>
              <a:rPr lang="en-US" sz="8800" dirty="0"/>
              <a:t>("simple </a:t>
            </a:r>
            <a:r>
              <a:rPr lang="en-US" sz="8800" dirty="0" err="1"/>
              <a:t>interest"+obj.si</a:t>
            </a:r>
            <a:r>
              <a:rPr lang="en-US" sz="8800" dirty="0"/>
              <a:t>);</a:t>
            </a:r>
          </a:p>
          <a:p>
            <a:pPr marL="0" indent="0">
              <a:buNone/>
            </a:pPr>
            <a:r>
              <a:rPr lang="en-US" sz="8800" dirty="0"/>
              <a:t>}</a:t>
            </a:r>
          </a:p>
          <a:p>
            <a:pPr marL="0" indent="0">
              <a:buNone/>
            </a:pPr>
            <a:r>
              <a:rPr lang="en-US" sz="8800" dirty="0"/>
              <a:t>}</a:t>
            </a:r>
          </a:p>
          <a:p>
            <a:pPr marL="0" indent="0">
              <a:buNone/>
            </a:pPr>
            <a:r>
              <a:rPr lang="en-US" sz="88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0671586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0DB9F5-69D0-41DB-B118-4DE3A0246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16632"/>
            <a:ext cx="8282881" cy="1813768"/>
          </a:xfrm>
        </p:spPr>
        <p:txBody>
          <a:bodyPr>
            <a:normAutofit/>
          </a:bodyPr>
          <a:lstStyle/>
          <a:p>
            <a:r>
              <a:rPr lang="en-US" sz="2400" dirty="0"/>
              <a:t>Example 2: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454737-F13C-454B-8864-C906E575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692696"/>
            <a:ext cx="7778825" cy="53486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Fileds</a:t>
            </a:r>
            <a:r>
              <a:rPr lang="en-US" sz="2400" dirty="0"/>
              <a:t>/methods(without arguments)</a:t>
            </a:r>
          </a:p>
          <a:p>
            <a:pPr marL="0" indent="0">
              <a:buNone/>
            </a:pPr>
            <a:r>
              <a:rPr lang="en-US" sz="2400" dirty="0"/>
              <a:t>class simple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int </a:t>
            </a:r>
            <a:r>
              <a:rPr lang="en-US" sz="2400" dirty="0" err="1"/>
              <a:t>p,n,r,si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void </a:t>
            </a:r>
            <a:r>
              <a:rPr lang="en-US" sz="2400" dirty="0" err="1"/>
              <a:t>getdata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p=2000;</a:t>
            </a:r>
          </a:p>
          <a:p>
            <a:pPr marL="0" indent="0">
              <a:buNone/>
            </a:pPr>
            <a:r>
              <a:rPr lang="en-US" sz="2400" dirty="0"/>
              <a:t>n=2;</a:t>
            </a:r>
          </a:p>
          <a:p>
            <a:pPr marL="0" indent="0">
              <a:buNone/>
            </a:pPr>
            <a:r>
              <a:rPr lang="en-US" sz="2400" dirty="0"/>
              <a:t>r=3;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65436402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EC6FA8-C7CA-4AB4-8A3A-AC60988F6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332656"/>
            <a:ext cx="7634809" cy="5708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void calc()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si</a:t>
            </a:r>
            <a:r>
              <a:rPr lang="en-US" sz="2400" dirty="0"/>
              <a:t>=p*n*r/100;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void </a:t>
            </a:r>
            <a:r>
              <a:rPr lang="en-US" sz="2400" dirty="0" err="1"/>
              <a:t>disp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System.out.println</a:t>
            </a:r>
            <a:r>
              <a:rPr lang="en-US" sz="2400" dirty="0"/>
              <a:t>("simple interest"+</a:t>
            </a:r>
            <a:r>
              <a:rPr lang="en-US" sz="2400" dirty="0" err="1"/>
              <a:t>si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Note: The value of the fields are assigned by using the objects.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9622848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73E7D9-F2AD-4CE3-A7E1-E11E13D2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548680"/>
            <a:ext cx="6347714" cy="5492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class main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public static void main (String </a:t>
            </a:r>
            <a:r>
              <a:rPr lang="en-US" sz="2400" dirty="0" err="1"/>
              <a:t>args</a:t>
            </a:r>
            <a:r>
              <a:rPr lang="en-US" sz="2400" dirty="0"/>
              <a:t>[])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simple obj= new simple();</a:t>
            </a:r>
          </a:p>
          <a:p>
            <a:pPr marL="0" indent="0">
              <a:buNone/>
            </a:pPr>
            <a:r>
              <a:rPr lang="en-US" sz="2400" dirty="0" err="1"/>
              <a:t>obj.getdata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 err="1"/>
              <a:t>obj.calc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 err="1"/>
              <a:t>obj.disp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03733146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47664" y="1700808"/>
            <a:ext cx="6347714" cy="3880773"/>
          </a:xfrm>
        </p:spPr>
        <p:txBody>
          <a:bodyPr/>
          <a:lstStyle/>
          <a:p>
            <a:pPr algn="ctr">
              <a:buNone/>
            </a:pPr>
            <a:endParaRPr lang="en-IN" dirty="0"/>
          </a:p>
          <a:p>
            <a:pPr algn="ctr">
              <a:buNone/>
            </a:pPr>
            <a:endParaRPr lang="en-IN" dirty="0"/>
          </a:p>
          <a:p>
            <a:pPr algn="ctr">
              <a:buNone/>
            </a:pPr>
            <a:r>
              <a:rPr lang="en-IN" sz="7200" dirty="0">
                <a:latin typeface="Times New Roman" pitchFamily="18" charset="0"/>
                <a:cs typeface="Times New Roman" pitchFamily="18" charset="0"/>
              </a:rPr>
              <a:t>Thank you</a:t>
            </a:r>
          </a:p>
        </p:txBody>
      </p:sp>
    </p:spTree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4C32F2-285A-4E59-82CC-7064A5B31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62799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1.Classes objects and methods: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5B8D81-EF43-4C82-AD1B-88B9FA835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816638"/>
            <a:ext cx="7778825" cy="5224726"/>
          </a:xfrm>
        </p:spPr>
        <p:txBody>
          <a:bodyPr>
            <a:normAutofit fontScale="92500" lnSpcReduction="10000"/>
          </a:bodyPr>
          <a:lstStyle/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Class is a central core of java programs. The class forms the basis for object oriented programming in Java.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All type of concepts in java are implemented or encapsulated within a class.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 class defines a new data type.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 class is a template of an object.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An object is an instance of a class.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Classes provided a convenient method for packing together a group of logically related data items and functions that work on them.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 In java data items are called </a:t>
            </a:r>
            <a:r>
              <a:rPr lang="en-US" sz="2400" b="1" dirty="0"/>
              <a:t>fields. </a:t>
            </a:r>
            <a:r>
              <a:rPr lang="en-US" sz="2400" dirty="0"/>
              <a:t>Function are called</a:t>
            </a:r>
            <a:r>
              <a:rPr lang="en-US" sz="2400" b="1" dirty="0"/>
              <a:t> methods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           The class defines the structure the state and behaviors of the program.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1112261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3691FF-9AA9-404D-9671-2F4E9221E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20080"/>
          </a:xfrm>
        </p:spPr>
        <p:txBody>
          <a:bodyPr>
            <a:normAutofit fontScale="90000"/>
          </a:bodyPr>
          <a:lstStyle/>
          <a:p>
            <a:r>
              <a:rPr lang="en-US" dirty="0"/>
              <a:t>Syntax:	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43C9BA4-1585-495D-8A2C-B9CF7BA88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980728"/>
            <a:ext cx="7634809" cy="50606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/>
              <a:t>class </a:t>
            </a:r>
            <a:r>
              <a:rPr lang="en-US" sz="2200" dirty="0" err="1"/>
              <a:t>classname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type variablename1;</a:t>
            </a:r>
          </a:p>
          <a:p>
            <a:pPr marL="0" indent="0">
              <a:buNone/>
            </a:pPr>
            <a:r>
              <a:rPr lang="en-US" sz="2200" dirty="0"/>
              <a:t>type variablename2;                          Fields declaration</a:t>
            </a:r>
          </a:p>
          <a:p>
            <a:pPr marL="0" indent="0">
              <a:buNone/>
            </a:pPr>
            <a:r>
              <a:rPr lang="en-US" sz="2200" dirty="0"/>
              <a:t>.......</a:t>
            </a:r>
          </a:p>
          <a:p>
            <a:pPr marL="0" indent="0">
              <a:buNone/>
            </a:pPr>
            <a:r>
              <a:rPr lang="en-US" sz="2200" dirty="0"/>
              <a:t>........</a:t>
            </a:r>
          </a:p>
          <a:p>
            <a:pPr marL="0" indent="0">
              <a:buNone/>
            </a:pPr>
            <a:r>
              <a:rPr lang="en-US" sz="2200" dirty="0"/>
              <a:t>type </a:t>
            </a:r>
            <a:r>
              <a:rPr lang="en-US" sz="2200" dirty="0" err="1"/>
              <a:t>variablenamen</a:t>
            </a:r>
            <a:r>
              <a:rPr lang="en-US" sz="2200" dirty="0"/>
              <a:t>;</a:t>
            </a:r>
          </a:p>
          <a:p>
            <a:pPr marL="0" indent="0">
              <a:buNone/>
            </a:pPr>
            <a:r>
              <a:rPr lang="en-US" sz="2200" dirty="0"/>
              <a:t>type methodname1(parameter list) </a:t>
            </a:r>
            <a:r>
              <a:rPr lang="en-US" sz="2400" dirty="0"/>
              <a:t>)        Method </a:t>
            </a:r>
            <a:r>
              <a:rPr lang="en-US" sz="2400" dirty="0" err="1"/>
              <a:t>decleration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{</a:t>
            </a:r>
          </a:p>
          <a:p>
            <a:pPr marL="0" indent="0">
              <a:buNone/>
            </a:pPr>
            <a:r>
              <a:rPr lang="en-US" sz="2200" dirty="0"/>
              <a:t>// body of the method;</a:t>
            </a:r>
          </a:p>
          <a:p>
            <a:pPr marL="0" indent="0">
              <a:buNone/>
            </a:pPr>
            <a:r>
              <a:rPr lang="en-US" sz="2200" dirty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D2162AB-E095-4F7E-AE89-0D48BD94C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5" y="1745610"/>
            <a:ext cx="360040" cy="14302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E78B835-ED29-4B4F-B564-2D800875B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2444" y="3717032"/>
            <a:ext cx="360039" cy="14302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1184347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84834C-686A-4826-9FD6-584506190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08720"/>
            <a:ext cx="7706816" cy="51326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data or variable defined inside the class are called instance variable or fields.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The function defined inside the class are called as methods.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     The fields and methods are called as class methods. </a:t>
            </a:r>
          </a:p>
        </p:txBody>
      </p:sp>
    </p:spTree>
    <p:extLst>
      <p:ext uri="{BB962C8B-B14F-4D97-AF65-F5344CB8AC3E}">
        <p14:creationId xmlns="" xmlns:p14="http://schemas.microsoft.com/office/powerpoint/2010/main" val="325895245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0E8940-7D7F-466D-BCC3-DEBAD4B09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3" cy="648072"/>
          </a:xfrm>
        </p:spPr>
        <p:txBody>
          <a:bodyPr>
            <a:normAutofit fontScale="90000"/>
          </a:bodyPr>
          <a:lstStyle/>
          <a:p>
            <a:r>
              <a:rPr lang="en-US" dirty="0"/>
              <a:t>Field Declaration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19933D-B49C-4118-B93E-AB97FAE88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7778825" cy="49166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000" dirty="0"/>
              <a:t>Data is encapsulated in a class by placing data fields inside the body of the class definition.</a:t>
            </a:r>
          </a:p>
          <a:p>
            <a:pPr marL="0" indent="0">
              <a:buNone/>
            </a:pPr>
            <a:r>
              <a:rPr lang="en-US" sz="9000" dirty="0"/>
              <a:t>               The variables defined inside the class is called </a:t>
            </a:r>
            <a:r>
              <a:rPr lang="en-US" sz="9000" b="1" dirty="0"/>
              <a:t>as instance variable or fields or member variables</a:t>
            </a:r>
          </a:p>
          <a:p>
            <a:pPr marL="0" indent="0">
              <a:buNone/>
            </a:pPr>
            <a:r>
              <a:rPr lang="en-US" sz="9000" b="1" dirty="0"/>
              <a:t>Syntax:                       </a:t>
            </a:r>
            <a:endParaRPr lang="en-US" sz="9000" dirty="0"/>
          </a:p>
          <a:p>
            <a:pPr marL="0" indent="0">
              <a:buNone/>
            </a:pPr>
            <a:r>
              <a:rPr lang="en-US" sz="9000" dirty="0"/>
              <a:t>class </a:t>
            </a:r>
            <a:r>
              <a:rPr lang="en-US" sz="9000" dirty="0" err="1"/>
              <a:t>classname</a:t>
            </a:r>
            <a:endParaRPr lang="en-US" sz="9000" dirty="0"/>
          </a:p>
          <a:p>
            <a:pPr marL="0" indent="0">
              <a:buNone/>
            </a:pPr>
            <a:r>
              <a:rPr lang="en-US" sz="9000" dirty="0"/>
              <a:t>{</a:t>
            </a:r>
          </a:p>
          <a:p>
            <a:pPr marL="0" indent="0">
              <a:buNone/>
            </a:pPr>
            <a:r>
              <a:rPr lang="en-US" sz="9000" dirty="0"/>
              <a:t>datatype variablename1;</a:t>
            </a:r>
          </a:p>
          <a:p>
            <a:pPr marL="0" indent="0">
              <a:buNone/>
            </a:pPr>
            <a:r>
              <a:rPr lang="en-US" sz="9000" dirty="0"/>
              <a:t>datatype variablename2;</a:t>
            </a:r>
          </a:p>
          <a:p>
            <a:pPr marL="0" indent="0">
              <a:buNone/>
            </a:pPr>
            <a:r>
              <a:rPr lang="en-US" sz="9000" dirty="0"/>
              <a:t>.......</a:t>
            </a:r>
          </a:p>
          <a:p>
            <a:pPr marL="0" indent="0">
              <a:buNone/>
            </a:pPr>
            <a:r>
              <a:rPr lang="en-US" sz="9000" dirty="0"/>
              <a:t>........</a:t>
            </a:r>
          </a:p>
          <a:p>
            <a:pPr marL="0" indent="0">
              <a:buNone/>
            </a:pPr>
            <a:r>
              <a:rPr lang="en-US" sz="9000" dirty="0"/>
              <a:t>datatype </a:t>
            </a:r>
            <a:r>
              <a:rPr lang="en-US" sz="9000" dirty="0" err="1"/>
              <a:t>variablenamen</a:t>
            </a:r>
            <a:r>
              <a:rPr lang="en-US" sz="9000" dirty="0"/>
              <a:t>;</a:t>
            </a:r>
          </a:p>
          <a:p>
            <a:pPr marL="0" indent="0">
              <a:buNone/>
            </a:pPr>
            <a:r>
              <a:rPr lang="en-US" sz="9000" dirty="0"/>
              <a:t> </a:t>
            </a:r>
          </a:p>
          <a:p>
            <a:pPr marL="0" indent="0">
              <a:buNone/>
            </a:pPr>
            <a:r>
              <a:rPr lang="en-US" sz="90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61133483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012610-6352-4B04-A8C4-9D5CF827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1E2D09-2BF9-4230-8420-380FE085C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class simple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int </a:t>
            </a:r>
            <a:r>
              <a:rPr lang="en-US" sz="2400" dirty="0" err="1"/>
              <a:t>p,n,r,si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76747479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502092-6630-421C-A928-85B9DCCFD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Method declaration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4BB18C-6947-40F7-81A4-D0D8F3507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124744"/>
            <a:ext cx="7850833" cy="49166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function defines inside the class is called as method or member functions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methods are necessary for manipulating the data continued in the class.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Syntax:</a:t>
            </a:r>
          </a:p>
          <a:p>
            <a:pPr marL="0" indent="0">
              <a:buNone/>
            </a:pPr>
            <a:r>
              <a:rPr lang="en-US" sz="2400" dirty="0"/>
              <a:t>type methodname1(parameter list)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// body of the method;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61353148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B26489-40D8-4C53-BBAC-40A942B81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052736"/>
            <a:ext cx="7922841" cy="49886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Method declaration has four parts: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Name of the methods (method name)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type of the value the method returns(type)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 list of parameter(parameter list)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body of the method</a:t>
            </a:r>
          </a:p>
        </p:txBody>
      </p:sp>
    </p:spTree>
    <p:extLst>
      <p:ext uri="{BB962C8B-B14F-4D97-AF65-F5344CB8AC3E}">
        <p14:creationId xmlns="" xmlns:p14="http://schemas.microsoft.com/office/powerpoint/2010/main" val="595029200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A1F1B-1E1E-4396-8B5E-63667E7E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85371E-0D83-4419-9F22-010435A37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void </a:t>
            </a:r>
            <a:r>
              <a:rPr lang="en-US" sz="2400" dirty="0" err="1"/>
              <a:t>getdata</a:t>
            </a:r>
            <a:r>
              <a:rPr lang="en-US" sz="2400" dirty="0"/>
              <a:t>(int </a:t>
            </a:r>
            <a:r>
              <a:rPr lang="en-US" sz="2400" dirty="0" err="1"/>
              <a:t>a,int</a:t>
            </a:r>
            <a:r>
              <a:rPr lang="en-US" sz="2400" dirty="0"/>
              <a:t> </a:t>
            </a:r>
            <a:r>
              <a:rPr lang="en-US" sz="2400" dirty="0" err="1"/>
              <a:t>b,int</a:t>
            </a:r>
            <a:r>
              <a:rPr lang="en-US" sz="2400" dirty="0"/>
              <a:t> c)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/>
              <a:t>p=a;</a:t>
            </a:r>
          </a:p>
          <a:p>
            <a:pPr marL="0" indent="0">
              <a:buNone/>
            </a:pPr>
            <a:r>
              <a:rPr lang="en-US" sz="2400" dirty="0"/>
              <a:t>n=b;</a:t>
            </a:r>
          </a:p>
          <a:p>
            <a:pPr marL="0" indent="0">
              <a:buNone/>
            </a:pPr>
            <a:r>
              <a:rPr lang="en-US" sz="2400" dirty="0"/>
              <a:t>r=c;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2150632"/>
      </p:ext>
    </p:extLst>
  </p:cSld>
  <p:clrMapOvr>
    <a:masterClrMapping/>
  </p:clrMapOvr>
  <p:transition>
    <p:newsflash/>
    <p:sndAc>
      <p:stSnd>
        <p:snd r:embed="rId2" name="click.wav"/>
      </p:stSnd>
    </p:sndAc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1680</TotalTime>
  <Words>620</Words>
  <Application>Microsoft Office PowerPoint</Application>
  <PresentationFormat>On-screen Show (4:3)</PresentationFormat>
  <Paragraphs>154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Facet</vt:lpstr>
      <vt:lpstr> </vt:lpstr>
      <vt:lpstr>1.Classes objects and methods: </vt:lpstr>
      <vt:lpstr>Syntax:  </vt:lpstr>
      <vt:lpstr>Slide 4</vt:lpstr>
      <vt:lpstr>Field Declaration </vt:lpstr>
      <vt:lpstr>Example </vt:lpstr>
      <vt:lpstr>Method declaration </vt:lpstr>
      <vt:lpstr>Slide 8</vt:lpstr>
      <vt:lpstr>Example </vt:lpstr>
      <vt:lpstr>Declaring objects: </vt:lpstr>
      <vt:lpstr>Syntax: </vt:lpstr>
      <vt:lpstr>Accessing class members: </vt:lpstr>
      <vt:lpstr>Example program: </vt:lpstr>
      <vt:lpstr>Example 2: 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UNIT-III INTRODUCTION TO FORMS AND REPORTS</dc:title>
  <dc:creator>JOY</dc:creator>
  <cp:lastModifiedBy>CS Bsc</cp:lastModifiedBy>
  <cp:revision>366</cp:revision>
  <dcterms:created xsi:type="dcterms:W3CDTF">2018-09-06T16:43:49Z</dcterms:created>
  <dcterms:modified xsi:type="dcterms:W3CDTF">2023-05-25T10:25:30Z</dcterms:modified>
</cp:coreProperties>
</file>