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82" r:id="rId26"/>
    <p:sldId id="283" r:id="rId27"/>
    <p:sldId id="278" r:id="rId28"/>
    <p:sldId id="284" r:id="rId29"/>
    <p:sldId id="279" r:id="rId30"/>
    <p:sldId id="287"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4D534A-6058-43CC-A526-341924A2A4A6}"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18601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D534A-6058-43CC-A526-341924A2A4A6}"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234153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D534A-6058-43CC-A526-341924A2A4A6}"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378791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4D534A-6058-43CC-A526-341924A2A4A6}"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23255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4D534A-6058-43CC-A526-341924A2A4A6}" type="datetimeFigureOut">
              <a:rPr lang="en-GB" smtClean="0"/>
              <a:t>21/01/2024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273744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4D534A-6058-43CC-A526-341924A2A4A6}" type="datetimeFigureOut">
              <a:rPr lang="en-GB" smtClean="0"/>
              <a:t>21/01/2024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215881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4D534A-6058-43CC-A526-341924A2A4A6}" type="datetimeFigureOut">
              <a:rPr lang="en-GB" smtClean="0"/>
              <a:t>21/01/2024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233649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4D534A-6058-43CC-A526-341924A2A4A6}" type="datetimeFigureOut">
              <a:rPr lang="en-GB" smtClean="0"/>
              <a:t>21/01/2024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320801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D534A-6058-43CC-A526-341924A2A4A6}" type="datetimeFigureOut">
              <a:rPr lang="en-GB" smtClean="0"/>
              <a:t>21/01/2024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356447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D534A-6058-43CC-A526-341924A2A4A6}" type="datetimeFigureOut">
              <a:rPr lang="en-GB" smtClean="0"/>
              <a:t>21/01/2024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356399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D534A-6058-43CC-A526-341924A2A4A6}" type="datetimeFigureOut">
              <a:rPr lang="en-GB" smtClean="0"/>
              <a:t>21/01/2024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22EABD-D604-4877-A855-BDA419BF11E0}" type="slidenum">
              <a:rPr lang="en-GB" smtClean="0"/>
              <a:t>‹#›</a:t>
            </a:fld>
            <a:endParaRPr lang="en-GB"/>
          </a:p>
        </p:txBody>
      </p:sp>
    </p:spTree>
    <p:extLst>
      <p:ext uri="{BB962C8B-B14F-4D97-AF65-F5344CB8AC3E}">
        <p14:creationId xmlns:p14="http://schemas.microsoft.com/office/powerpoint/2010/main" val="20657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D534A-6058-43CC-A526-341924A2A4A6}" type="datetimeFigureOut">
              <a:rPr lang="en-GB" smtClean="0"/>
              <a:t>21/01/2024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2EABD-D604-4877-A855-BDA419BF11E0}" type="slidenum">
              <a:rPr lang="en-GB" smtClean="0"/>
              <a:t>‹#›</a:t>
            </a:fld>
            <a:endParaRPr lang="en-GB"/>
          </a:p>
        </p:txBody>
      </p:sp>
    </p:spTree>
    <p:extLst>
      <p:ext uri="{BB962C8B-B14F-4D97-AF65-F5344CB8AC3E}">
        <p14:creationId xmlns:p14="http://schemas.microsoft.com/office/powerpoint/2010/main" val="1023453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b="1" dirty="0">
                <a:latin typeface="Times New Roman" panose="02020603050405020304" pitchFamily="18" charset="0"/>
                <a:cs typeface="Times New Roman" panose="02020603050405020304" pitchFamily="18" charset="0"/>
              </a:rPr>
              <a:t/>
            </a:r>
            <a:br>
              <a:rPr lang="en-GB" sz="2000" b="1" dirty="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
            </a:r>
            <a:br>
              <a:rPr lang="en-GB" sz="2000" b="1" dirty="0" smtClean="0">
                <a:latin typeface="Times New Roman" panose="02020603050405020304" pitchFamily="18" charset="0"/>
                <a:cs typeface="Times New Roman" panose="02020603050405020304" pitchFamily="18" charset="0"/>
              </a:rPr>
            </a:br>
            <a:r>
              <a:rPr lang="en-GB" sz="2000" b="1" dirty="0">
                <a:latin typeface="Times New Roman" panose="02020603050405020304" pitchFamily="18" charset="0"/>
                <a:cs typeface="Times New Roman" panose="02020603050405020304" pitchFamily="18" charset="0"/>
              </a:rPr>
              <a:t/>
            </a:r>
            <a:br>
              <a:rPr lang="en-GB" sz="2000" b="1" dirty="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
            </a:r>
            <a:br>
              <a:rPr lang="en-GB" sz="2000" b="1" dirty="0" smtClean="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NAZARETH COLLEGE OF ARTS AND SCIENCE</a:t>
            </a:r>
            <a:br>
              <a:rPr lang="en-GB" sz="2000" b="1" dirty="0" smtClean="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(Affiliated to University of Madras</a:t>
            </a:r>
            <a:br>
              <a:rPr lang="en-GB" sz="2000" b="1" dirty="0" smtClean="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Re-Accredited by NAAC with ‘B’ Grade)</a:t>
            </a:r>
            <a:br>
              <a:rPr lang="en-GB" sz="2000" b="1" dirty="0" smtClean="0">
                <a:latin typeface="Times New Roman" panose="02020603050405020304" pitchFamily="18" charset="0"/>
                <a:cs typeface="Times New Roman" panose="02020603050405020304" pitchFamily="18" charset="0"/>
              </a:rPr>
            </a:br>
            <a:r>
              <a:rPr lang="en-GB" sz="2000" b="1" dirty="0" smtClean="0">
                <a:latin typeface="Times New Roman" panose="02020603050405020304" pitchFamily="18" charset="0"/>
                <a:cs typeface="Times New Roman" panose="02020603050405020304" pitchFamily="18" charset="0"/>
              </a:rPr>
              <a:t/>
            </a:r>
            <a:br>
              <a:rPr lang="en-GB" sz="2000" b="1" dirty="0" smtClean="0">
                <a:latin typeface="Times New Roman" panose="02020603050405020304" pitchFamily="18" charset="0"/>
                <a:cs typeface="Times New Roman" panose="02020603050405020304" pitchFamily="18" charset="0"/>
              </a:rPr>
            </a:br>
            <a:endParaRPr lang="en-GB"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ctr">
              <a:buNone/>
            </a:pPr>
            <a:endParaRPr lang="en-GB" sz="1800" b="1" dirty="0">
              <a:latin typeface="Times New Roman" panose="02020603050405020304" pitchFamily="18" charset="0"/>
              <a:cs typeface="Times New Roman" panose="02020603050405020304" pitchFamily="18" charset="0"/>
            </a:endParaRPr>
          </a:p>
          <a:p>
            <a:pPr marL="0" indent="0" algn="ctr">
              <a:buNone/>
            </a:pPr>
            <a:endParaRPr lang="en-GB" sz="1800" b="1" dirty="0" smtClean="0">
              <a:latin typeface="Times New Roman" panose="02020603050405020304" pitchFamily="18" charset="0"/>
              <a:cs typeface="Times New Roman" panose="02020603050405020304" pitchFamily="18" charset="0"/>
            </a:endParaRPr>
          </a:p>
          <a:p>
            <a:pPr marL="0" indent="0" algn="ctr">
              <a:buNone/>
            </a:pPr>
            <a:r>
              <a:rPr lang="en-GB" sz="1800" b="1" dirty="0" smtClean="0">
                <a:latin typeface="Times New Roman" panose="02020603050405020304" pitchFamily="18" charset="0"/>
                <a:cs typeface="Times New Roman" panose="02020603050405020304" pitchFamily="18" charset="0"/>
              </a:rPr>
              <a:t>DEPARTMENT OF COMMERCE</a:t>
            </a:r>
            <a:br>
              <a:rPr lang="en-GB" sz="1800" b="1" dirty="0" smtClean="0">
                <a:latin typeface="Times New Roman" panose="02020603050405020304" pitchFamily="18" charset="0"/>
                <a:cs typeface="Times New Roman" panose="02020603050405020304" pitchFamily="18" charset="0"/>
              </a:rPr>
            </a:br>
            <a:r>
              <a:rPr lang="en-GB" sz="1800" b="1" dirty="0" smtClean="0">
                <a:latin typeface="Times New Roman" panose="02020603050405020304" pitchFamily="18" charset="0"/>
                <a:cs typeface="Times New Roman" panose="02020603050405020304" pitchFamily="18" charset="0"/>
              </a:rPr>
              <a:t/>
            </a:r>
            <a:br>
              <a:rPr lang="en-GB" sz="1800" b="1" dirty="0" smtClean="0">
                <a:latin typeface="Times New Roman" panose="02020603050405020304" pitchFamily="18" charset="0"/>
                <a:cs typeface="Times New Roman" panose="02020603050405020304" pitchFamily="18" charset="0"/>
              </a:rPr>
            </a:br>
            <a:r>
              <a:rPr lang="en-GB" sz="1800" b="1" dirty="0" smtClean="0">
                <a:solidFill>
                  <a:srgbClr val="FF0000"/>
                </a:solidFill>
                <a:latin typeface="Times New Roman" panose="02020603050405020304" pitchFamily="18" charset="0"/>
                <a:cs typeface="Times New Roman" panose="02020603050405020304" pitchFamily="18" charset="0"/>
              </a:rPr>
              <a:t>SUBJECT – COMPANY LAW </a:t>
            </a:r>
          </a:p>
          <a:p>
            <a:pPr marL="0" indent="0" algn="ctr">
              <a:buNone/>
            </a:pPr>
            <a:r>
              <a:rPr lang="en-GB" sz="1800" b="1" dirty="0" smtClean="0">
                <a:solidFill>
                  <a:srgbClr val="FF0000"/>
                </a:solidFill>
                <a:latin typeface="Times New Roman" panose="02020603050405020304" pitchFamily="18" charset="0"/>
                <a:cs typeface="Times New Roman" panose="02020603050405020304" pitchFamily="18" charset="0"/>
              </a:rPr>
              <a:t/>
            </a:r>
            <a:br>
              <a:rPr lang="en-GB" sz="1800" b="1" dirty="0" smtClean="0">
                <a:solidFill>
                  <a:srgbClr val="FF0000"/>
                </a:solidFill>
                <a:latin typeface="Times New Roman" panose="02020603050405020304" pitchFamily="18" charset="0"/>
                <a:cs typeface="Times New Roman" panose="02020603050405020304" pitchFamily="18" charset="0"/>
              </a:rPr>
            </a:br>
            <a:r>
              <a:rPr lang="en-GB" sz="1800" b="1" dirty="0" smtClean="0">
                <a:latin typeface="Times New Roman" panose="02020603050405020304" pitchFamily="18" charset="0"/>
                <a:cs typeface="Times New Roman" panose="02020603050405020304" pitchFamily="18" charset="0"/>
              </a:rPr>
              <a:t>UNIT - I</a:t>
            </a:r>
            <a:br>
              <a:rPr lang="en-GB" sz="1800" b="1" dirty="0" smtClean="0">
                <a:latin typeface="Times New Roman" panose="02020603050405020304" pitchFamily="18" charset="0"/>
                <a:cs typeface="Times New Roman" panose="02020603050405020304" pitchFamily="18" charset="0"/>
              </a:rPr>
            </a:br>
            <a:r>
              <a:rPr lang="en-GB" sz="1800" b="1" dirty="0" smtClean="0">
                <a:latin typeface="Times New Roman" panose="02020603050405020304" pitchFamily="18" charset="0"/>
                <a:cs typeface="Times New Roman" panose="02020603050405020304" pitchFamily="18" charset="0"/>
              </a:rPr>
              <a:t/>
            </a:r>
            <a:br>
              <a:rPr lang="en-GB" sz="1800" b="1" dirty="0" smtClean="0">
                <a:latin typeface="Times New Roman" panose="02020603050405020304" pitchFamily="18" charset="0"/>
                <a:cs typeface="Times New Roman" panose="02020603050405020304" pitchFamily="18" charset="0"/>
              </a:rPr>
            </a:br>
            <a:r>
              <a:rPr lang="en-GB" sz="1800" b="1" dirty="0" smtClean="0">
                <a:latin typeface="Times New Roman" panose="02020603050405020304" pitchFamily="18" charset="0"/>
                <a:cs typeface="Times New Roman" panose="02020603050405020304" pitchFamily="18" charset="0"/>
              </a:rPr>
              <a:t>BY</a:t>
            </a:r>
            <a:br>
              <a:rPr lang="en-GB" sz="1800" b="1" dirty="0" smtClean="0">
                <a:latin typeface="Times New Roman" panose="02020603050405020304" pitchFamily="18" charset="0"/>
                <a:cs typeface="Times New Roman" panose="02020603050405020304" pitchFamily="18" charset="0"/>
              </a:rPr>
            </a:br>
            <a:r>
              <a:rPr lang="en-GB" sz="1800" b="1" dirty="0" smtClean="0">
                <a:latin typeface="Times New Roman" panose="02020603050405020304" pitchFamily="18" charset="0"/>
                <a:cs typeface="Times New Roman" panose="02020603050405020304" pitchFamily="18" charset="0"/>
              </a:rPr>
              <a:t/>
            </a:r>
            <a:br>
              <a:rPr lang="en-GB" sz="1800" b="1" dirty="0" smtClean="0">
                <a:latin typeface="Times New Roman" panose="02020603050405020304" pitchFamily="18" charset="0"/>
                <a:cs typeface="Times New Roman" panose="02020603050405020304" pitchFamily="18" charset="0"/>
              </a:rPr>
            </a:br>
            <a:r>
              <a:rPr lang="en-GB" sz="1800" b="1" dirty="0" smtClean="0">
                <a:latin typeface="Times New Roman" panose="02020603050405020304" pitchFamily="18" charset="0"/>
                <a:cs typeface="Times New Roman" panose="02020603050405020304" pitchFamily="18" charset="0"/>
              </a:rPr>
              <a:t>MS.BELSIA BRITTO.A</a:t>
            </a:r>
            <a:br>
              <a:rPr lang="en-GB" sz="1800" b="1" dirty="0" smtClean="0">
                <a:latin typeface="Times New Roman" panose="02020603050405020304" pitchFamily="18" charset="0"/>
                <a:cs typeface="Times New Roman" panose="02020603050405020304" pitchFamily="18" charset="0"/>
              </a:rPr>
            </a:br>
            <a:r>
              <a:rPr lang="en-GB" sz="1800" b="1" dirty="0" smtClean="0">
                <a:latin typeface="Times New Roman" panose="02020603050405020304" pitchFamily="18" charset="0"/>
                <a:cs typeface="Times New Roman" panose="02020603050405020304" pitchFamily="18" charset="0"/>
              </a:rPr>
              <a:t/>
            </a:r>
            <a:br>
              <a:rPr lang="en-GB" sz="1800" b="1" dirty="0" smtClean="0">
                <a:latin typeface="Times New Roman" panose="02020603050405020304" pitchFamily="18" charset="0"/>
                <a:cs typeface="Times New Roman" panose="02020603050405020304" pitchFamily="18" charset="0"/>
              </a:rPr>
            </a:br>
            <a:r>
              <a:rPr lang="en-GB" sz="1800" b="1" dirty="0" smtClean="0">
                <a:latin typeface="Times New Roman" panose="02020603050405020304" pitchFamily="18" charset="0"/>
                <a:cs typeface="Times New Roman" panose="02020603050405020304" pitchFamily="18" charset="0"/>
              </a:rPr>
              <a:t>ASSISTANT PROFESSOR</a:t>
            </a:r>
          </a:p>
          <a:p>
            <a:pPr marL="0" indent="0" algn="ctr">
              <a:buNone/>
            </a:pPr>
            <a:r>
              <a:rPr lang="en-GB" sz="1800" b="1" dirty="0" smtClean="0">
                <a:latin typeface="Times New Roman" panose="02020603050405020304" pitchFamily="18" charset="0"/>
                <a:cs typeface="Times New Roman" panose="02020603050405020304" pitchFamily="18" charset="0"/>
              </a:rPr>
              <a:t>NCAS</a:t>
            </a:r>
            <a:endParaRPr lang="en-GB" sz="1800" b="1" dirty="0"/>
          </a:p>
        </p:txBody>
      </p:sp>
    </p:spTree>
    <p:extLst>
      <p:ext uri="{BB962C8B-B14F-4D97-AF65-F5344CB8AC3E}">
        <p14:creationId xmlns:p14="http://schemas.microsoft.com/office/powerpoint/2010/main" val="395252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Statutory Company </a:t>
            </a:r>
            <a:r>
              <a:rPr lang="en-US" sz="3200" dirty="0" err="1" smtClean="0">
                <a:solidFill>
                  <a:srgbClr val="0070C0"/>
                </a:solidFill>
                <a:latin typeface="Times New Roman" panose="02020603050405020304" pitchFamily="18" charset="0"/>
                <a:cs typeface="Times New Roman" panose="02020603050405020304" pitchFamily="18" charset="0"/>
              </a:rPr>
              <a:t>eg</a:t>
            </a:r>
            <a:r>
              <a:rPr lang="en-US" sz="3200" dirty="0" smtClean="0">
                <a:solidFill>
                  <a:srgbClr val="0070C0"/>
                </a:solidFill>
                <a:latin typeface="Times New Roman" panose="02020603050405020304" pitchFamily="18" charset="0"/>
                <a:cs typeface="Times New Roman" panose="02020603050405020304" pitchFamily="18" charset="0"/>
              </a:rPr>
              <a:t>. LIC, RBI, UTI, FCI etc</a:t>
            </a:r>
            <a:r>
              <a:rPr lang="en-US" sz="3200" dirty="0" smtClean="0">
                <a:solidFill>
                  <a:srgbClr val="0070C0"/>
                </a:solidFill>
              </a:rPr>
              <a:t>.</a:t>
            </a:r>
            <a:br>
              <a:rPr lang="en-US" sz="3200" dirty="0" smtClean="0">
                <a:solidFill>
                  <a:srgbClr val="0070C0"/>
                </a:solidFill>
              </a:rPr>
            </a:br>
            <a:endParaRPr lang="en-GB" sz="3200"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lvl="0"/>
            <a:r>
              <a:rPr lang="en-US" dirty="0" smtClean="0">
                <a:latin typeface="Times New Roman" panose="02020603050405020304" pitchFamily="18" charset="0"/>
                <a:cs typeface="Times New Roman" panose="02020603050405020304" pitchFamily="18" charset="0"/>
              </a:rPr>
              <a:t>Incorporated by a Special Act passed by Central or State legislature</a:t>
            </a:r>
          </a:p>
          <a:p>
            <a:pPr lvl="0"/>
            <a:r>
              <a:rPr lang="en-US" dirty="0" smtClean="0">
                <a:latin typeface="Times New Roman" panose="02020603050405020304" pitchFamily="18" charset="0"/>
                <a:cs typeface="Times New Roman" panose="02020603050405020304" pitchFamily="18" charset="0"/>
              </a:rPr>
              <a:t>Such Companies carry on some business of national importance</a:t>
            </a:r>
          </a:p>
          <a:p>
            <a:pPr lvl="0"/>
            <a:r>
              <a:rPr lang="en-US" dirty="0" smtClean="0">
                <a:latin typeface="Times New Roman" panose="02020603050405020304" pitchFamily="18" charset="0"/>
                <a:cs typeface="Times New Roman" panose="02020603050405020304" pitchFamily="18" charset="0"/>
              </a:rPr>
              <a:t>Exempted from having MOA or using 'limited' word in their name.</a:t>
            </a:r>
          </a:p>
          <a:p>
            <a:pPr lvl="0"/>
            <a:r>
              <a:rPr lang="en-US" dirty="0" smtClean="0">
                <a:latin typeface="Times New Roman" panose="02020603050405020304" pitchFamily="18" charset="0"/>
                <a:cs typeface="Times New Roman" panose="02020603050405020304" pitchFamily="18" charset="0"/>
              </a:rPr>
              <a:t>Their audit supervision and guidance by CAG and Annual reports are to be placed before Central or State Legislature</a:t>
            </a:r>
          </a:p>
          <a:p>
            <a:pPr lvl="0"/>
            <a:r>
              <a:rPr lang="en-US" dirty="0" smtClean="0">
                <a:latin typeface="Times New Roman" panose="02020603050405020304" pitchFamily="18" charset="0"/>
                <a:cs typeface="Times New Roman" panose="02020603050405020304" pitchFamily="18" charset="0"/>
              </a:rPr>
              <a:t>Governed by their Special Act but Companies Act is also applicable in so far as its provisions are not inconsistent with the provisions of Special Act</a:t>
            </a:r>
          </a:p>
          <a:p>
            <a:endParaRPr lang="en-US" sz="3600" dirty="0" smtClean="0"/>
          </a:p>
          <a:p>
            <a:endParaRPr lang="en-GB" dirty="0"/>
          </a:p>
        </p:txBody>
      </p:sp>
    </p:spTree>
    <p:extLst>
      <p:ext uri="{BB962C8B-B14F-4D97-AF65-F5344CB8AC3E}">
        <p14:creationId xmlns:p14="http://schemas.microsoft.com/office/powerpoint/2010/main" val="208252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Registered Companies</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lvl="0"/>
            <a:r>
              <a:rPr lang="en-US" dirty="0" smtClean="0">
                <a:latin typeface="Times New Roman" panose="02020603050405020304" pitchFamily="18" charset="0"/>
                <a:cs typeface="Times New Roman" panose="02020603050405020304" pitchFamily="18" charset="0"/>
              </a:rPr>
              <a:t>These are the companies which are registered under the Companies Act 2013 or earlier Companies Acts.</a:t>
            </a:r>
          </a:p>
          <a:p>
            <a:pPr lvl="0"/>
            <a:r>
              <a:rPr lang="en-US" dirty="0" smtClean="0">
                <a:latin typeface="Times New Roman" panose="02020603050405020304" pitchFamily="18" charset="0"/>
                <a:cs typeface="Times New Roman" panose="02020603050405020304" pitchFamily="18" charset="0"/>
              </a:rPr>
              <a:t>Most of the companies are formed this way </a:t>
            </a:r>
          </a:p>
          <a:p>
            <a:pPr lvl="0"/>
            <a:r>
              <a:rPr lang="en-US" dirty="0" smtClean="0">
                <a:latin typeface="Times New Roman" panose="02020603050405020304" pitchFamily="18" charset="0"/>
                <a:cs typeface="Times New Roman" panose="02020603050405020304" pitchFamily="18" charset="0"/>
              </a:rPr>
              <a:t>If some Insurance, Banking or Electricity Supply companies are incorporated under the Companies Act, then on operational matters they will be governed by their Special Acts and on other matters by the provisions of Companies Act.  </a:t>
            </a:r>
          </a:p>
          <a:p>
            <a:pPr lvl="0"/>
            <a:r>
              <a:rPr lang="en-US" dirty="0" smtClean="0">
                <a:latin typeface="Times New Roman" panose="02020603050405020304" pitchFamily="18" charset="0"/>
                <a:cs typeface="Times New Roman" panose="02020603050405020304" pitchFamily="18" charset="0"/>
              </a:rPr>
              <a:t>On the basis of no. of members, registered Companies can be # private,# public or #one person Company</a:t>
            </a:r>
          </a:p>
          <a:p>
            <a:pPr lvl="0"/>
            <a:r>
              <a:rPr lang="en-US" dirty="0" smtClean="0">
                <a:latin typeface="Times New Roman" panose="02020603050405020304" pitchFamily="18" charset="0"/>
                <a:cs typeface="Times New Roman" panose="02020603050405020304" pitchFamily="18" charset="0"/>
              </a:rPr>
              <a:t>On the basis of liability of members, registered Companies can be# limited by shares, #limited by guarantee or #unlimited companies</a:t>
            </a:r>
          </a:p>
          <a:p>
            <a:endParaRPr lang="en-GB" dirty="0"/>
          </a:p>
        </p:txBody>
      </p:sp>
    </p:spTree>
    <p:extLst>
      <p:ext uri="{BB962C8B-B14F-4D97-AF65-F5344CB8AC3E}">
        <p14:creationId xmlns:p14="http://schemas.microsoft.com/office/powerpoint/2010/main" val="3297560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Private Company ,Sec2(68</a:t>
            </a:r>
            <a:r>
              <a:rPr lang="en-US" dirty="0" smtClean="0"/>
              <a:t>)</a:t>
            </a:r>
            <a:endParaRPr lang="en-GB" dirty="0"/>
          </a:p>
        </p:txBody>
      </p:sp>
      <p:sp>
        <p:nvSpPr>
          <p:cNvPr id="3" name="Content Placeholder 2"/>
          <p:cNvSpPr>
            <a:spLocks noGrp="1"/>
          </p:cNvSpPr>
          <p:nvPr>
            <p:ph idx="1"/>
          </p:nvPr>
        </p:nvSpPr>
        <p:spPr/>
        <p:txBody>
          <a:bodyPr>
            <a:normAutofit lnSpcReduction="10000"/>
          </a:bodyPr>
          <a:lstStyle/>
          <a:p>
            <a:pPr lvl="0"/>
            <a:r>
              <a:rPr lang="en-US" b="1" dirty="0" smtClean="0">
                <a:latin typeface="Times New Roman" panose="02020603050405020304" pitchFamily="18" charset="0"/>
                <a:cs typeface="Times New Roman" panose="02020603050405020304" pitchFamily="18" charset="0"/>
              </a:rPr>
              <a:t>Restricts</a:t>
            </a:r>
            <a:r>
              <a:rPr lang="en-US" dirty="0" smtClean="0">
                <a:latin typeface="Times New Roman" panose="02020603050405020304" pitchFamily="18" charset="0"/>
                <a:cs typeface="Times New Roman" panose="02020603050405020304" pitchFamily="18" charset="0"/>
              </a:rPr>
              <a:t> the right of members to transfer its shares</a:t>
            </a:r>
          </a:p>
          <a:p>
            <a:pPr lvl="0"/>
            <a:r>
              <a:rPr lang="en-US" b="1" dirty="0" smtClean="0">
                <a:latin typeface="Times New Roman" panose="02020603050405020304" pitchFamily="18" charset="0"/>
                <a:cs typeface="Times New Roman" panose="02020603050405020304" pitchFamily="18" charset="0"/>
              </a:rPr>
              <a:t>Limits </a:t>
            </a:r>
            <a:r>
              <a:rPr lang="en-US" dirty="0" smtClean="0">
                <a:latin typeface="Times New Roman" panose="02020603050405020304" pitchFamily="18" charset="0"/>
                <a:cs typeface="Times New Roman" panose="02020603050405020304" pitchFamily="18" charset="0"/>
              </a:rPr>
              <a:t>the number of members to 200</a:t>
            </a:r>
          </a:p>
          <a:p>
            <a:pPr lvl="0"/>
            <a:r>
              <a:rPr lang="en-US" b="1" dirty="0" smtClean="0">
                <a:latin typeface="Times New Roman" panose="02020603050405020304" pitchFamily="18" charset="0"/>
                <a:cs typeface="Times New Roman" panose="02020603050405020304" pitchFamily="18" charset="0"/>
              </a:rPr>
              <a:t>Prohibits</a:t>
            </a:r>
            <a:r>
              <a:rPr lang="en-US" dirty="0" smtClean="0">
                <a:latin typeface="Times New Roman" panose="02020603050405020304" pitchFamily="18" charset="0"/>
                <a:cs typeface="Times New Roman" panose="02020603050405020304" pitchFamily="18" charset="0"/>
              </a:rPr>
              <a:t> any invitation to public to subscribe it's securities </a:t>
            </a:r>
          </a:p>
          <a:p>
            <a:pPr lvl="0"/>
            <a:r>
              <a:rPr lang="en-US" dirty="0" smtClean="0">
                <a:latin typeface="Times New Roman" panose="02020603050405020304" pitchFamily="18" charset="0"/>
                <a:cs typeface="Times New Roman" panose="02020603050405020304" pitchFamily="18" charset="0"/>
              </a:rPr>
              <a:t>These companies must add</a:t>
            </a:r>
            <a:r>
              <a:rPr lang="en-US" b="1" dirty="0" smtClean="0">
                <a:latin typeface="Times New Roman" panose="02020603050405020304" pitchFamily="18" charset="0"/>
                <a:cs typeface="Times New Roman" panose="02020603050405020304" pitchFamily="18" charset="0"/>
              </a:rPr>
              <a:t> "Private" </a:t>
            </a:r>
            <a:r>
              <a:rPr lang="en-US" dirty="0" smtClean="0">
                <a:latin typeface="Times New Roman" panose="02020603050405020304" pitchFamily="18" charset="0"/>
                <a:cs typeface="Times New Roman" panose="02020603050405020304" pitchFamily="18" charset="0"/>
              </a:rPr>
              <a:t>word with its name.</a:t>
            </a:r>
          </a:p>
          <a:p>
            <a:pPr lvl="0"/>
            <a:r>
              <a:rPr lang="en-US" dirty="0" smtClean="0">
                <a:latin typeface="Times New Roman" panose="02020603050405020304" pitchFamily="18" charset="0"/>
                <a:cs typeface="Times New Roman" panose="02020603050405020304" pitchFamily="18" charset="0"/>
              </a:rPr>
              <a:t>These companies enjoy certain </a:t>
            </a:r>
            <a:r>
              <a:rPr lang="en-US" b="1" dirty="0" smtClean="0">
                <a:latin typeface="Times New Roman" panose="02020603050405020304" pitchFamily="18" charset="0"/>
                <a:cs typeface="Times New Roman" panose="02020603050405020304" pitchFamily="18" charset="0"/>
              </a:rPr>
              <a:t>exemptions and privileges</a:t>
            </a:r>
            <a:endParaRPr lang="en-US" dirty="0" smtClean="0">
              <a:latin typeface="Times New Roman" panose="02020603050405020304" pitchFamily="18" charset="0"/>
              <a:cs typeface="Times New Roman" panose="02020603050405020304" pitchFamily="18" charset="0"/>
            </a:endParaRPr>
          </a:p>
          <a:p>
            <a:endParaRPr lang="en-US" dirty="0" smtClean="0"/>
          </a:p>
          <a:p>
            <a:endParaRPr lang="en-GB" dirty="0"/>
          </a:p>
        </p:txBody>
      </p:sp>
    </p:spTree>
    <p:extLst>
      <p:ext uri="{BB962C8B-B14F-4D97-AF65-F5344CB8AC3E}">
        <p14:creationId xmlns:p14="http://schemas.microsoft.com/office/powerpoint/2010/main" val="1393852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Public Company ,Sec.2(71)</a:t>
            </a:r>
            <a:br>
              <a:rPr lang="en-US" dirty="0" smtClean="0">
                <a:solidFill>
                  <a:srgbClr val="0070C0"/>
                </a:solidFill>
                <a:latin typeface="Times New Roman" panose="02020603050405020304" pitchFamily="18" charset="0"/>
                <a:cs typeface="Times New Roman" panose="02020603050405020304" pitchFamily="18" charset="0"/>
              </a:rPr>
            </a:b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lvl="0"/>
            <a:r>
              <a:rPr lang="en-US" dirty="0" smtClean="0">
                <a:latin typeface="Times New Roman" panose="02020603050405020304" pitchFamily="18" charset="0"/>
                <a:cs typeface="Times New Roman" panose="02020603050405020304" pitchFamily="18" charset="0"/>
              </a:rPr>
              <a:t>Shares are freely transferable</a:t>
            </a:r>
          </a:p>
          <a:p>
            <a:pPr lvl="0"/>
            <a:r>
              <a:rPr lang="en-US" dirty="0" smtClean="0">
                <a:latin typeface="Times New Roman" panose="02020603050405020304" pitchFamily="18" charset="0"/>
                <a:cs typeface="Times New Roman" panose="02020603050405020304" pitchFamily="18" charset="0"/>
              </a:rPr>
              <a:t>Minimum membership required is 7 but maximum no limit</a:t>
            </a:r>
          </a:p>
          <a:p>
            <a:pPr lvl="0"/>
            <a:r>
              <a:rPr lang="en-US" dirty="0" smtClean="0">
                <a:latin typeface="Times New Roman" panose="02020603050405020304" pitchFamily="18" charset="0"/>
                <a:cs typeface="Times New Roman" panose="02020603050405020304" pitchFamily="18" charset="0"/>
              </a:rPr>
              <a:t>Can invite public for subscription of its securities</a:t>
            </a:r>
          </a:p>
          <a:p>
            <a:pPr lvl="0"/>
            <a:r>
              <a:rPr lang="en-US" dirty="0" smtClean="0">
                <a:latin typeface="Times New Roman" panose="02020603050405020304" pitchFamily="18" charset="0"/>
                <a:cs typeface="Times New Roman" panose="02020603050405020304" pitchFamily="18" charset="0"/>
              </a:rPr>
              <a:t>Subsidiary of a public company will be deemed to be public company (even when the subsidiary is a private company and has those three restricting clauses in its AOA)</a:t>
            </a:r>
          </a:p>
          <a:p>
            <a:pPr lvl="0"/>
            <a:r>
              <a:rPr lang="en-US" dirty="0" smtClean="0">
                <a:latin typeface="Times New Roman" panose="02020603050405020304" pitchFamily="18" charset="0"/>
                <a:cs typeface="Times New Roman" panose="02020603050405020304" pitchFamily="18" charset="0"/>
              </a:rPr>
              <a:t>These companies are required to comply with lot of formalities and procedures</a:t>
            </a:r>
          </a:p>
          <a:p>
            <a:endParaRPr lang="en-GB" dirty="0"/>
          </a:p>
        </p:txBody>
      </p:sp>
    </p:spTree>
    <p:extLst>
      <p:ext uri="{BB962C8B-B14F-4D97-AF65-F5344CB8AC3E}">
        <p14:creationId xmlns:p14="http://schemas.microsoft.com/office/powerpoint/2010/main" val="410309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imes New Roman" panose="02020603050405020304" pitchFamily="18" charset="0"/>
                <a:cs typeface="Times New Roman" panose="02020603050405020304" pitchFamily="18" charset="0"/>
              </a:rPr>
              <a:t>Companies limited by shares</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lvl="0"/>
            <a:r>
              <a:rPr lang="en-US" dirty="0" smtClean="0">
                <a:latin typeface="Times New Roman" panose="02020603050405020304" pitchFamily="18" charset="0"/>
                <a:cs typeface="Times New Roman" panose="02020603050405020304" pitchFamily="18" charset="0"/>
              </a:rPr>
              <a:t>In such companies liability of members is limited by the memorandum to the amount remaining unpaid on shares held by them</a:t>
            </a:r>
          </a:p>
          <a:p>
            <a:pPr mar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This liability can be enforced at any time during the existence of the company or during the winding up of company</a:t>
            </a:r>
          </a:p>
          <a:p>
            <a:pPr mar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Most of the companies in India belong to this category</a:t>
            </a:r>
          </a:p>
          <a:p>
            <a:pPr mar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Such companies are also known as limited liability companies</a:t>
            </a:r>
          </a:p>
          <a:p>
            <a:pPr mar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If shares are fully paid, the liability of members will be nil</a:t>
            </a:r>
          </a:p>
          <a:p>
            <a:endParaRPr lang="en-GB" dirty="0"/>
          </a:p>
        </p:txBody>
      </p:sp>
    </p:spTree>
    <p:extLst>
      <p:ext uri="{BB962C8B-B14F-4D97-AF65-F5344CB8AC3E}">
        <p14:creationId xmlns:p14="http://schemas.microsoft.com/office/powerpoint/2010/main" val="303025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Companies Limited by guarantee</a:t>
            </a:r>
            <a:r>
              <a:rPr lang="en-US" dirty="0" smtClean="0">
                <a:solidFill>
                  <a:srgbClr val="0070C0"/>
                </a:solidFill>
              </a:rPr>
              <a:t/>
            </a:r>
            <a:br>
              <a:rPr lang="en-US" dirty="0" smtClean="0">
                <a:solidFill>
                  <a:srgbClr val="0070C0"/>
                </a:solidFill>
              </a:rPr>
            </a:br>
            <a:endParaRPr lang="en-GB" dirty="0">
              <a:solidFill>
                <a:srgbClr val="0070C0"/>
              </a:solidFill>
            </a:endParaRPr>
          </a:p>
        </p:txBody>
      </p:sp>
      <p:sp>
        <p:nvSpPr>
          <p:cNvPr id="3" name="Content Placeholder 2"/>
          <p:cNvSpPr>
            <a:spLocks noGrp="1"/>
          </p:cNvSpPr>
          <p:nvPr>
            <p:ph idx="1"/>
          </p:nvPr>
        </p:nvSpPr>
        <p:spPr>
          <a:xfrm>
            <a:off x="457200" y="1196752"/>
            <a:ext cx="8229600" cy="5400600"/>
          </a:xfrm>
        </p:spPr>
        <p:txBody>
          <a:bodyPr>
            <a:normAutofit fontScale="92500" lnSpcReduction="20000"/>
          </a:bodyPr>
          <a:lstStyle/>
          <a:p>
            <a:pPr lvl="0"/>
            <a:r>
              <a:rPr lang="en-US" sz="2400" dirty="0" smtClean="0">
                <a:latin typeface="Times New Roman" panose="02020603050405020304" pitchFamily="18" charset="0"/>
                <a:cs typeface="Times New Roman" panose="02020603050405020304" pitchFamily="18" charset="0"/>
              </a:rPr>
              <a:t>In such companies, liability of members is limited by memorandum to the amount guaranteed by them (such amount as they have respectively undertaken to contribute to assets of the company  to meet the deficiency at the time of  its winding up)</a:t>
            </a:r>
          </a:p>
          <a:p>
            <a:pPr lvl="0"/>
            <a:r>
              <a:rPr lang="en-US" sz="2400" dirty="0" smtClean="0">
                <a:latin typeface="Times New Roman" panose="02020603050405020304" pitchFamily="18" charset="0"/>
                <a:cs typeface="Times New Roman" panose="02020603050405020304" pitchFamily="18" charset="0"/>
              </a:rPr>
              <a:t>This liability/ guarantee can be enforced(demanded) only at the time of winding up  and not before</a:t>
            </a:r>
          </a:p>
          <a:p>
            <a:pPr lvl="0"/>
            <a:r>
              <a:rPr lang="en-US" sz="2400" dirty="0" smtClean="0">
                <a:latin typeface="Times New Roman" panose="02020603050405020304" pitchFamily="18" charset="0"/>
                <a:cs typeface="Times New Roman" panose="02020603050405020304" pitchFamily="18" charset="0"/>
              </a:rPr>
              <a:t>Non- trading companies formed for the promotion of art, science, commerce, sports, culture etc. are incorporated as guarantee companies. </a:t>
            </a:r>
            <a:r>
              <a:rPr lang="en-US" sz="2400" dirty="0" err="1" smtClean="0">
                <a:latin typeface="Times New Roman" panose="02020603050405020304" pitchFamily="18" charset="0"/>
                <a:cs typeface="Times New Roman" panose="02020603050405020304" pitchFamily="18" charset="0"/>
              </a:rPr>
              <a:t>Eg</a:t>
            </a:r>
            <a:r>
              <a:rPr lang="en-US" sz="2400" dirty="0" smtClean="0">
                <a:latin typeface="Times New Roman" panose="02020603050405020304" pitchFamily="18" charset="0"/>
                <a:cs typeface="Times New Roman" panose="02020603050405020304" pitchFamily="18" charset="0"/>
              </a:rPr>
              <a:t>. Chambers of Commerce, sports clubs, trade associations</a:t>
            </a:r>
          </a:p>
          <a:p>
            <a:pPr lvl="0"/>
            <a:r>
              <a:rPr lang="en-US" sz="2400" dirty="0" smtClean="0">
                <a:latin typeface="Times New Roman" panose="02020603050405020304" pitchFamily="18" charset="0"/>
                <a:cs typeface="Times New Roman" panose="02020603050405020304" pitchFamily="18" charset="0"/>
              </a:rPr>
              <a:t> Memorandum of Association of such companies states what amount each member has guaranteed and this amount may differ from member to member</a:t>
            </a:r>
          </a:p>
          <a:p>
            <a:pPr lvl="0"/>
            <a:r>
              <a:rPr lang="en-US" sz="2400" dirty="0" smtClean="0">
                <a:latin typeface="Times New Roman" panose="02020603050405020304" pitchFamily="18" charset="0"/>
                <a:cs typeface="Times New Roman" panose="02020603050405020304" pitchFamily="18" charset="0"/>
              </a:rPr>
              <a:t>Such companies may or may not have share capital. If it has share capital, liability of members will be two fold .i.e. they are liable for amount remaining unpaid on shares as well as amount payable under guarantee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253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Unlimited Companies</a:t>
            </a:r>
            <a:br>
              <a:rPr lang="en-US" dirty="0" smtClean="0">
                <a:solidFill>
                  <a:srgbClr val="0070C0"/>
                </a:solidFill>
                <a:latin typeface="Times New Roman" panose="02020603050405020304" pitchFamily="18" charset="0"/>
                <a:cs typeface="Times New Roman" panose="02020603050405020304" pitchFamily="18" charset="0"/>
              </a:rPr>
            </a:b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lvl="0"/>
            <a:r>
              <a:rPr lang="en-US" dirty="0" smtClean="0">
                <a:latin typeface="Times New Roman" panose="02020603050405020304" pitchFamily="18" charset="0"/>
                <a:cs typeface="Times New Roman" panose="02020603050405020304" pitchFamily="18" charset="0"/>
              </a:rPr>
              <a:t>Such companies have no limit on the liability of its members i.e. their liability may extend to their personal property to pay off the liabilities of the company</a:t>
            </a:r>
          </a:p>
          <a:p>
            <a:pPr mar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Memorandum of such companies must state that liability of its members is unlimited</a:t>
            </a:r>
          </a:p>
          <a:p>
            <a:pPr mar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Liability of members is enforceable only at the time of winding up</a:t>
            </a:r>
          </a:p>
          <a:p>
            <a:pPr mar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Every member is liable to contribute in proportion of his interest in the company</a:t>
            </a:r>
          </a:p>
          <a:p>
            <a:pPr lvl="0"/>
            <a:r>
              <a:rPr lang="en-US" dirty="0" smtClean="0">
                <a:latin typeface="Times New Roman" panose="02020603050405020304" pitchFamily="18" charset="0"/>
                <a:cs typeface="Times New Roman" panose="02020603050405020304" pitchFamily="18" charset="0"/>
              </a:rPr>
              <a:t>  </a:t>
            </a:r>
          </a:p>
          <a:p>
            <a:pPr lvl="0"/>
            <a:r>
              <a:rPr lang="en-US" dirty="0" smtClean="0">
                <a:latin typeface="Times New Roman" panose="02020603050405020304" pitchFamily="18" charset="0"/>
                <a:cs typeface="Times New Roman" panose="02020603050405020304" pitchFamily="18" charset="0"/>
              </a:rPr>
              <a:t>Such companies are very rare .</a:t>
            </a:r>
            <a:r>
              <a:rPr lang="en-US" dirty="0" err="1" smtClean="0">
                <a:latin typeface="Times New Roman" panose="02020603050405020304" pitchFamily="18" charset="0"/>
                <a:cs typeface="Times New Roman" panose="02020603050405020304" pitchFamily="18" charset="0"/>
              </a:rPr>
              <a:t>Eg</a:t>
            </a:r>
            <a:r>
              <a:rPr lang="en-US" dirty="0" smtClean="0">
                <a:latin typeface="Times New Roman" panose="02020603050405020304" pitchFamily="18" charset="0"/>
                <a:cs typeface="Times New Roman" panose="02020603050405020304" pitchFamily="18" charset="0"/>
              </a:rPr>
              <a:t>. Nova Scotia (Canada) Unlimited Liability Company, Cyber Ventures </a:t>
            </a:r>
          </a:p>
          <a:p>
            <a:pPr marL="0" indent="0">
              <a:buNone/>
            </a:pPr>
            <a:endParaRPr lang="en-US" dirty="0" smtClean="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52864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Times New Roman" panose="02020603050405020304" pitchFamily="18" charset="0"/>
                <a:cs typeface="Times New Roman" panose="02020603050405020304" pitchFamily="18" charset="0"/>
              </a:rPr>
              <a:t>Government Company</a:t>
            </a:r>
          </a:p>
        </p:txBody>
      </p:sp>
      <p:sp>
        <p:nvSpPr>
          <p:cNvPr id="3" name="Content Placeholder 2"/>
          <p:cNvSpPr>
            <a:spLocks noGrp="1"/>
          </p:cNvSpPr>
          <p:nvPr>
            <p:ph idx="1"/>
          </p:nvPr>
        </p:nvSpPr>
        <p:spPr/>
        <p:txBody>
          <a:bodyPr>
            <a:normAutofit lnSpcReduction="10000"/>
          </a:bodyPr>
          <a:lstStyle/>
          <a:p>
            <a:r>
              <a:rPr lang="en-GB" dirty="0" smtClean="0">
                <a:latin typeface="Times New Roman" panose="02020603050405020304" pitchFamily="18" charset="0"/>
                <a:cs typeface="Times New Roman" panose="02020603050405020304" pitchFamily="18" charset="0"/>
              </a:rPr>
              <a:t>Company When </a:t>
            </a:r>
            <a:r>
              <a:rPr lang="en-GB" dirty="0">
                <a:latin typeface="Times New Roman" panose="02020603050405020304" pitchFamily="18" charset="0"/>
                <a:cs typeface="Times New Roman" panose="02020603050405020304" pitchFamily="18" charset="0"/>
              </a:rPr>
              <a:t>51% of the paid up share capital is held by the government</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share can be held by the central government or state government. Partly by central and partly by two or more governments</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As </a:t>
            </a:r>
            <a:r>
              <a:rPr lang="en-GB" dirty="0">
                <a:latin typeface="Times New Roman" panose="02020603050405020304" pitchFamily="18" charset="0"/>
                <a:cs typeface="Times New Roman" panose="02020603050405020304" pitchFamily="18" charset="0"/>
              </a:rPr>
              <a:t>the legal status of the company does not change by being a government company, there are no special privileges given to them.</a:t>
            </a:r>
          </a:p>
          <a:p>
            <a:endParaRPr lang="en-GB" dirty="0"/>
          </a:p>
        </p:txBody>
      </p:sp>
    </p:spTree>
    <p:extLst>
      <p:ext uri="{BB962C8B-B14F-4D97-AF65-F5344CB8AC3E}">
        <p14:creationId xmlns:p14="http://schemas.microsoft.com/office/powerpoint/2010/main" val="370477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Times New Roman" panose="02020603050405020304" pitchFamily="18" charset="0"/>
                <a:cs typeface="Times New Roman" panose="02020603050405020304" pitchFamily="18" charset="0"/>
              </a:rPr>
              <a:t>Foreign </a:t>
            </a:r>
            <a:r>
              <a:rPr lang="en-GB" dirty="0" smtClean="0">
                <a:solidFill>
                  <a:srgbClr val="0070C0"/>
                </a:solidFill>
                <a:latin typeface="Times New Roman" panose="02020603050405020304" pitchFamily="18" charset="0"/>
                <a:cs typeface="Times New Roman" panose="02020603050405020304" pitchFamily="18" charset="0"/>
              </a:rPr>
              <a:t>Company</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 </a:t>
            </a:r>
            <a:r>
              <a:rPr lang="en-GB" dirty="0">
                <a:latin typeface="Times New Roman" panose="02020603050405020304" pitchFamily="18" charset="0"/>
                <a:cs typeface="Times New Roman" panose="02020603050405020304" pitchFamily="18" charset="0"/>
              </a:rPr>
              <a:t>company incorporated outside India, but having a place of business in </a:t>
            </a:r>
            <a:r>
              <a:rPr lang="en-GB" dirty="0" smtClean="0">
                <a:latin typeface="Times New Roman" panose="02020603050405020304" pitchFamily="18" charset="0"/>
                <a:cs typeface="Times New Roman" panose="02020603050405020304" pitchFamily="18" charset="0"/>
              </a:rPr>
              <a:t>India. </a:t>
            </a:r>
          </a:p>
          <a:p>
            <a:r>
              <a:rPr lang="en-GB" dirty="0" smtClean="0">
                <a:latin typeface="Times New Roman" panose="02020603050405020304" pitchFamily="18" charset="0"/>
                <a:cs typeface="Times New Roman" panose="02020603050405020304" pitchFamily="18" charset="0"/>
              </a:rPr>
              <a:t>If </a:t>
            </a:r>
            <a:r>
              <a:rPr lang="en-GB" dirty="0">
                <a:latin typeface="Times New Roman" panose="02020603050405020304" pitchFamily="18" charset="0"/>
                <a:cs typeface="Times New Roman" panose="02020603050405020304" pitchFamily="18" charset="0"/>
              </a:rPr>
              <a:t>it does not have a place of business in India but only has agents in India it cannot be considered to be foreign company.</a:t>
            </a:r>
          </a:p>
        </p:txBody>
      </p:sp>
    </p:spTree>
    <p:extLst>
      <p:ext uri="{BB962C8B-B14F-4D97-AF65-F5344CB8AC3E}">
        <p14:creationId xmlns:p14="http://schemas.microsoft.com/office/powerpoint/2010/main" val="1548175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Times New Roman" panose="02020603050405020304" pitchFamily="18" charset="0"/>
                <a:cs typeface="Times New Roman" panose="02020603050405020304" pitchFamily="18" charset="0"/>
              </a:rPr>
              <a:t>Private Company</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A company </a:t>
            </a:r>
            <a:r>
              <a:rPr lang="en-GB" dirty="0">
                <a:latin typeface="Times New Roman" panose="02020603050405020304" pitchFamily="18" charset="0"/>
                <a:cs typeface="Times New Roman" panose="02020603050405020304" pitchFamily="18" charset="0"/>
              </a:rPr>
              <a:t>which has a minimum of two persons. They have to subscribe to the MOA and </a:t>
            </a:r>
            <a:r>
              <a:rPr lang="en-GB" dirty="0" smtClean="0">
                <a:latin typeface="Times New Roman" panose="02020603050405020304" pitchFamily="18" charset="0"/>
                <a:cs typeface="Times New Roman" panose="02020603050405020304" pitchFamily="18" charset="0"/>
              </a:rPr>
              <a:t>AOA</a:t>
            </a:r>
          </a:p>
          <a:p>
            <a:r>
              <a:rPr lang="en-GB" dirty="0" smtClean="0">
                <a:latin typeface="Times New Roman" panose="02020603050405020304" pitchFamily="18" charset="0"/>
                <a:cs typeface="Times New Roman" panose="02020603050405020304" pitchFamily="18" charset="0"/>
              </a:rPr>
              <a:t>It </a:t>
            </a:r>
            <a:r>
              <a:rPr lang="en-GB" dirty="0">
                <a:latin typeface="Times New Roman" panose="02020603050405020304" pitchFamily="18" charset="0"/>
                <a:cs typeface="Times New Roman" panose="02020603050405020304" pitchFamily="18" charset="0"/>
              </a:rPr>
              <a:t>should be have a minimum paid up capital of 1 lakh or more as prescribed by the article</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maximum number of members to be fifty ( it does not include members who are employed in the company, persons who were formerly employed</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rights to transfer the shares are restricted in the Private </a:t>
            </a:r>
            <a:r>
              <a:rPr lang="en-GB" dirty="0" smtClean="0">
                <a:latin typeface="Times New Roman" panose="02020603050405020304" pitchFamily="18" charset="0"/>
                <a:cs typeface="Times New Roman" panose="02020603050405020304" pitchFamily="18" charset="0"/>
              </a:rPr>
              <a:t>companies</a:t>
            </a:r>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8683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5"/>
            <a:ext cx="7056784" cy="648072"/>
          </a:xfrm>
        </p:spPr>
        <p:txBody>
          <a:bodyPr>
            <a:normAutofit fontScale="90000"/>
          </a:bodyPr>
          <a:lstStyle/>
          <a:p>
            <a:r>
              <a:rPr lang="en-GB" b="1" dirty="0" smtClean="0">
                <a:solidFill>
                  <a:srgbClr val="FF0000"/>
                </a:solidFill>
                <a:latin typeface="Times New Roman" panose="02020603050405020304" pitchFamily="18" charset="0"/>
                <a:cs typeface="Times New Roman" panose="02020603050405020304" pitchFamily="18" charset="0"/>
              </a:rPr>
              <a:t>COMPANY LAW </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78497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550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r>
              <a:rPr lang="en-GB" dirty="0">
                <a:latin typeface="Times New Roman" panose="02020603050405020304" pitchFamily="18" charset="0"/>
                <a:cs typeface="Times New Roman" panose="02020603050405020304" pitchFamily="18" charset="0"/>
              </a:rPr>
              <a:t>Prohibits any invitation to the public to subscribe and therefore it cannot issue a prospectus inviting the public to subscribe for any shares in, or debentures of the </a:t>
            </a:r>
            <a:r>
              <a:rPr lang="en-GB" dirty="0" smtClean="0">
                <a:latin typeface="Times New Roman" panose="02020603050405020304" pitchFamily="18" charset="0"/>
                <a:cs typeface="Times New Roman" panose="02020603050405020304" pitchFamily="18" charset="0"/>
              </a:rPr>
              <a:t>company</a:t>
            </a:r>
          </a:p>
          <a:p>
            <a:r>
              <a:rPr lang="en-GB" dirty="0" smtClean="0">
                <a:latin typeface="Times New Roman" panose="02020603050405020304" pitchFamily="18" charset="0"/>
                <a:cs typeface="Times New Roman" panose="02020603050405020304" pitchFamily="18" charset="0"/>
              </a:rPr>
              <a:t>It </a:t>
            </a:r>
            <a:r>
              <a:rPr lang="en-GB" dirty="0">
                <a:latin typeface="Times New Roman" panose="02020603050405020304" pitchFamily="18" charset="0"/>
                <a:cs typeface="Times New Roman" panose="02020603050405020304" pitchFamily="18" charset="0"/>
              </a:rPr>
              <a:t>prohibits acceptance of deposits from persons other than its members, directors or their relatives</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If </a:t>
            </a:r>
            <a:r>
              <a:rPr lang="en-GB" dirty="0">
                <a:latin typeface="Times New Roman" panose="02020603050405020304" pitchFamily="18" charset="0"/>
                <a:cs typeface="Times New Roman" panose="02020603050405020304" pitchFamily="18" charset="0"/>
              </a:rPr>
              <a:t>two or more are holding one or more shares in a company jointly, they shall for the purpose of this definition, be treated as a single member</a:t>
            </a:r>
            <a:r>
              <a:rPr lang="en-GB" dirty="0" smtClean="0">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024616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Times New Roman" panose="02020603050405020304" pitchFamily="18" charset="0"/>
                <a:cs typeface="Times New Roman" panose="02020603050405020304" pitchFamily="18" charset="0"/>
              </a:rPr>
              <a:t>Public Company</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GB" dirty="0" smtClean="0"/>
              <a:t> </a:t>
            </a:r>
            <a:r>
              <a:rPr lang="en-GB" dirty="0">
                <a:latin typeface="Times New Roman" panose="02020603050405020304" pitchFamily="18" charset="0"/>
                <a:cs typeface="Times New Roman" panose="02020603050405020304" pitchFamily="18" charset="0"/>
              </a:rPr>
              <a:t>Which is not a private </a:t>
            </a:r>
            <a:r>
              <a:rPr lang="en-GB" dirty="0" smtClean="0">
                <a:latin typeface="Times New Roman" panose="02020603050405020304" pitchFamily="18" charset="0"/>
                <a:cs typeface="Times New Roman" panose="02020603050405020304" pitchFamily="18" charset="0"/>
              </a:rPr>
              <a:t>company</a:t>
            </a:r>
          </a:p>
          <a:p>
            <a:r>
              <a:rPr lang="en-GB" dirty="0" smtClean="0">
                <a:latin typeface="Times New Roman" panose="02020603050405020304" pitchFamily="18" charset="0"/>
                <a:cs typeface="Times New Roman" panose="02020603050405020304" pitchFamily="18" charset="0"/>
              </a:rPr>
              <a:t> Which </a:t>
            </a:r>
            <a:r>
              <a:rPr lang="en-GB" dirty="0">
                <a:latin typeface="Times New Roman" panose="02020603050405020304" pitchFamily="18" charset="0"/>
                <a:cs typeface="Times New Roman" panose="02020603050405020304" pitchFamily="18" charset="0"/>
              </a:rPr>
              <a:t>has a minimum paid-up capital of </a:t>
            </a:r>
            <a:r>
              <a:rPr lang="en-GB" dirty="0" err="1">
                <a:latin typeface="Times New Roman" panose="02020603050405020304" pitchFamily="18" charset="0"/>
                <a:cs typeface="Times New Roman" panose="02020603050405020304" pitchFamily="18" charset="0"/>
              </a:rPr>
              <a:t>Rs</a:t>
            </a:r>
            <a:r>
              <a:rPr lang="en-GB" dirty="0">
                <a:latin typeface="Times New Roman" panose="02020603050405020304" pitchFamily="18" charset="0"/>
                <a:cs typeface="Times New Roman" panose="02020603050405020304" pitchFamily="18" charset="0"/>
              </a:rPr>
              <a:t> 5 lakh or such higher paid-up capital, as may be </a:t>
            </a:r>
            <a:r>
              <a:rPr lang="en-GB" dirty="0" smtClean="0">
                <a:latin typeface="Times New Roman" panose="02020603050405020304" pitchFamily="18" charset="0"/>
                <a:cs typeface="Times New Roman" panose="02020603050405020304" pitchFamily="18" charset="0"/>
              </a:rPr>
              <a:t>prescribed</a:t>
            </a:r>
          </a:p>
          <a:p>
            <a:r>
              <a:rPr lang="en-GB" dirty="0" smtClean="0">
                <a:latin typeface="Times New Roman" panose="02020603050405020304" pitchFamily="18" charset="0"/>
                <a:cs typeface="Times New Roman" panose="02020603050405020304" pitchFamily="18" charset="0"/>
              </a:rPr>
              <a:t>Which </a:t>
            </a:r>
            <a:r>
              <a:rPr lang="en-GB" dirty="0">
                <a:latin typeface="Times New Roman" panose="02020603050405020304" pitchFamily="18" charset="0"/>
                <a:cs typeface="Times New Roman" panose="02020603050405020304" pitchFamily="18" charset="0"/>
              </a:rPr>
              <a:t>is a private company and is a not a subsidiary of a company, which is private company</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It </a:t>
            </a:r>
            <a:r>
              <a:rPr lang="en-GB" dirty="0">
                <a:latin typeface="Times New Roman" panose="02020603050405020304" pitchFamily="18" charset="0"/>
                <a:cs typeface="Times New Roman" panose="02020603050405020304" pitchFamily="18" charset="0"/>
              </a:rPr>
              <a:t>includes- any company which is a public company with a paid up capital of less than 5 lakh, then it has to enhance its paid up capital as per the statutory requirement</a:t>
            </a:r>
          </a:p>
          <a:p>
            <a:endParaRPr lang="en-GB" dirty="0"/>
          </a:p>
        </p:txBody>
      </p:sp>
    </p:spTree>
    <p:extLst>
      <p:ext uri="{BB962C8B-B14F-4D97-AF65-F5344CB8AC3E}">
        <p14:creationId xmlns:p14="http://schemas.microsoft.com/office/powerpoint/2010/main" val="2635339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904656"/>
          </a:xfrm>
        </p:spPr>
        <p:txBody>
          <a:bodyPr>
            <a:normAutofit/>
          </a:bodyPr>
          <a:lstStyle/>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Act provides for conversion of public company into a private company and vice </a:t>
            </a:r>
            <a:r>
              <a:rPr lang="en-GB" dirty="0" smtClean="0">
                <a:latin typeface="Times New Roman" panose="02020603050405020304" pitchFamily="18" charset="0"/>
                <a:cs typeface="Times New Roman" panose="02020603050405020304" pitchFamily="18" charset="0"/>
              </a:rPr>
              <a:t>versa</a:t>
            </a:r>
          </a:p>
          <a:p>
            <a:r>
              <a:rPr lang="en-GB" dirty="0" smtClean="0">
                <a:latin typeface="Times New Roman" panose="02020603050405020304" pitchFamily="18" charset="0"/>
                <a:cs typeface="Times New Roman" panose="02020603050405020304" pitchFamily="18" charset="0"/>
              </a:rPr>
              <a:t>A </a:t>
            </a:r>
            <a:r>
              <a:rPr lang="en-GB" dirty="0">
                <a:latin typeface="Times New Roman" panose="02020603050405020304" pitchFamily="18" charset="0"/>
                <a:cs typeface="Times New Roman" panose="02020603050405020304" pitchFamily="18" charset="0"/>
              </a:rPr>
              <a:t>private company is converted into a public company either by default or by choice in compliance with the statutory requirements</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Once </a:t>
            </a:r>
            <a:r>
              <a:rPr lang="en-GB" dirty="0">
                <a:latin typeface="Times New Roman" panose="02020603050405020304" pitchFamily="18" charset="0"/>
                <a:cs typeface="Times New Roman" panose="02020603050405020304" pitchFamily="18" charset="0"/>
              </a:rPr>
              <a:t>the action for conversion takes place then, a petition can be filed with the central government with the necessary documents for its decision on the matter of conversion</a:t>
            </a:r>
          </a:p>
          <a:p>
            <a:endParaRPr lang="en-GB" dirty="0"/>
          </a:p>
        </p:txBody>
      </p:sp>
    </p:spTree>
    <p:extLst>
      <p:ext uri="{BB962C8B-B14F-4D97-AF65-F5344CB8AC3E}">
        <p14:creationId xmlns:p14="http://schemas.microsoft.com/office/powerpoint/2010/main" val="2491422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Holding and Subsidiary Company</a:t>
            </a:r>
            <a:br>
              <a:rPr lang="en-US" dirty="0" smtClean="0">
                <a:solidFill>
                  <a:srgbClr val="0070C0"/>
                </a:solidFill>
                <a:latin typeface="Times New Roman" panose="02020603050405020304" pitchFamily="18" charset="0"/>
                <a:cs typeface="Times New Roman" panose="02020603050405020304" pitchFamily="18" charset="0"/>
              </a:rPr>
            </a:b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96752"/>
            <a:ext cx="8229600" cy="5256584"/>
          </a:xfrm>
        </p:spPr>
        <p:txBody>
          <a:bodyPr>
            <a:normAutofit/>
          </a:bodyPr>
          <a:lstStyle/>
          <a:p>
            <a:pPr lvl="0"/>
            <a:r>
              <a:rPr lang="en-US" dirty="0" smtClean="0">
                <a:latin typeface="Times New Roman" panose="02020603050405020304" pitchFamily="18" charset="0"/>
                <a:cs typeface="Times New Roman" panose="02020603050405020304" pitchFamily="18" charset="0"/>
              </a:rPr>
              <a:t>Holding Company is one which exercises control over the other company.</a:t>
            </a:r>
          </a:p>
          <a:p>
            <a:pPr lvl="0"/>
            <a:r>
              <a:rPr lang="en-US" dirty="0" smtClean="0">
                <a:latin typeface="Times New Roman" panose="02020603050405020304" pitchFamily="18" charset="0"/>
                <a:cs typeface="Times New Roman" panose="02020603050405020304" pitchFamily="18" charset="0"/>
              </a:rPr>
              <a:t>This controlling the composition of BOD of other company or because of controlling (either itself or together with its subsidiaries) more than half(50℅) of the total voting power of the other company.</a:t>
            </a:r>
          </a:p>
          <a:p>
            <a:pPr lvl="0"/>
            <a:r>
              <a:rPr lang="en-US" dirty="0" smtClean="0">
                <a:latin typeface="Times New Roman" panose="02020603050405020304" pitchFamily="18" charset="0"/>
                <a:cs typeface="Times New Roman" panose="02020603050405020304" pitchFamily="18" charset="0"/>
              </a:rPr>
              <a:t>A company which is subsidiary of a subsidiary company shall also be a subsidiary of the holding company(This is called chain holding</a:t>
            </a:r>
            <a:r>
              <a:rPr lang="en-US" dirty="0" smtClean="0"/>
              <a:t>).</a:t>
            </a:r>
          </a:p>
        </p:txBody>
      </p:sp>
    </p:spTree>
    <p:extLst>
      <p:ext uri="{BB962C8B-B14F-4D97-AF65-F5344CB8AC3E}">
        <p14:creationId xmlns:p14="http://schemas.microsoft.com/office/powerpoint/2010/main" val="16133113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fontScale="92500" lnSpcReduction="10000"/>
          </a:bodyPr>
          <a:lstStyle/>
          <a:p>
            <a:pPr lvl="0"/>
            <a:r>
              <a:rPr lang="en-US" dirty="0" smtClean="0">
                <a:latin typeface="Times New Roman" panose="02020603050405020304" pitchFamily="18" charset="0"/>
                <a:cs typeface="Times New Roman" panose="02020603050405020304" pitchFamily="18" charset="0"/>
              </a:rPr>
              <a:t>A private company which is subsidiary of a public company will be deemed to be a public company</a:t>
            </a:r>
          </a:p>
          <a:p>
            <a:endParaRPr lang="en-GB"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A subsidiary company is prohibited from holding shares in the holding company( Sec.19 of Companies Act,2013 prohibits cross holding)</a:t>
            </a:r>
          </a:p>
          <a:p>
            <a:pPr marL="0" lv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As per sec.129(3), every holding company is required to prepare, in addition to its own financial statements, a consolidated financial statement( of the holding company together with all its subsidiaries )to present the picture of the group as a whole.</a:t>
            </a:r>
          </a:p>
          <a:p>
            <a:endParaRPr lang="en-GB" dirty="0"/>
          </a:p>
        </p:txBody>
      </p:sp>
    </p:spTree>
    <p:extLst>
      <p:ext uri="{BB962C8B-B14F-4D97-AF65-F5344CB8AC3E}">
        <p14:creationId xmlns:p14="http://schemas.microsoft.com/office/powerpoint/2010/main" val="1613372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solidFill>
                  <a:srgbClr val="0070C0"/>
                </a:solidFill>
                <a:latin typeface="Times New Roman" panose="02020603050405020304" pitchFamily="18" charset="0"/>
                <a:cs typeface="Times New Roman" panose="02020603050405020304" pitchFamily="18" charset="0"/>
              </a:rPr>
              <a:t>Small Company</a:t>
            </a:r>
            <a:br>
              <a:rPr lang="en-US" sz="4800" dirty="0" smtClean="0">
                <a:solidFill>
                  <a:srgbClr val="0070C0"/>
                </a:solidFill>
                <a:latin typeface="Times New Roman" panose="02020603050405020304" pitchFamily="18" charset="0"/>
                <a:cs typeface="Times New Roman" panose="02020603050405020304" pitchFamily="18" charset="0"/>
              </a:rPr>
            </a:b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 small company is new class of private limited company (introduced for the first time in Companies Act 2013 via sec.2(85) ) whose paid up share capital does not exceed 50 lakhs  or turnover as per P&amp;L account of the preceding financial year, does not exceed 2 crores.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722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0070C0"/>
                </a:solidFill>
                <a:latin typeface="Times New Roman" panose="02020603050405020304" pitchFamily="18" charset="0"/>
                <a:cs typeface="Times New Roman" panose="02020603050405020304" pitchFamily="18" charset="0"/>
              </a:rPr>
              <a:t>Dormant Company</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lvl="0"/>
            <a:r>
              <a:rPr lang="en-US" dirty="0" smtClean="0">
                <a:latin typeface="Times New Roman" panose="02020603050405020304" pitchFamily="18" charset="0"/>
                <a:cs typeface="Times New Roman" panose="02020603050405020304" pitchFamily="18" charset="0"/>
              </a:rPr>
              <a:t>A dormant company is one which is- formed and registered under this Act for a future project or to hold an asset or intellectual property and has no significant accounting transaction or -is an inactive company . </a:t>
            </a:r>
          </a:p>
          <a:p>
            <a:pPr lvl="0"/>
            <a:r>
              <a:rPr lang="en-US" dirty="0" smtClean="0">
                <a:latin typeface="Times New Roman" panose="02020603050405020304" pitchFamily="18" charset="0"/>
                <a:cs typeface="Times New Roman" panose="02020603050405020304" pitchFamily="18" charset="0"/>
              </a:rPr>
              <a:t>An inactive company is that which, from the last two years, has not been carrying any business or operation or has not made significant accounting transaction or has not filed financial statements and annual returns.</a:t>
            </a:r>
          </a:p>
          <a:p>
            <a:endParaRPr lang="en-GB" dirty="0"/>
          </a:p>
        </p:txBody>
      </p:sp>
    </p:spTree>
    <p:extLst>
      <p:ext uri="{BB962C8B-B14F-4D97-AF65-F5344CB8AC3E}">
        <p14:creationId xmlns:p14="http://schemas.microsoft.com/office/powerpoint/2010/main" val="479473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latin typeface="Times New Roman" panose="02020603050405020304" pitchFamily="18" charset="0"/>
                <a:cs typeface="Times New Roman" panose="02020603050405020304" pitchFamily="18" charset="0"/>
              </a:rPr>
              <a:t>Registration and Incorporation</a:t>
            </a:r>
            <a:r>
              <a:rPr lang="en-GB" dirty="0">
                <a:solidFill>
                  <a:srgbClr val="FF0000"/>
                </a:solidFill>
                <a:latin typeface="Times New Roman" panose="02020603050405020304" pitchFamily="18" charset="0"/>
                <a:cs typeface="Times New Roman" panose="02020603050405020304" pitchFamily="18" charset="0"/>
              </a:rPr>
              <a:t/>
            </a:r>
            <a:br>
              <a:rPr lang="en-GB" dirty="0">
                <a:solidFill>
                  <a:srgbClr val="FF0000"/>
                </a:solidFill>
                <a:latin typeface="Times New Roman" panose="02020603050405020304" pitchFamily="18" charset="0"/>
                <a:cs typeface="Times New Roman" panose="02020603050405020304" pitchFamily="18" charset="0"/>
              </a:rPr>
            </a:br>
            <a:endParaRPr lang="en-GB" dirty="0">
              <a:solidFill>
                <a:srgbClr val="FF0000"/>
              </a:solidFill>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1"/>
            <a:ext cx="903649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298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Times New Roman" panose="02020603050405020304" pitchFamily="18" charset="0"/>
                <a:cs typeface="Times New Roman" panose="02020603050405020304" pitchFamily="18" charset="0"/>
              </a:rPr>
              <a:t>Registration</a:t>
            </a:r>
            <a:endParaRPr lang="en-GB"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r>
              <a:rPr lang="en-GB" dirty="0">
                <a:latin typeface="Times New Roman" panose="02020603050405020304" pitchFamily="18" charset="0"/>
                <a:cs typeface="Times New Roman" panose="02020603050405020304" pitchFamily="18" charset="0"/>
              </a:rPr>
              <a:t>Association of persons or partnership or more than 20 members ( 10 in case of banking) can register to form a company under the Companies Act, 1956If they do not register they can be considered to be illegal association.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contract entered into by this illegal association is void and cannot be validated. </a:t>
            </a:r>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Its </a:t>
            </a:r>
            <a:r>
              <a:rPr lang="en-GB" dirty="0">
                <a:latin typeface="Times New Roman" panose="02020603050405020304" pitchFamily="18" charset="0"/>
                <a:cs typeface="Times New Roman" panose="02020603050405020304" pitchFamily="18" charset="0"/>
              </a:rPr>
              <a:t>illegality will not affect its tax liability or its </a:t>
            </a:r>
            <a:r>
              <a:rPr lang="en-GB" dirty="0" smtClean="0">
                <a:latin typeface="Times New Roman" panose="02020603050405020304" pitchFamily="18" charset="0"/>
                <a:cs typeface="Times New Roman" panose="02020603050405020304" pitchFamily="18" charset="0"/>
              </a:rPr>
              <a:t>chargeability</a:t>
            </a: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certification of incorporation is the conclusive evidence, that all the requirements for the registration have been complied with the</a:t>
            </a:r>
          </a:p>
          <a:p>
            <a:endParaRPr lang="en-GB" dirty="0"/>
          </a:p>
        </p:txBody>
      </p:sp>
    </p:spTree>
    <p:extLst>
      <p:ext uri="{BB962C8B-B14F-4D97-AF65-F5344CB8AC3E}">
        <p14:creationId xmlns:p14="http://schemas.microsoft.com/office/powerpoint/2010/main" val="833014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latin typeface="Times New Roman" panose="02020603050405020304" pitchFamily="18" charset="0"/>
                <a:cs typeface="Times New Roman" panose="02020603050405020304" pitchFamily="18" charset="0"/>
              </a:rPr>
              <a:t>Incorporation of a Company</a:t>
            </a:r>
            <a:r>
              <a:rPr lang="en-GB" dirty="0">
                <a:solidFill>
                  <a:srgbClr val="FF0000"/>
                </a:solidFill>
                <a:latin typeface="Times New Roman" panose="02020603050405020304" pitchFamily="18" charset="0"/>
                <a:cs typeface="Times New Roman" panose="02020603050405020304" pitchFamily="18" charset="0"/>
              </a:rPr>
              <a:t/>
            </a:r>
            <a:br>
              <a:rPr lang="en-GB" dirty="0">
                <a:solidFill>
                  <a:srgbClr val="FF0000"/>
                </a:solidFill>
                <a:latin typeface="Times New Roman" panose="02020603050405020304" pitchFamily="18" charset="0"/>
                <a:cs typeface="Times New Roman" panose="02020603050405020304" pitchFamily="18" charset="0"/>
              </a:rPr>
            </a:br>
            <a:endParaRPr lang="en-GB"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29600" cy="5328592"/>
          </a:xfrm>
        </p:spPr>
        <p:txBody>
          <a:bodyPr>
            <a:normAutofit fontScale="85000" lnSpcReduction="10000"/>
          </a:bodyPr>
          <a:lstStyle/>
          <a:p>
            <a:r>
              <a:rPr lang="en-GB" dirty="0">
                <a:latin typeface="Times New Roman" panose="02020603050405020304" pitchFamily="18" charset="0"/>
                <a:cs typeface="Times New Roman" panose="02020603050405020304" pitchFamily="18" charset="0"/>
              </a:rPr>
              <a:t>The persons who conceive an idea of a company decide and do the necessary work for formation of a company are called the promoters of the Company</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Promoters are the persons who decide on the formation of the company</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promoters of a company stand undoubtedly in a fiduciary position though they are not the agent or a trustee of a company. </a:t>
            </a:r>
            <a:r>
              <a:rPr lang="en-GB" dirty="0" smtClean="0">
                <a:latin typeface="Times New Roman" panose="02020603050405020304" pitchFamily="18" charset="0"/>
                <a:cs typeface="Times New Roman" panose="02020603050405020304" pitchFamily="18" charset="0"/>
              </a:rPr>
              <a:t>T</a:t>
            </a:r>
          </a:p>
          <a:p>
            <a:r>
              <a:rPr lang="en-GB" dirty="0" smtClean="0">
                <a:latin typeface="Times New Roman" panose="02020603050405020304" pitchFamily="18" charset="0"/>
                <a:cs typeface="Times New Roman" panose="02020603050405020304" pitchFamily="18" charset="0"/>
              </a:rPr>
              <a:t>They </a:t>
            </a:r>
            <a:r>
              <a:rPr lang="en-GB" dirty="0">
                <a:latin typeface="Times New Roman" panose="02020603050405020304" pitchFamily="18" charset="0"/>
                <a:cs typeface="Times New Roman" panose="02020603050405020304" pitchFamily="18" charset="0"/>
              </a:rPr>
              <a:t>are the ones “who create and mould the company</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They </a:t>
            </a:r>
            <a:r>
              <a:rPr lang="en-GB" dirty="0">
                <a:latin typeface="Times New Roman" panose="02020603050405020304" pitchFamily="18" charset="0"/>
                <a:cs typeface="Times New Roman" panose="02020603050405020304" pitchFamily="18" charset="0"/>
              </a:rPr>
              <a:t>may have to enter into pre-incorporation contracts , which can be validated after the incorporation of the company for obtaining certificate of incorporation.</a:t>
            </a:r>
          </a:p>
          <a:p>
            <a:endParaRPr lang="en-GB" dirty="0"/>
          </a:p>
        </p:txBody>
      </p:sp>
    </p:spTree>
    <p:extLst>
      <p:ext uri="{BB962C8B-B14F-4D97-AF65-F5344CB8AC3E}">
        <p14:creationId xmlns:p14="http://schemas.microsoft.com/office/powerpoint/2010/main" val="1888116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296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335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Times New Roman" panose="02020603050405020304" pitchFamily="18" charset="0"/>
                <a:cs typeface="Times New Roman" panose="02020603050405020304" pitchFamily="18" charset="0"/>
              </a:rPr>
              <a:t>Promoters</a:t>
            </a:r>
          </a:p>
        </p:txBody>
      </p:sp>
      <p:sp>
        <p:nvSpPr>
          <p:cNvPr id="3" name="Content Placeholder 2"/>
          <p:cNvSpPr>
            <a:spLocks noGrp="1"/>
          </p:cNvSpPr>
          <p:nvPr>
            <p:ph idx="1"/>
          </p:nvPr>
        </p:nvSpPr>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They </a:t>
            </a:r>
            <a:r>
              <a:rPr lang="en-GB" dirty="0">
                <a:latin typeface="Times New Roman" panose="02020603050405020304" pitchFamily="18" charset="0"/>
                <a:cs typeface="Times New Roman" panose="02020603050405020304" pitchFamily="18" charset="0"/>
              </a:rPr>
              <a:t>can be remunerated for their services, but they have to enter into a contract before the incorporation of the company through a pre incorporation of the </a:t>
            </a:r>
            <a:r>
              <a:rPr lang="en-GB" dirty="0" smtClean="0">
                <a:latin typeface="Times New Roman" panose="02020603050405020304" pitchFamily="18" charset="0"/>
                <a:cs typeface="Times New Roman" panose="02020603050405020304" pitchFamily="18" charset="0"/>
              </a:rPr>
              <a:t>company</a:t>
            </a:r>
          </a:p>
          <a:p>
            <a:r>
              <a:rPr lang="en-GB" dirty="0" smtClean="0">
                <a:latin typeface="Times New Roman" panose="02020603050405020304" pitchFamily="18" charset="0"/>
                <a:cs typeface="Times New Roman" panose="02020603050405020304" pitchFamily="18" charset="0"/>
              </a:rPr>
              <a:t>They </a:t>
            </a:r>
            <a:r>
              <a:rPr lang="en-GB" dirty="0">
                <a:latin typeface="Times New Roman" panose="02020603050405020304" pitchFamily="18" charset="0"/>
                <a:cs typeface="Times New Roman" panose="02020603050405020304" pitchFamily="18" charset="0"/>
              </a:rPr>
              <a:t>will usually act as nominees or as the first directors of the </a:t>
            </a:r>
            <a:r>
              <a:rPr lang="en-GB" dirty="0" smtClean="0">
                <a:latin typeface="Times New Roman" panose="02020603050405020304" pitchFamily="18" charset="0"/>
                <a:cs typeface="Times New Roman" panose="02020603050405020304" pitchFamily="18" charset="0"/>
              </a:rPr>
              <a:t>company</a:t>
            </a:r>
          </a:p>
          <a:p>
            <a:r>
              <a:rPr lang="en-GB" dirty="0" smtClean="0">
                <a:latin typeface="Times New Roman" panose="02020603050405020304" pitchFamily="18" charset="0"/>
                <a:cs typeface="Times New Roman" panose="02020603050405020304" pitchFamily="18" charset="0"/>
              </a:rPr>
              <a:t>They </a:t>
            </a:r>
            <a:r>
              <a:rPr lang="en-GB" dirty="0">
                <a:latin typeface="Times New Roman" panose="02020603050405020304" pitchFamily="18" charset="0"/>
                <a:cs typeface="Times New Roman" panose="02020603050405020304" pitchFamily="18" charset="0"/>
              </a:rPr>
              <a:t>enter into contracts after the incorporation and before the commencement of business</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But </a:t>
            </a:r>
            <a:r>
              <a:rPr lang="en-GB" dirty="0">
                <a:latin typeface="Times New Roman" panose="02020603050405020304" pitchFamily="18" charset="0"/>
                <a:cs typeface="Times New Roman" panose="02020603050405020304" pitchFamily="18" charset="0"/>
              </a:rPr>
              <a:t>they need not compulsorily participate in the formation of the company.</a:t>
            </a:r>
          </a:p>
          <a:p>
            <a:endParaRPr lang="en-GB" dirty="0"/>
          </a:p>
        </p:txBody>
      </p:sp>
    </p:spTree>
    <p:extLst>
      <p:ext uri="{BB962C8B-B14F-4D97-AF65-F5344CB8AC3E}">
        <p14:creationId xmlns:p14="http://schemas.microsoft.com/office/powerpoint/2010/main" val="186419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normAutofit fontScale="90000"/>
          </a:bodyPr>
          <a:lstStyle/>
          <a:p>
            <a:r>
              <a:rPr lang="en-GB" b="1" dirty="0">
                <a:solidFill>
                  <a:srgbClr val="FF0000"/>
                </a:solidFill>
                <a:latin typeface="Times New Roman" panose="02020603050405020304" pitchFamily="18" charset="0"/>
                <a:cs typeface="Times New Roman" panose="02020603050405020304" pitchFamily="18" charset="0"/>
              </a:rPr>
              <a:t>Legal Position of the Promoters</a:t>
            </a:r>
            <a:r>
              <a:rPr lang="en-GB" dirty="0">
                <a:solidFill>
                  <a:srgbClr val="FF0000"/>
                </a:solidFill>
                <a:latin typeface="Times New Roman" panose="02020603050405020304" pitchFamily="18" charset="0"/>
                <a:cs typeface="Times New Roman" panose="02020603050405020304" pitchFamily="18" charset="0"/>
              </a:rPr>
              <a:t/>
            </a:r>
            <a:br>
              <a:rPr lang="en-GB" dirty="0">
                <a:solidFill>
                  <a:srgbClr val="FF0000"/>
                </a:solidFill>
                <a:latin typeface="Times New Roman" panose="02020603050405020304" pitchFamily="18" charset="0"/>
                <a:cs typeface="Times New Roman" panose="02020603050405020304" pitchFamily="18" charset="0"/>
              </a:rPr>
            </a:br>
            <a:endParaRPr lang="en-GB"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They cannot make profit at the expense of the company, which they have promoted without the knowledge and consent of the </a:t>
            </a:r>
            <a:r>
              <a:rPr lang="en-GB" dirty="0" smtClean="0">
                <a:latin typeface="Times New Roman" panose="02020603050405020304" pitchFamily="18" charset="0"/>
                <a:cs typeface="Times New Roman" panose="02020603050405020304" pitchFamily="18" charset="0"/>
              </a:rPr>
              <a:t>company.</a:t>
            </a:r>
          </a:p>
          <a:p>
            <a:r>
              <a:rPr lang="en-GB" dirty="0" smtClean="0">
                <a:latin typeface="Times New Roman" panose="02020603050405020304" pitchFamily="18" charset="0"/>
                <a:cs typeface="Times New Roman" panose="02020603050405020304" pitchFamily="18" charset="0"/>
              </a:rPr>
              <a:t>They </a:t>
            </a:r>
            <a:r>
              <a:rPr lang="en-GB" dirty="0">
                <a:latin typeface="Times New Roman" panose="02020603050405020304" pitchFamily="18" charset="0"/>
                <a:cs typeface="Times New Roman" panose="02020603050405020304" pitchFamily="18" charset="0"/>
              </a:rPr>
              <a:t>cannot sell their property to the company at a profit unless all the material facts are disclosed at the independent board of directors or the shareholders of the company</a:t>
            </a:r>
            <a:r>
              <a:rPr lang="en-GB" dirty="0" smtClean="0">
                <a:latin typeface="Times New Roman" panose="02020603050405020304" pitchFamily="18" charset="0"/>
                <a:cs typeface="Times New Roman" panose="02020603050405020304" pitchFamily="18" charset="0"/>
              </a:rPr>
              <a:t>.</a:t>
            </a:r>
          </a:p>
          <a:p>
            <a:r>
              <a:rPr lang="en-GB" dirty="0" smtClean="0">
                <a:latin typeface="Times New Roman" panose="02020603050405020304" pitchFamily="18" charset="0"/>
                <a:cs typeface="Times New Roman" panose="02020603050405020304" pitchFamily="18" charset="0"/>
              </a:rPr>
              <a:t>If </a:t>
            </a:r>
            <a:r>
              <a:rPr lang="en-GB" dirty="0">
                <a:latin typeface="Times New Roman" panose="02020603050405020304" pitchFamily="18" charset="0"/>
                <a:cs typeface="Times New Roman" panose="02020603050405020304" pitchFamily="18" charset="0"/>
              </a:rPr>
              <a:t>they do so, the company may repudiate the contract of sale or confirm the sale after recovering the profit made by the promoter.</a:t>
            </a:r>
          </a:p>
          <a:p>
            <a:endParaRPr lang="en-GB" dirty="0"/>
          </a:p>
        </p:txBody>
      </p:sp>
    </p:spTree>
    <p:extLst>
      <p:ext uri="{BB962C8B-B14F-4D97-AF65-F5344CB8AC3E}">
        <p14:creationId xmlns:p14="http://schemas.microsoft.com/office/powerpoint/2010/main" val="2288075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408712"/>
          </a:xfrm>
        </p:spPr>
        <p:txBody>
          <a:bodyPr>
            <a:normAutofit/>
          </a:bodyPr>
          <a:lstStyle/>
          <a:p>
            <a:pPr>
              <a:buFont typeface="Wingdings" panose="05000000000000000000" pitchFamily="2" charset="2"/>
              <a:buChar char="v"/>
            </a:pPr>
            <a:r>
              <a:rPr lang="en-GB" dirty="0">
                <a:latin typeface="Times New Roman" panose="02020603050405020304" pitchFamily="18" charset="0"/>
                <a:cs typeface="Times New Roman" panose="02020603050405020304" pitchFamily="18" charset="0"/>
              </a:rPr>
              <a:t>Company is a voluntary association of persons formed for the purpose of doing business, having a distinct name and limited </a:t>
            </a:r>
            <a:r>
              <a:rPr lang="en-GB" dirty="0" smtClean="0">
                <a:latin typeface="Times New Roman" panose="02020603050405020304" pitchFamily="18" charset="0"/>
                <a:cs typeface="Times New Roman" panose="02020603050405020304" pitchFamily="18" charset="0"/>
              </a:rPr>
              <a:t>liability.</a:t>
            </a:r>
          </a:p>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 They </a:t>
            </a:r>
            <a:r>
              <a:rPr lang="en-GB" dirty="0">
                <a:latin typeface="Times New Roman" panose="02020603050405020304" pitchFamily="18" charset="0"/>
                <a:cs typeface="Times New Roman" panose="02020603050405020304" pitchFamily="18" charset="0"/>
              </a:rPr>
              <a:t>can be incorporated under the Companies Act </a:t>
            </a:r>
            <a:r>
              <a:rPr lang="en-GB" dirty="0" smtClean="0">
                <a:latin typeface="Times New Roman" panose="02020603050405020304" pitchFamily="18" charset="0"/>
                <a:cs typeface="Times New Roman" panose="02020603050405020304" pitchFamily="18" charset="0"/>
              </a:rPr>
              <a:t>2013 (it </a:t>
            </a:r>
            <a:r>
              <a:rPr lang="en-GB" dirty="0">
                <a:latin typeface="Times New Roman" panose="02020603050405020304" pitchFamily="18" charset="0"/>
                <a:cs typeface="Times New Roman" panose="02020603050405020304" pitchFamily="18" charset="0"/>
              </a:rPr>
              <a:t>may be any type of company</a:t>
            </a:r>
            <a:r>
              <a:rPr lang="en-GB"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Corporations </a:t>
            </a:r>
            <a:r>
              <a:rPr lang="en-GB" dirty="0">
                <a:latin typeface="Times New Roman" panose="02020603050405020304" pitchFamily="18" charset="0"/>
                <a:cs typeface="Times New Roman" panose="02020603050405020304" pitchFamily="18" charset="0"/>
              </a:rPr>
              <a:t>enacted under special enactments ( Even those which are incorporated outside India</a:t>
            </a:r>
            <a:r>
              <a:rPr lang="en-GB"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Corporate sole </a:t>
            </a:r>
          </a:p>
          <a:p>
            <a:pPr>
              <a:buFont typeface="Wingdings" panose="05000000000000000000" pitchFamily="2" charset="2"/>
              <a:buChar char="v"/>
            </a:pPr>
            <a:r>
              <a:rPr lang="en-GB" dirty="0" smtClean="0">
                <a:latin typeface="Times New Roman" panose="02020603050405020304" pitchFamily="18" charset="0"/>
                <a:cs typeface="Times New Roman" panose="02020603050405020304" pitchFamily="18" charset="0"/>
              </a:rPr>
              <a:t>Any </a:t>
            </a:r>
            <a:r>
              <a:rPr lang="en-GB" dirty="0">
                <a:latin typeface="Times New Roman" panose="02020603050405020304" pitchFamily="18" charset="0"/>
                <a:cs typeface="Times New Roman" panose="02020603050405020304" pitchFamily="18" charset="0"/>
              </a:rPr>
              <a:t>other body corporate notified by the central government</a:t>
            </a:r>
          </a:p>
          <a:p>
            <a:endParaRPr lang="en-GB" dirty="0"/>
          </a:p>
        </p:txBody>
      </p:sp>
    </p:spTree>
    <p:extLst>
      <p:ext uri="{BB962C8B-B14F-4D97-AF65-F5344CB8AC3E}">
        <p14:creationId xmlns:p14="http://schemas.microsoft.com/office/powerpoint/2010/main" val="325055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latin typeface="Times New Roman" panose="02020603050405020304" pitchFamily="18" charset="0"/>
                <a:cs typeface="Times New Roman" panose="02020603050405020304" pitchFamily="18" charset="0"/>
              </a:rPr>
              <a:t>Features of a company</a:t>
            </a:r>
          </a:p>
        </p:txBody>
      </p:sp>
      <p:sp>
        <p:nvSpPr>
          <p:cNvPr id="3" name="Content Placeholder 2"/>
          <p:cNvSpPr>
            <a:spLocks noGrp="1"/>
          </p:cNvSpPr>
          <p:nvPr>
            <p:ph idx="1"/>
          </p:nvPr>
        </p:nvSpPr>
        <p:spPr/>
        <p:txBody>
          <a:bodyPr>
            <a:normAutofit lnSpcReduction="10000"/>
          </a:bodyPr>
          <a:lstStyle/>
          <a:p>
            <a:r>
              <a:rPr lang="en-GB" sz="3000" dirty="0" smtClean="0">
                <a:latin typeface="Times New Roman" panose="02020603050405020304" pitchFamily="18" charset="0"/>
                <a:cs typeface="Times New Roman" panose="02020603050405020304" pitchFamily="18" charset="0"/>
              </a:rPr>
              <a:t>A </a:t>
            </a:r>
            <a:r>
              <a:rPr lang="en-GB" sz="3000" dirty="0">
                <a:latin typeface="Times New Roman" panose="02020603050405020304" pitchFamily="18" charset="0"/>
                <a:cs typeface="Times New Roman" panose="02020603050405020304" pitchFamily="18" charset="0"/>
              </a:rPr>
              <a:t>company is considered as a </a:t>
            </a:r>
            <a:r>
              <a:rPr lang="en-GB" sz="3000" dirty="0">
                <a:solidFill>
                  <a:srgbClr val="FF0000"/>
                </a:solidFill>
                <a:latin typeface="Times New Roman" panose="02020603050405020304" pitchFamily="18" charset="0"/>
                <a:cs typeface="Times New Roman" panose="02020603050405020304" pitchFamily="18" charset="0"/>
              </a:rPr>
              <a:t>separate legal entity </a:t>
            </a:r>
            <a:r>
              <a:rPr lang="en-GB" sz="3000" dirty="0">
                <a:latin typeface="Times New Roman" panose="02020603050405020304" pitchFamily="18" charset="0"/>
                <a:cs typeface="Times New Roman" panose="02020603050405020304" pitchFamily="18" charset="0"/>
              </a:rPr>
              <a:t>from its members, which can conduct business with all powers to contract</a:t>
            </a:r>
            <a:r>
              <a:rPr lang="en-GB" sz="3000" dirty="0" smtClean="0">
                <a:latin typeface="Times New Roman" panose="02020603050405020304" pitchFamily="18" charset="0"/>
                <a:cs typeface="Times New Roman" panose="02020603050405020304" pitchFamily="18" charset="0"/>
              </a:rPr>
              <a:t>.</a:t>
            </a:r>
          </a:p>
          <a:p>
            <a:r>
              <a:rPr lang="en-GB" sz="3000" dirty="0" smtClean="0">
                <a:solidFill>
                  <a:srgbClr val="FF0000"/>
                </a:solidFill>
                <a:latin typeface="Times New Roman" panose="02020603050405020304" pitchFamily="18" charset="0"/>
                <a:cs typeface="Times New Roman" panose="02020603050405020304" pitchFamily="18" charset="0"/>
              </a:rPr>
              <a:t>Independent </a:t>
            </a:r>
            <a:r>
              <a:rPr lang="en-GB" sz="3000" dirty="0">
                <a:solidFill>
                  <a:srgbClr val="FF0000"/>
                </a:solidFill>
                <a:latin typeface="Times New Roman" panose="02020603050405020304" pitchFamily="18" charset="0"/>
                <a:cs typeface="Times New Roman" panose="02020603050405020304" pitchFamily="18" charset="0"/>
              </a:rPr>
              <a:t>corporate</a:t>
            </a:r>
            <a:r>
              <a:rPr lang="en-GB" sz="3000" dirty="0">
                <a:latin typeface="Times New Roman" panose="02020603050405020304" pitchFamily="18" charset="0"/>
                <a:cs typeface="Times New Roman" panose="02020603050405020304" pitchFamily="18" charset="0"/>
              </a:rPr>
              <a:t> entity (</a:t>
            </a:r>
            <a:r>
              <a:rPr lang="en-GB" sz="3000" dirty="0" err="1">
                <a:latin typeface="Times New Roman" panose="02020603050405020304" pitchFamily="18" charset="0"/>
                <a:cs typeface="Times New Roman" panose="02020603050405020304" pitchFamily="18" charset="0"/>
              </a:rPr>
              <a:t>Saloman</a:t>
            </a:r>
            <a:r>
              <a:rPr lang="en-GB" sz="3000" dirty="0">
                <a:latin typeface="Times New Roman" panose="02020603050405020304" pitchFamily="18" charset="0"/>
                <a:cs typeface="Times New Roman" panose="02020603050405020304" pitchFamily="18" charset="0"/>
              </a:rPr>
              <a:t> V. </a:t>
            </a:r>
            <a:r>
              <a:rPr lang="en-GB" sz="3000" dirty="0" err="1">
                <a:latin typeface="Times New Roman" panose="02020603050405020304" pitchFamily="18" charset="0"/>
                <a:cs typeface="Times New Roman" panose="02020603050405020304" pitchFamily="18" charset="0"/>
              </a:rPr>
              <a:t>Saloman</a:t>
            </a:r>
            <a:r>
              <a:rPr lang="en-GB" sz="3000" dirty="0">
                <a:latin typeface="Times New Roman" panose="02020603050405020304" pitchFamily="18" charset="0"/>
                <a:cs typeface="Times New Roman" panose="02020603050405020304" pitchFamily="18" charset="0"/>
              </a:rPr>
              <a:t>) It is independent of its members and </a:t>
            </a:r>
            <a:r>
              <a:rPr lang="en-GB" sz="3000" dirty="0" smtClean="0">
                <a:latin typeface="Times New Roman" panose="02020603050405020304" pitchFamily="18" charset="0"/>
                <a:cs typeface="Times New Roman" panose="02020603050405020304" pitchFamily="18" charset="0"/>
              </a:rPr>
              <a:t>shareholders</a:t>
            </a:r>
          </a:p>
          <a:p>
            <a:r>
              <a:rPr lang="en-GB" sz="3000" dirty="0">
                <a:solidFill>
                  <a:srgbClr val="FF0000"/>
                </a:solidFill>
                <a:latin typeface="Times New Roman" panose="02020603050405020304" pitchFamily="18" charset="0"/>
                <a:cs typeface="Times New Roman" panose="02020603050405020304" pitchFamily="18" charset="0"/>
              </a:rPr>
              <a:t>Limited Liability</a:t>
            </a:r>
            <a:r>
              <a:rPr lang="en-GB" sz="3000" dirty="0">
                <a:latin typeface="Times New Roman" panose="02020603050405020304" pitchFamily="18" charset="0"/>
                <a:cs typeface="Times New Roman" panose="02020603050405020304" pitchFamily="18" charset="0"/>
              </a:rPr>
              <a:t> ( either by share or guarantee</a:t>
            </a:r>
            <a:r>
              <a:rPr lang="en-GB" sz="3000" dirty="0" smtClean="0">
                <a:latin typeface="Times New Roman" panose="02020603050405020304" pitchFamily="18" charset="0"/>
                <a:cs typeface="Times New Roman" panose="02020603050405020304" pitchFamily="18" charset="0"/>
              </a:rPr>
              <a:t>)</a:t>
            </a:r>
          </a:p>
          <a:p>
            <a:r>
              <a:rPr lang="en-GB" sz="3000" dirty="0" smtClean="0">
                <a:latin typeface="Times New Roman" panose="02020603050405020304" pitchFamily="18" charset="0"/>
                <a:cs typeface="Times New Roman" panose="02020603050405020304" pitchFamily="18" charset="0"/>
              </a:rPr>
              <a:t>It </a:t>
            </a:r>
            <a:r>
              <a:rPr lang="en-GB" sz="3000" dirty="0">
                <a:latin typeface="Times New Roman" panose="02020603050405020304" pitchFamily="18" charset="0"/>
                <a:cs typeface="Times New Roman" panose="02020603050405020304" pitchFamily="18" charset="0"/>
              </a:rPr>
              <a:t>can own property, </a:t>
            </a:r>
            <a:r>
              <a:rPr lang="en-GB" sz="3000" dirty="0">
                <a:solidFill>
                  <a:srgbClr val="FF0000"/>
                </a:solidFill>
                <a:latin typeface="Times New Roman" panose="02020603050405020304" pitchFamily="18" charset="0"/>
                <a:cs typeface="Times New Roman" panose="02020603050405020304" pitchFamily="18" charset="0"/>
              </a:rPr>
              <a:t>separate from its members</a:t>
            </a:r>
            <a:r>
              <a:rPr lang="en-GB" sz="3000" dirty="0">
                <a:latin typeface="Times New Roman" panose="02020603050405020304" pitchFamily="18" charset="0"/>
                <a:cs typeface="Times New Roman" panose="02020603050405020304" pitchFamily="18" charset="0"/>
              </a:rPr>
              <a:t>. The property is vested with the company, as it is a body corporate</a:t>
            </a:r>
            <a:r>
              <a:rPr lang="en-GB" sz="3000" dirty="0" smtClean="0">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88142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FF0000"/>
                </a:solidFill>
                <a:latin typeface="Times New Roman" panose="02020603050405020304" pitchFamily="18" charset="0"/>
                <a:cs typeface="Times New Roman" panose="02020603050405020304" pitchFamily="18" charset="0"/>
              </a:rPr>
              <a:t>Features of a company</a:t>
            </a:r>
            <a:endParaRPr lang="en-GB" dirty="0"/>
          </a:p>
        </p:txBody>
      </p:sp>
      <p:sp>
        <p:nvSpPr>
          <p:cNvPr id="3" name="Content Placeholder 2"/>
          <p:cNvSpPr>
            <a:spLocks noGrp="1"/>
          </p:cNvSpPr>
          <p:nvPr>
            <p:ph idx="1"/>
          </p:nvPr>
        </p:nvSpPr>
        <p:spPr/>
        <p:txBody>
          <a:bodyPr>
            <a:normAutofit lnSpcReduction="10000"/>
          </a:bodyPr>
          <a:lstStyle/>
          <a:p>
            <a:r>
              <a:rPr lang="en-GB" sz="2800" dirty="0" smtClean="0">
                <a:latin typeface="Times New Roman" panose="02020603050405020304" pitchFamily="18" charset="0"/>
                <a:cs typeface="Times New Roman" panose="02020603050405020304" pitchFamily="18" charset="0"/>
              </a:rPr>
              <a:t>The </a:t>
            </a:r>
            <a:r>
              <a:rPr lang="en-GB" sz="2800" dirty="0" smtClean="0">
                <a:solidFill>
                  <a:srgbClr val="FF0000"/>
                </a:solidFill>
                <a:latin typeface="Times New Roman" panose="02020603050405020304" pitchFamily="18" charset="0"/>
                <a:cs typeface="Times New Roman" panose="02020603050405020304" pitchFamily="18" charset="0"/>
              </a:rPr>
              <a:t>income of the members are different from the income of the company </a:t>
            </a:r>
            <a:r>
              <a:rPr lang="en-GB" sz="2800" dirty="0" smtClean="0">
                <a:latin typeface="Times New Roman" panose="02020603050405020304" pitchFamily="18" charset="0"/>
                <a:cs typeface="Times New Roman" panose="02020603050405020304" pitchFamily="18" charset="0"/>
              </a:rPr>
              <a:t>( Income received by the members as dividends cannot be same as that of the company)</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r>
              <a:rPr lang="en-GB" sz="2800" dirty="0" smtClean="0">
                <a:solidFill>
                  <a:srgbClr val="FF0000"/>
                </a:solidFill>
                <a:latin typeface="Times New Roman" panose="02020603050405020304" pitchFamily="18" charset="0"/>
                <a:cs typeface="Times New Roman" panose="02020603050405020304" pitchFamily="18" charset="0"/>
              </a:rPr>
              <a:t>Perpetual </a:t>
            </a:r>
            <a:r>
              <a:rPr lang="en-GB" sz="2800" dirty="0">
                <a:solidFill>
                  <a:srgbClr val="FF0000"/>
                </a:solidFill>
                <a:latin typeface="Times New Roman" panose="02020603050405020304" pitchFamily="18" charset="0"/>
                <a:cs typeface="Times New Roman" panose="02020603050405020304" pitchFamily="18" charset="0"/>
              </a:rPr>
              <a:t>succession</a:t>
            </a:r>
            <a:r>
              <a:rPr lang="en-GB" sz="2800" dirty="0">
                <a:latin typeface="Times New Roman" panose="02020603050405020304" pitchFamily="18" charset="0"/>
                <a:cs typeface="Times New Roman" panose="02020603050405020304" pitchFamily="18" charset="0"/>
              </a:rPr>
              <a:t>: Death of the members is not the death of the company until it is wound </a:t>
            </a:r>
            <a:r>
              <a:rPr lang="en-GB" sz="2800" dirty="0" smtClean="0">
                <a:latin typeface="Times New Roman" panose="02020603050405020304" pitchFamily="18" charset="0"/>
                <a:cs typeface="Times New Roman" panose="02020603050405020304" pitchFamily="18" charset="0"/>
              </a:rPr>
              <a:t>up</a:t>
            </a:r>
          </a:p>
          <a:p>
            <a:r>
              <a:rPr lang="en-GB" sz="2800" dirty="0" smtClean="0">
                <a:latin typeface="Times New Roman" panose="02020603050405020304" pitchFamily="18" charset="0"/>
                <a:cs typeface="Times New Roman" panose="02020603050405020304" pitchFamily="18" charset="0"/>
              </a:rPr>
              <a:t>As </a:t>
            </a:r>
            <a:r>
              <a:rPr lang="en-GB" sz="2800" dirty="0">
                <a:latin typeface="Times New Roman" panose="02020603050405020304" pitchFamily="18" charset="0"/>
                <a:cs typeface="Times New Roman" panose="02020603050405020304" pitchFamily="18" charset="0"/>
              </a:rPr>
              <a:t>it is </a:t>
            </a:r>
            <a:r>
              <a:rPr lang="en-GB" sz="2800" dirty="0">
                <a:solidFill>
                  <a:srgbClr val="FF0000"/>
                </a:solidFill>
                <a:latin typeface="Times New Roman" panose="02020603050405020304" pitchFamily="18" charset="0"/>
                <a:cs typeface="Times New Roman" panose="02020603050405020304" pitchFamily="18" charset="0"/>
              </a:rPr>
              <a:t>a legal entity or a juristic person </a:t>
            </a:r>
            <a:r>
              <a:rPr lang="en-GB" sz="2800" dirty="0">
                <a:latin typeface="Times New Roman" panose="02020603050405020304" pitchFamily="18" charset="0"/>
                <a:cs typeface="Times New Roman" panose="02020603050405020304" pitchFamily="18" charset="0"/>
              </a:rPr>
              <a:t>or artificial person it can sue and be </a:t>
            </a:r>
            <a:r>
              <a:rPr lang="en-GB" sz="2800" dirty="0" smtClean="0">
                <a:latin typeface="Times New Roman" panose="02020603050405020304" pitchFamily="18" charset="0"/>
                <a:cs typeface="Times New Roman" panose="02020603050405020304" pitchFamily="18" charset="0"/>
              </a:rPr>
              <a:t>sued</a:t>
            </a:r>
          </a:p>
          <a:p>
            <a:r>
              <a:rPr lang="en-GB" sz="2800" dirty="0" smtClean="0">
                <a:latin typeface="Times New Roman" panose="02020603050405020304" pitchFamily="18" charset="0"/>
                <a:cs typeface="Times New Roman" panose="02020603050405020304" pitchFamily="18" charset="0"/>
              </a:rPr>
              <a:t>The </a:t>
            </a:r>
            <a:r>
              <a:rPr lang="en-GB" sz="2800" dirty="0">
                <a:latin typeface="Times New Roman" panose="02020603050405020304" pitchFamily="18" charset="0"/>
                <a:cs typeface="Times New Roman" panose="02020603050405020304" pitchFamily="18" charset="0"/>
              </a:rPr>
              <a:t>company </a:t>
            </a:r>
            <a:r>
              <a:rPr lang="en-GB" sz="2800" dirty="0">
                <a:solidFill>
                  <a:srgbClr val="FF0000"/>
                </a:solidFill>
                <a:latin typeface="Times New Roman" panose="02020603050405020304" pitchFamily="18" charset="0"/>
                <a:cs typeface="Times New Roman" panose="02020603050405020304" pitchFamily="18" charset="0"/>
              </a:rPr>
              <a:t>enjoys rights and liabilitie</a:t>
            </a:r>
            <a:r>
              <a:rPr lang="en-GB" sz="2800" dirty="0">
                <a:latin typeface="Times New Roman" panose="02020603050405020304" pitchFamily="18" charset="0"/>
                <a:cs typeface="Times New Roman" panose="02020603050405020304" pitchFamily="18" charset="0"/>
              </a:rPr>
              <a:t>s which are not as that of the members of the company</a:t>
            </a:r>
          </a:p>
          <a:p>
            <a:endParaRPr lang="en-GB" dirty="0" smtClean="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6625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latin typeface="Times New Roman" panose="02020603050405020304" pitchFamily="18" charset="0"/>
                <a:cs typeface="Times New Roman" panose="02020603050405020304" pitchFamily="18" charset="0"/>
              </a:rPr>
              <a:t>Kinds of Companies</a:t>
            </a:r>
            <a:r>
              <a:rPr lang="en-US" dirty="0" smtClean="0"/>
              <a:t/>
            </a:r>
            <a:br>
              <a:rPr lang="en-US" dirty="0" smtClean="0"/>
            </a:b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958180"/>
            <a:ext cx="8928992" cy="471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81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332656"/>
            <a:ext cx="8784976" cy="6192688"/>
          </a:xfrm>
        </p:spPr>
        <p:txBody>
          <a:bodyPr>
            <a:normAutofit/>
          </a:bodyPr>
          <a:lstStyle/>
          <a:p>
            <a:pPr marL="514350" indent="-514350" algn="just">
              <a:buFont typeface="+mj-lt"/>
              <a:buAutoNum type="arabicPeriod"/>
            </a:pPr>
            <a:r>
              <a:rPr lang="en-US" b="1" kern="100" dirty="0" smtClean="0">
                <a:latin typeface="Times New Roman" panose="02020603050405020304" pitchFamily="18" charset="0"/>
                <a:ea typeface="SimSun" panose="02010600030101010101" pitchFamily="2" charset="-122"/>
              </a:rPr>
              <a:t>According to mode of incorporation</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Statutory Company</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Registered Company </a:t>
            </a:r>
            <a:endParaRPr lang="en-US" sz="2400" kern="100" dirty="0" smtClean="0">
              <a:latin typeface="Times New Roman" panose="02020603050405020304" pitchFamily="18" charset="0"/>
              <a:ea typeface="SimSun" panose="02010600030101010101" pitchFamily="2" charset="-122"/>
            </a:endParaRPr>
          </a:p>
          <a:p>
            <a:pPr marL="0" indent="0" algn="just">
              <a:buNone/>
            </a:pPr>
            <a:r>
              <a:rPr lang="en-US" b="1" kern="100" dirty="0" smtClean="0">
                <a:latin typeface="Times New Roman" panose="02020603050405020304" pitchFamily="18" charset="0"/>
                <a:ea typeface="SimSun" panose="02010600030101010101" pitchFamily="2" charset="-122"/>
              </a:rPr>
              <a:t> </a:t>
            </a:r>
            <a:endParaRPr lang="en-US" sz="2400" kern="100" dirty="0" smtClean="0">
              <a:latin typeface="Times New Roman" panose="02020603050405020304" pitchFamily="18" charset="0"/>
              <a:ea typeface="SimSun" panose="02010600030101010101" pitchFamily="2" charset="-122"/>
            </a:endParaRPr>
          </a:p>
          <a:p>
            <a:pPr marL="0" indent="0" algn="just">
              <a:buNone/>
            </a:pPr>
            <a:r>
              <a:rPr lang="en-US" b="1" kern="100" dirty="0" smtClean="0">
                <a:latin typeface="Times New Roman" panose="02020603050405020304" pitchFamily="18" charset="0"/>
                <a:ea typeface="SimSun" panose="02010600030101010101" pitchFamily="2" charset="-122"/>
              </a:rPr>
              <a:t>2. According to number of members</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Private Company</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Public Company</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One person Company</a:t>
            </a:r>
            <a:endParaRPr lang="en-US" sz="2400" kern="100" dirty="0" smtClean="0">
              <a:latin typeface="Times New Roman" panose="02020603050405020304" pitchFamily="18" charset="0"/>
              <a:ea typeface="SimSun" panose="02010600030101010101" pitchFamily="2" charset="-122"/>
            </a:endParaRPr>
          </a:p>
          <a:p>
            <a:pPr marL="0" indent="0" algn="just">
              <a:buNone/>
            </a:pPr>
            <a:r>
              <a:rPr lang="en-US" b="1" kern="100" dirty="0" smtClean="0">
                <a:latin typeface="Times New Roman" panose="02020603050405020304" pitchFamily="18" charset="0"/>
                <a:ea typeface="SimSun" panose="02010600030101010101" pitchFamily="2" charset="-122"/>
              </a:rPr>
              <a:t> </a:t>
            </a:r>
            <a:endParaRPr lang="en-US" sz="2400" kern="100" dirty="0" smtClean="0">
              <a:latin typeface="Times New Roman" panose="02020603050405020304" pitchFamily="18" charset="0"/>
              <a:ea typeface="SimSun" panose="02010600030101010101" pitchFamily="2" charset="-122"/>
            </a:endParaRPr>
          </a:p>
          <a:p>
            <a:endParaRPr lang="en-GB" dirty="0"/>
          </a:p>
        </p:txBody>
      </p:sp>
    </p:spTree>
    <p:extLst>
      <p:ext uri="{BB962C8B-B14F-4D97-AF65-F5344CB8AC3E}">
        <p14:creationId xmlns:p14="http://schemas.microsoft.com/office/powerpoint/2010/main" val="1650323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964488" cy="6408712"/>
          </a:xfrm>
        </p:spPr>
        <p:txBody>
          <a:bodyPr>
            <a:normAutofit fontScale="92500" lnSpcReduction="20000"/>
          </a:bodyPr>
          <a:lstStyle/>
          <a:p>
            <a:pPr marL="0" indent="0" algn="just">
              <a:buNone/>
            </a:pPr>
            <a:r>
              <a:rPr lang="en-US" b="1" kern="100" dirty="0" smtClean="0">
                <a:latin typeface="Times New Roman" panose="02020603050405020304" pitchFamily="18" charset="0"/>
                <a:ea typeface="SimSun" panose="02010600030101010101" pitchFamily="2" charset="-122"/>
              </a:rPr>
              <a:t>3. According to liability of members</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Company limited by shares</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Company limited by guarantee</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Unlimited Company</a:t>
            </a:r>
            <a:endParaRPr lang="en-US" sz="2400" kern="100" dirty="0" smtClean="0">
              <a:latin typeface="Times New Roman" panose="02020603050405020304" pitchFamily="18" charset="0"/>
              <a:ea typeface="SimSun" panose="02010600030101010101" pitchFamily="2" charset="-122"/>
            </a:endParaRPr>
          </a:p>
          <a:p>
            <a:pPr marL="0" indent="0" algn="just">
              <a:buNone/>
            </a:pPr>
            <a:r>
              <a:rPr lang="en-US" b="1" kern="100" dirty="0" smtClean="0">
                <a:latin typeface="Times New Roman" panose="02020603050405020304" pitchFamily="18" charset="0"/>
                <a:ea typeface="SimSun" panose="02010600030101010101" pitchFamily="2" charset="-122"/>
              </a:rPr>
              <a:t> </a:t>
            </a:r>
            <a:endParaRPr lang="en-US" sz="2400" kern="100" dirty="0">
              <a:latin typeface="Times New Roman" panose="02020603050405020304" pitchFamily="18" charset="0"/>
              <a:ea typeface="SimSun" panose="02010600030101010101" pitchFamily="2" charset="-122"/>
            </a:endParaRPr>
          </a:p>
          <a:p>
            <a:pPr marL="0" indent="0" algn="just">
              <a:buNone/>
            </a:pPr>
            <a:r>
              <a:rPr lang="en-US" sz="2400" b="1" kern="100" dirty="0" smtClean="0">
                <a:latin typeface="Times New Roman" panose="02020603050405020304" pitchFamily="18" charset="0"/>
                <a:ea typeface="SimSun" panose="02010600030101010101" pitchFamily="2" charset="-122"/>
              </a:rPr>
              <a:t>4. </a:t>
            </a:r>
            <a:r>
              <a:rPr lang="en-US" b="1" kern="100" dirty="0" smtClean="0">
                <a:latin typeface="Times New Roman" panose="02020603050405020304" pitchFamily="18" charset="0"/>
                <a:ea typeface="SimSun" panose="02010600030101010101" pitchFamily="2" charset="-122"/>
              </a:rPr>
              <a:t>Other kinds of Companies</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Companies not for profit</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Foreign Company</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Government Company</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Holding Company and Subsidiary Company</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Associate Company</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Small Company</a:t>
            </a:r>
            <a:endParaRPr lang="en-US" sz="2400" kern="100" dirty="0" smtClean="0">
              <a:latin typeface="Times New Roman" panose="02020603050405020304" pitchFamily="18" charset="0"/>
              <a:ea typeface="SimSun" panose="02010600030101010101" pitchFamily="2" charset="-122"/>
            </a:endParaRPr>
          </a:p>
          <a:p>
            <a:pPr algn="just">
              <a:buFont typeface="Wingdings" panose="05000000000000000000" pitchFamily="2" charset="2"/>
              <a:buChar char="Ø"/>
            </a:pPr>
            <a:r>
              <a:rPr lang="en-US" kern="100" dirty="0" smtClean="0">
                <a:latin typeface="Times New Roman" panose="02020603050405020304" pitchFamily="18" charset="0"/>
                <a:ea typeface="SimSun" panose="02010600030101010101" pitchFamily="2" charset="-122"/>
              </a:rPr>
              <a:t>Dormant Company</a:t>
            </a:r>
            <a:endParaRPr lang="en-US" sz="2400" kern="100" dirty="0" smtClean="0">
              <a:latin typeface="Times New Roman" panose="02020603050405020304" pitchFamily="18" charset="0"/>
              <a:ea typeface="SimSun" panose="02010600030101010101" pitchFamily="2" charset="-122"/>
            </a:endParaRPr>
          </a:p>
          <a:p>
            <a:pPr marL="0" indent="0" algn="just">
              <a:buNone/>
            </a:pPr>
            <a:endParaRPr lang="en-US" sz="2400" kern="100" dirty="0" smtClean="0">
              <a:latin typeface="Times New Roman" panose="02020603050405020304" pitchFamily="18" charset="0"/>
              <a:ea typeface="SimSun" panose="02010600030101010101" pitchFamily="2" charset="-122"/>
            </a:endParaRPr>
          </a:p>
          <a:p>
            <a:endParaRPr lang="en-GB" dirty="0"/>
          </a:p>
        </p:txBody>
      </p:sp>
    </p:spTree>
    <p:extLst>
      <p:ext uri="{BB962C8B-B14F-4D97-AF65-F5344CB8AC3E}">
        <p14:creationId xmlns:p14="http://schemas.microsoft.com/office/powerpoint/2010/main" val="3731404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1930</Words>
  <Application>Microsoft Office PowerPoint</Application>
  <PresentationFormat>On-screen Show (4:3)</PresentationFormat>
  <Paragraphs>153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NAZARETH COLLEGE OF ARTS AND SCIENCE (Affiliated to University of Madras Re-Accredited by NAAC with ‘B’ Grade)  </vt:lpstr>
      <vt:lpstr>COMPANY LAW </vt:lpstr>
      <vt:lpstr>PowerPoint Presentation</vt:lpstr>
      <vt:lpstr>PowerPoint Presentation</vt:lpstr>
      <vt:lpstr>Features of a company</vt:lpstr>
      <vt:lpstr>Features of a company</vt:lpstr>
      <vt:lpstr>Kinds of Companies </vt:lpstr>
      <vt:lpstr>PowerPoint Presentation</vt:lpstr>
      <vt:lpstr>PowerPoint Presentation</vt:lpstr>
      <vt:lpstr>Statutory Company eg. LIC, RBI, UTI, FCI etc. </vt:lpstr>
      <vt:lpstr>Registered Companies</vt:lpstr>
      <vt:lpstr>Private Company ,Sec2(68)</vt:lpstr>
      <vt:lpstr>Public Company ,Sec.2(71) </vt:lpstr>
      <vt:lpstr>Companies limited by shares</vt:lpstr>
      <vt:lpstr>Companies Limited by guarantee </vt:lpstr>
      <vt:lpstr>Unlimited Companies </vt:lpstr>
      <vt:lpstr>Government Company</vt:lpstr>
      <vt:lpstr>Foreign Company</vt:lpstr>
      <vt:lpstr>Private Company</vt:lpstr>
      <vt:lpstr>PowerPoint Presentation</vt:lpstr>
      <vt:lpstr>Public Company</vt:lpstr>
      <vt:lpstr>PowerPoint Presentation</vt:lpstr>
      <vt:lpstr>Holding and Subsidiary Company </vt:lpstr>
      <vt:lpstr>PowerPoint Presentation</vt:lpstr>
      <vt:lpstr>Small Company </vt:lpstr>
      <vt:lpstr>Dormant Company</vt:lpstr>
      <vt:lpstr>Registration and Incorporation </vt:lpstr>
      <vt:lpstr>Registration</vt:lpstr>
      <vt:lpstr>Incorporation of a Company </vt:lpstr>
      <vt:lpstr>PowerPoint Presentation</vt:lpstr>
      <vt:lpstr>Promoters</vt:lpstr>
      <vt:lpstr>Legal Position of the Promoters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NAZARETH COLLEGE OF ARTS &amp; SCIENCE Affiliated to the University of Madras Re-accredited by NAAC with ‘B’ Grade</dc:title>
  <dc:creator>jaci</dc:creator>
  <cp:lastModifiedBy>jaci</cp:lastModifiedBy>
  <cp:revision>51</cp:revision>
  <dcterms:created xsi:type="dcterms:W3CDTF">2024-01-21T14:08:41Z</dcterms:created>
  <dcterms:modified xsi:type="dcterms:W3CDTF">2024-01-21T16:03:08Z</dcterms:modified>
</cp:coreProperties>
</file>