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0" d="100"/>
          <a:sy n="90" d="100"/>
        </p:scale>
        <p:origin x="-816" y="-9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4e223d90c2_0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4e223d90c2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4e223d90c2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4e223d90c2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4e223d90c2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4e223d90c2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4e223d90c2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4e223d90c2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4e223d90c2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24e223d90c2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269d74d09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269d74d09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4e223d90c2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4e223d90c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4e223d90c2_0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4e223d90c2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4e223d90c2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4e223d90c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4e223d90c2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4e223d90c2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4e223d90c2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4e223d90c2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4e223d90c2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4e223d90c2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4e223d90c2_0_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4e223d90c2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4e223d90c2_0_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4e223d90c2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744575"/>
            <a:ext cx="8520600" cy="7521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Communication</a:t>
            </a:r>
            <a:endParaRPr/>
          </a:p>
        </p:txBody>
      </p:sp>
      <p:sp>
        <p:nvSpPr>
          <p:cNvPr id="55" name="Google Shape;55;p13"/>
          <p:cNvSpPr txBox="1">
            <a:spLocks noGrp="1"/>
          </p:cNvSpPr>
          <p:nvPr>
            <p:ph type="subTitle" idx="1"/>
          </p:nvPr>
        </p:nvSpPr>
        <p:spPr>
          <a:xfrm>
            <a:off x="311700" y="1660075"/>
            <a:ext cx="8520600" cy="2830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000">
                <a:solidFill>
                  <a:schemeClr val="dk1"/>
                </a:solidFill>
              </a:rPr>
              <a:t>Communication is </a:t>
            </a:r>
            <a:r>
              <a:rPr lang="en" sz="2000" b="1">
                <a:solidFill>
                  <a:schemeClr val="dk1"/>
                </a:solidFill>
              </a:rPr>
              <a:t>a process that involves sending and receiving messages through the verbal and non-verbal methods</a:t>
            </a:r>
            <a:r>
              <a:rPr lang="en" sz="2000">
                <a:solidFill>
                  <a:schemeClr val="dk1"/>
                </a:solidFill>
              </a:rPr>
              <a:t>. Communication is a two-way means of communicating information in the form of thoughts, opinions, and ideas between two or more individuals with the purpose of building an understanding.</a:t>
            </a:r>
            <a:endParaRPr sz="37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122475"/>
            <a:ext cx="8520600" cy="4899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Market Research</a:t>
            </a:r>
            <a:endParaRPr/>
          </a:p>
          <a:p>
            <a:pPr marL="0" lvl="0" indent="0" algn="l" rtl="0">
              <a:spcBef>
                <a:spcPts val="0"/>
              </a:spcBef>
              <a:spcAft>
                <a:spcPts val="0"/>
              </a:spcAft>
              <a:buNone/>
            </a:pPr>
            <a:endParaRPr/>
          </a:p>
        </p:txBody>
      </p:sp>
      <p:sp>
        <p:nvSpPr>
          <p:cNvPr id="109" name="Google Shape;109;p22"/>
          <p:cNvSpPr txBox="1">
            <a:spLocks noGrp="1"/>
          </p:cNvSpPr>
          <p:nvPr>
            <p:ph type="body" idx="1"/>
          </p:nvPr>
        </p:nvSpPr>
        <p:spPr>
          <a:xfrm>
            <a:off x="311700" y="680350"/>
            <a:ext cx="8520600" cy="4313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solidFill>
                  <a:schemeClr val="dk1"/>
                </a:solidFill>
              </a:rPr>
              <a:t>Market research </a:t>
            </a:r>
            <a:r>
              <a:rPr lang="en" sz="1400" b="1">
                <a:solidFill>
                  <a:schemeClr val="dk1"/>
                </a:solidFill>
              </a:rPr>
              <a:t>blends consumer behavior and economic trends to confirm and improve your business idea</a:t>
            </a:r>
            <a:r>
              <a:rPr lang="en" sz="1400">
                <a:solidFill>
                  <a:schemeClr val="dk1"/>
                </a:solidFill>
              </a:rPr>
              <a:t>. It's crucial to understand your consumer base from the outset. Market research lets you reduce risks even while your business is still just a gleam in your eye.</a:t>
            </a:r>
            <a:endParaRPr sz="1400">
              <a:solidFill>
                <a:schemeClr val="dk1"/>
              </a:solidFill>
            </a:endParaRPr>
          </a:p>
          <a:p>
            <a:pPr marL="0" lvl="0" indent="0" algn="l" rtl="0">
              <a:spcBef>
                <a:spcPts val="1400"/>
              </a:spcBef>
              <a:spcAft>
                <a:spcPts val="0"/>
              </a:spcAft>
              <a:buClr>
                <a:schemeClr val="dk1"/>
              </a:buClr>
              <a:buSzPts val="1100"/>
              <a:buFont typeface="Arial"/>
              <a:buNone/>
            </a:pPr>
            <a:r>
              <a:rPr lang="en" sz="1600" b="1">
                <a:solidFill>
                  <a:schemeClr val="dk1"/>
                </a:solidFill>
              </a:rPr>
              <a:t>Primary Market Research</a:t>
            </a:r>
            <a:endParaRPr sz="1600" b="1">
              <a:solidFill>
                <a:schemeClr val="dk1"/>
              </a:solidFill>
            </a:endParaRPr>
          </a:p>
          <a:p>
            <a:pPr marL="0" lvl="0" indent="0" algn="l" rtl="0">
              <a:spcBef>
                <a:spcPts val="1200"/>
              </a:spcBef>
              <a:spcAft>
                <a:spcPts val="0"/>
              </a:spcAft>
              <a:buClr>
                <a:schemeClr val="dk1"/>
              </a:buClr>
              <a:buSzPts val="1100"/>
              <a:buFont typeface="Arial"/>
              <a:buNone/>
            </a:pPr>
            <a:r>
              <a:rPr lang="en" sz="1400">
                <a:solidFill>
                  <a:schemeClr val="dk1"/>
                </a:solidFill>
              </a:rPr>
              <a:t>Primary research generally falls into two categories: exploratory and specific research.</a:t>
            </a:r>
            <a:endParaRPr sz="1400">
              <a:solidFill>
                <a:schemeClr val="dk1"/>
              </a:solidFill>
            </a:endParaRPr>
          </a:p>
          <a:p>
            <a:pPr marL="0" lvl="0" indent="0" algn="l" rtl="0">
              <a:spcBef>
                <a:spcPts val="1200"/>
              </a:spcBef>
              <a:spcAft>
                <a:spcPts val="0"/>
              </a:spcAft>
              <a:buClr>
                <a:schemeClr val="dk1"/>
              </a:buClr>
              <a:buSzPts val="1100"/>
              <a:buFont typeface="Arial"/>
              <a:buNone/>
            </a:pPr>
            <a:r>
              <a:rPr lang="en" sz="1400">
                <a:solidFill>
                  <a:schemeClr val="dk1"/>
                </a:solidFill>
              </a:rPr>
              <a:t>Exploratory research is less structured and functions via open-ended questions. The questions may be posed in a focus group setting, telephone interviews, or questionnaires. It results in questions or issues that the company needs to address about a product that it has under development.</a:t>
            </a:r>
            <a:endParaRPr sz="1400">
              <a:solidFill>
                <a:schemeClr val="dk1"/>
              </a:solidFill>
            </a:endParaRPr>
          </a:p>
          <a:p>
            <a:pPr marL="0" lvl="0" indent="0" algn="l" rtl="0">
              <a:spcBef>
                <a:spcPts val="1200"/>
              </a:spcBef>
              <a:spcAft>
                <a:spcPts val="0"/>
              </a:spcAft>
              <a:buClr>
                <a:schemeClr val="dk1"/>
              </a:buClr>
              <a:buSzPts val="1100"/>
              <a:buFont typeface="Arial"/>
              <a:buNone/>
            </a:pPr>
            <a:r>
              <a:rPr lang="en" sz="1400">
                <a:solidFill>
                  <a:schemeClr val="dk1"/>
                </a:solidFill>
              </a:rPr>
              <a:t>Specific research delves more deeply into the problems or issues identified in exploratory research.</a:t>
            </a:r>
            <a:endParaRPr sz="1400">
              <a:solidFill>
                <a:schemeClr val="dk1"/>
              </a:solidFill>
            </a:endParaRPr>
          </a:p>
          <a:p>
            <a:pPr marL="0" lvl="0" indent="0" algn="l" rtl="0">
              <a:spcBef>
                <a:spcPts val="1400"/>
              </a:spcBef>
              <a:spcAft>
                <a:spcPts val="0"/>
              </a:spcAft>
              <a:buClr>
                <a:schemeClr val="dk1"/>
              </a:buClr>
              <a:buSzPts val="1100"/>
              <a:buFont typeface="Arial"/>
              <a:buNone/>
            </a:pPr>
            <a:r>
              <a:rPr lang="en" sz="1600" b="1">
                <a:solidFill>
                  <a:schemeClr val="dk1"/>
                </a:solidFill>
              </a:rPr>
              <a:t>Secondary Market Research</a:t>
            </a:r>
            <a:endParaRPr sz="1600" b="1">
              <a:solidFill>
                <a:schemeClr val="dk1"/>
              </a:solidFill>
            </a:endParaRPr>
          </a:p>
          <a:p>
            <a:pPr marL="0" lvl="0" indent="0" algn="l" rtl="0">
              <a:spcBef>
                <a:spcPts val="1200"/>
              </a:spcBef>
              <a:spcAft>
                <a:spcPts val="1200"/>
              </a:spcAft>
              <a:buNone/>
            </a:pPr>
            <a:r>
              <a:rPr lang="en" sz="1400">
                <a:solidFill>
                  <a:schemeClr val="dk1"/>
                </a:solidFill>
              </a:rPr>
              <a:t>All market research is informed by the findings of other researchers about the needs and wants of consumers. Today, much of this research can be found online.</a:t>
            </a:r>
            <a:endParaRPr sz="14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176900"/>
            <a:ext cx="8520600" cy="625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Review and evaluation of customer satisfaction</a:t>
            </a:r>
            <a:endParaRPr/>
          </a:p>
        </p:txBody>
      </p:sp>
      <p:sp>
        <p:nvSpPr>
          <p:cNvPr id="115" name="Google Shape;115;p23"/>
          <p:cNvSpPr txBox="1">
            <a:spLocks noGrp="1"/>
          </p:cNvSpPr>
          <p:nvPr>
            <p:ph type="body" idx="1"/>
          </p:nvPr>
        </p:nvSpPr>
        <p:spPr>
          <a:xfrm>
            <a:off x="311700" y="802700"/>
            <a:ext cx="8520600" cy="44226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
              <a:t>The customer satisfaction score is, as its name implies, a measurement of how satisfied customers are with your offerings and service. It's a tool to measure how a customer feels at the moment. The customer satisfaction score is the most common method used to gauge consumer sentiment.</a:t>
            </a:r>
            <a:endParaRPr/>
          </a:p>
          <a:p>
            <a:pPr marL="0" lvl="0" indent="0" algn="l" rtl="0">
              <a:spcBef>
                <a:spcPts val="1800"/>
              </a:spcBef>
              <a:spcAft>
                <a:spcPts val="0"/>
              </a:spcAft>
              <a:buClr>
                <a:schemeClr val="dk1"/>
              </a:buClr>
              <a:buSzPct val="45761"/>
              <a:buFont typeface="Arial"/>
              <a:buNone/>
            </a:pPr>
            <a:r>
              <a:rPr lang="en" sz="2403" b="1">
                <a:solidFill>
                  <a:schemeClr val="dk1"/>
                </a:solidFill>
              </a:rPr>
              <a:t>Important 6 Techniques of Measuring Customer Satisfaction:</a:t>
            </a:r>
            <a:endParaRPr sz="2403" b="1">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1. Customer Feedback Through Surveys</a:t>
            </a:r>
            <a:endParaRPr sz="1803">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2. Customer Satisfaction Score</a:t>
            </a:r>
            <a:endParaRPr sz="1803">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3. Net Promoter Score</a:t>
            </a:r>
            <a:endParaRPr sz="1803">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4. Customer Effort Score</a:t>
            </a:r>
            <a:endParaRPr sz="1803">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5. Web-Analytics</a:t>
            </a:r>
            <a:endParaRPr sz="1803">
              <a:solidFill>
                <a:schemeClr val="dk1"/>
              </a:solidFill>
            </a:endParaRPr>
          </a:p>
          <a:p>
            <a:pPr marL="0" lvl="0" indent="0" algn="l" rtl="0">
              <a:spcBef>
                <a:spcPts val="1200"/>
              </a:spcBef>
              <a:spcAft>
                <a:spcPts val="0"/>
              </a:spcAft>
              <a:buClr>
                <a:schemeClr val="dk1"/>
              </a:buClr>
              <a:buSzPct val="60983"/>
              <a:buFont typeface="Arial"/>
              <a:buNone/>
            </a:pPr>
            <a:r>
              <a:rPr lang="en" sz="1803">
                <a:solidFill>
                  <a:schemeClr val="dk1"/>
                </a:solidFill>
              </a:rPr>
              <a:t>6. Social Media Metrics</a:t>
            </a:r>
            <a:endParaRPr sz="1803">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Complaint redressal methods</a:t>
            </a:r>
            <a:endParaRPr/>
          </a:p>
          <a:p>
            <a:pPr marL="0" lvl="0" indent="0" algn="l" rtl="0">
              <a:spcBef>
                <a:spcPts val="0"/>
              </a:spcBef>
              <a:spcAft>
                <a:spcPts val="0"/>
              </a:spcAft>
              <a:buNone/>
            </a:pPr>
            <a:endParaRPr/>
          </a:p>
        </p:txBody>
      </p:sp>
      <p:sp>
        <p:nvSpPr>
          <p:cNvPr id="121" name="Google Shape;121;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10000"/>
          </a:bodyPr>
          <a:lstStyle/>
          <a:p>
            <a:pPr marL="0" lvl="0" indent="0" algn="l" rtl="0">
              <a:spcBef>
                <a:spcPts val="1200"/>
              </a:spcBef>
              <a:spcAft>
                <a:spcPts val="0"/>
              </a:spcAft>
              <a:buClr>
                <a:schemeClr val="dk1"/>
              </a:buClr>
              <a:buSzPct val="61111"/>
              <a:buFont typeface="Arial"/>
              <a:buNone/>
            </a:pPr>
            <a:r>
              <a:rPr lang="en"/>
              <a:t>A grievance redressal system is a process to address employee grievances, and it can be defined as a mechanism that enables employees to communicate their concerns to management. The grievance redressal system helps in resolving employees’ grievances in a formal manner which may be between an employee to employee or either between employee and management.</a:t>
            </a:r>
            <a:endParaRPr/>
          </a:p>
          <a:p>
            <a:pPr marL="0" lvl="0" indent="0" algn="l" rtl="0">
              <a:spcBef>
                <a:spcPts val="1200"/>
              </a:spcBef>
              <a:spcAft>
                <a:spcPts val="0"/>
              </a:spcAft>
              <a:buClr>
                <a:schemeClr val="dk1"/>
              </a:buClr>
              <a:buSzPct val="61111"/>
              <a:buFont typeface="Arial"/>
              <a:buNone/>
            </a:pPr>
            <a:r>
              <a:rPr lang="en"/>
              <a:t>For an organization to function effectively, it is important that the employees are satisfied and happy about their job. Upon dissatisfaction with the response they receive, they can go higher up the chain until they finally reach someone who will listen to them.</a:t>
            </a:r>
            <a:endParaRPr/>
          </a:p>
          <a:p>
            <a:pPr marL="0" lvl="0" indent="0" algn="l" rtl="0">
              <a:spcBef>
                <a:spcPts val="1200"/>
              </a:spcBef>
              <a:spcAft>
                <a:spcPts val="0"/>
              </a:spcAft>
              <a:buClr>
                <a:schemeClr val="dk1"/>
              </a:buClr>
              <a:buSzPct val="61111"/>
              <a:buFont typeface="Arial"/>
              <a:buNone/>
            </a:pPr>
            <a:r>
              <a:rPr lang="en"/>
              <a:t>The grievance redressal system provides a fair and transparent process for resolving employee complaints. It ensures that all employees are treated equally and fairly, regardless of their position or seniority. The system is implemented through various policies and procedures designed to ensure that grievances are handled fairly and impartially, without bias towards anyone involved in the process.</a:t>
            </a:r>
            <a:endParaRPr/>
          </a:p>
          <a:p>
            <a:pPr marL="0" lvl="0" indent="0" algn="l" rtl="0">
              <a:spcBef>
                <a:spcPts val="1200"/>
              </a:spcBef>
              <a:spcAft>
                <a:spcPts val="120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0"/>
            <a:ext cx="8520600" cy="558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 key points of grievance redressal system</a:t>
            </a:r>
            <a:endParaRPr/>
          </a:p>
        </p:txBody>
      </p:sp>
      <p:sp>
        <p:nvSpPr>
          <p:cNvPr id="127" name="Google Shape;127;p25"/>
          <p:cNvSpPr txBox="1">
            <a:spLocks noGrp="1"/>
          </p:cNvSpPr>
          <p:nvPr>
            <p:ph type="body" idx="1"/>
          </p:nvPr>
        </p:nvSpPr>
        <p:spPr>
          <a:xfrm>
            <a:off x="311700" y="558000"/>
            <a:ext cx="8520600" cy="4381500"/>
          </a:xfrm>
          <a:prstGeom prst="rect">
            <a:avLst/>
          </a:prstGeom>
        </p:spPr>
        <p:txBody>
          <a:bodyPr spcFirstLastPara="1" wrap="square" lIns="91425" tIns="91425" rIns="91425" bIns="91425" anchor="t" anchorCtr="0">
            <a:noAutofit/>
          </a:bodyPr>
          <a:lstStyle/>
          <a:p>
            <a:pPr marL="457200" lvl="0" indent="-330358" algn="l" rtl="0">
              <a:lnSpc>
                <a:spcPct val="95000"/>
              </a:lnSpc>
              <a:spcBef>
                <a:spcPts val="1200"/>
              </a:spcBef>
              <a:spcAft>
                <a:spcPts val="0"/>
              </a:spcAft>
              <a:buClr>
                <a:schemeClr val="dk1"/>
              </a:buClr>
              <a:buSzPts val="1603"/>
              <a:buAutoNum type="arabicPeriod"/>
            </a:pPr>
            <a:r>
              <a:rPr lang="en" sz="1602" b="1">
                <a:solidFill>
                  <a:schemeClr val="dk1"/>
                </a:solidFill>
              </a:rPr>
              <a:t>Document the issue/complaint: </a:t>
            </a:r>
            <a:r>
              <a:rPr lang="en" sz="1602">
                <a:solidFill>
                  <a:schemeClr val="dk1"/>
                </a:solidFill>
              </a:rPr>
              <a:t>The employee should make an initial effort to resolve the grievance with their immediate supervisor. The first step is to write a letter to the grievance redressal committee/concerned department head/supervisor containing all relevant details of the issue. The supervisor’s decision is final unless it is unreasonable, arbitrary, or irrational.</a:t>
            </a:r>
            <a:endParaRPr sz="1602">
              <a:solidFill>
                <a:schemeClr val="dk1"/>
              </a:solidFill>
            </a:endParaRPr>
          </a:p>
          <a:p>
            <a:pPr marL="457200" lvl="0" indent="-330358" algn="l" rtl="0">
              <a:lnSpc>
                <a:spcPct val="95000"/>
              </a:lnSpc>
              <a:spcBef>
                <a:spcPts val="0"/>
              </a:spcBef>
              <a:spcAft>
                <a:spcPts val="0"/>
              </a:spcAft>
              <a:buClr>
                <a:schemeClr val="dk1"/>
              </a:buClr>
              <a:buSzPts val="1603"/>
              <a:buAutoNum type="arabicPeriod"/>
            </a:pPr>
            <a:r>
              <a:rPr lang="en" sz="1602" b="1">
                <a:solidFill>
                  <a:schemeClr val="dk1"/>
                </a:solidFill>
              </a:rPr>
              <a:t>Problem identification: </a:t>
            </a:r>
            <a:r>
              <a:rPr lang="en" sz="1602">
                <a:solidFill>
                  <a:schemeClr val="dk1"/>
                </a:solidFill>
              </a:rPr>
              <a:t>A supervisor should identify the problem and assess the situation.</a:t>
            </a:r>
            <a:endParaRPr sz="1602">
              <a:solidFill>
                <a:schemeClr val="dk1"/>
              </a:solidFill>
            </a:endParaRPr>
          </a:p>
          <a:p>
            <a:pPr marL="457200" lvl="0" indent="-330358" algn="l" rtl="0">
              <a:lnSpc>
                <a:spcPct val="95000"/>
              </a:lnSpc>
              <a:spcBef>
                <a:spcPts val="0"/>
              </a:spcBef>
              <a:spcAft>
                <a:spcPts val="0"/>
              </a:spcAft>
              <a:buClr>
                <a:schemeClr val="dk1"/>
              </a:buClr>
              <a:buSzPts val="1603"/>
              <a:buAutoNum type="arabicPeriod"/>
            </a:pPr>
            <a:r>
              <a:rPr lang="en" sz="1602" b="1">
                <a:solidFill>
                  <a:schemeClr val="dk1"/>
                </a:solidFill>
              </a:rPr>
              <a:t>Collecting the information: </a:t>
            </a:r>
            <a:r>
              <a:rPr lang="en" sz="1602">
                <a:solidFill>
                  <a:schemeClr val="dk1"/>
                </a:solidFill>
              </a:rPr>
              <a:t>When the problem has been identified, the supervisor should collect all relevant information about the grievance before developing a plan of action.</a:t>
            </a:r>
            <a:endParaRPr sz="1602">
              <a:solidFill>
                <a:schemeClr val="dk1"/>
              </a:solidFill>
            </a:endParaRPr>
          </a:p>
          <a:p>
            <a:pPr marL="457200" lvl="0" indent="-330358" algn="l" rtl="0">
              <a:lnSpc>
                <a:spcPct val="95000"/>
              </a:lnSpc>
              <a:spcBef>
                <a:spcPts val="0"/>
              </a:spcBef>
              <a:spcAft>
                <a:spcPts val="0"/>
              </a:spcAft>
              <a:buClr>
                <a:schemeClr val="dk1"/>
              </a:buClr>
              <a:buSzPts val="1603"/>
              <a:buAutoNum type="arabicPeriod"/>
            </a:pPr>
            <a:r>
              <a:rPr lang="en" sz="1602" b="1">
                <a:solidFill>
                  <a:schemeClr val="dk1"/>
                </a:solidFill>
              </a:rPr>
              <a:t>Analyze</a:t>
            </a:r>
            <a:r>
              <a:rPr lang="en" sz="1602">
                <a:solidFill>
                  <a:schemeClr val="dk1"/>
                </a:solidFill>
              </a:rPr>
              <a:t>: To find the root of the problem, the supervisor must study various aspects such as the employee’s history, frequency of occurrences</a:t>
            </a:r>
            <a:endParaRPr sz="1602">
              <a:solidFill>
                <a:schemeClr val="dk1"/>
              </a:solidFill>
            </a:endParaRPr>
          </a:p>
          <a:p>
            <a:pPr marL="457200" lvl="0" indent="-318611" algn="l" rtl="0">
              <a:lnSpc>
                <a:spcPct val="95000"/>
              </a:lnSpc>
              <a:spcBef>
                <a:spcPts val="0"/>
              </a:spcBef>
              <a:spcAft>
                <a:spcPts val="0"/>
              </a:spcAft>
              <a:buClr>
                <a:schemeClr val="dk1"/>
              </a:buClr>
              <a:buSzPts val="1418"/>
              <a:buAutoNum type="arabicPeriod"/>
            </a:pPr>
            <a:r>
              <a:rPr lang="en" sz="1417" b="1">
                <a:solidFill>
                  <a:schemeClr val="dk1"/>
                </a:solidFill>
              </a:rPr>
              <a:t>Decision making &amp;</a:t>
            </a:r>
            <a:r>
              <a:rPr lang="en" sz="1417">
                <a:solidFill>
                  <a:schemeClr val="dk1"/>
                </a:solidFill>
              </a:rPr>
              <a:t> </a:t>
            </a:r>
            <a:r>
              <a:rPr lang="en" sz="1417" b="1">
                <a:solidFill>
                  <a:schemeClr val="dk1"/>
                </a:solidFill>
              </a:rPr>
              <a:t>Implementation: </a:t>
            </a:r>
            <a:r>
              <a:rPr lang="en" sz="1417">
                <a:solidFill>
                  <a:schemeClr val="dk1"/>
                </a:solidFill>
              </a:rPr>
              <a:t>The management work out several alternative courses of action, and the consequences of each course on the employee and the administration are evaluated. A final decision is reached based on which course of action will benefit all parties concerned and is implemented.</a:t>
            </a:r>
            <a:endParaRPr sz="1417">
              <a:solidFill>
                <a:schemeClr val="dk1"/>
              </a:solidFill>
            </a:endParaRPr>
          </a:p>
          <a:p>
            <a:pPr marL="457200" lvl="0" indent="-318611" algn="l" rtl="0">
              <a:lnSpc>
                <a:spcPct val="95000"/>
              </a:lnSpc>
              <a:spcBef>
                <a:spcPts val="0"/>
              </a:spcBef>
              <a:spcAft>
                <a:spcPts val="0"/>
              </a:spcAft>
              <a:buClr>
                <a:schemeClr val="dk1"/>
              </a:buClr>
              <a:buSzPts val="1418"/>
              <a:buAutoNum type="arabicPeriod"/>
            </a:pPr>
            <a:r>
              <a:rPr lang="en" sz="1417" b="1">
                <a:solidFill>
                  <a:schemeClr val="dk1"/>
                </a:solidFill>
              </a:rPr>
              <a:t>Take action: </a:t>
            </a:r>
            <a:r>
              <a:rPr lang="en" sz="1417">
                <a:solidFill>
                  <a:schemeClr val="dk1"/>
                </a:solidFill>
              </a:rPr>
              <a:t>If a grievance refers to a higher authority under this procedure and the outcome does not meet their expectations, both parties can agree to appoint an arbitrator.</a:t>
            </a:r>
            <a:endParaRPr sz="1417">
              <a:solidFill>
                <a:schemeClr val="dk1"/>
              </a:solidFill>
            </a:endParaRPr>
          </a:p>
          <a:p>
            <a:pPr marL="457200" lvl="0" indent="0" algn="l" rtl="0">
              <a:lnSpc>
                <a:spcPct val="95000"/>
              </a:lnSpc>
              <a:spcBef>
                <a:spcPts val="1200"/>
              </a:spcBef>
              <a:spcAft>
                <a:spcPts val="0"/>
              </a:spcAft>
              <a:buSzPts val="1018"/>
              <a:buNone/>
            </a:pPr>
            <a:endParaRPr sz="1602">
              <a:solidFill>
                <a:schemeClr val="dk1"/>
              </a:solidFill>
            </a:endParaRPr>
          </a:p>
          <a:p>
            <a:pPr marL="0" lvl="0" indent="0" algn="l" rtl="0">
              <a:lnSpc>
                <a:spcPct val="95000"/>
              </a:lnSpc>
              <a:spcBef>
                <a:spcPts val="1200"/>
              </a:spcBef>
              <a:spcAft>
                <a:spcPts val="1200"/>
              </a:spcAft>
              <a:buSzPts val="1018"/>
              <a:buNone/>
            </a:pPr>
            <a:endParaRPr sz="185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33" name="Google Shape;133;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34" name="Google Shape;134;p26" descr="Grievance redressal procedure"/>
          <p:cNvPicPr preferRelativeResize="0"/>
          <p:nvPr/>
        </p:nvPicPr>
        <p:blipFill>
          <a:blip r:embed="rId3">
            <a:alphaModFix/>
          </a:blip>
          <a:stretch>
            <a:fillRect/>
          </a:stretch>
        </p:blipFill>
        <p:spPr>
          <a:xfrm>
            <a:off x="152400" y="152400"/>
            <a:ext cx="8597000" cy="4572000"/>
          </a:xfrm>
          <a:prstGeom prst="rect">
            <a:avLst/>
          </a:prstGeom>
          <a:noFill/>
          <a:ln>
            <a:noFill/>
          </a:ln>
        </p:spPr>
      </p:pic>
      <p:sp>
        <p:nvSpPr>
          <p:cNvPr id="135" name="Google Shape;135;p26"/>
          <p:cNvSpPr txBox="1"/>
          <p:nvPr/>
        </p:nvSpPr>
        <p:spPr>
          <a:xfrm>
            <a:off x="324340" y="304800"/>
            <a:ext cx="3384600" cy="300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400"/>
              </a:spcBef>
              <a:spcAft>
                <a:spcPts val="400"/>
              </a:spcAft>
              <a:buNone/>
            </a:pPr>
            <a:r>
              <a:rPr lang="en" sz="1300" b="1"/>
              <a:t>7 Key Points of a Good Grievance Redressal System</a:t>
            </a:r>
            <a:endParaRPr sz="13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7"/>
          <p:cNvSpPr txBox="1">
            <a:spLocks noGrp="1"/>
          </p:cNvSpPr>
          <p:nvPr>
            <p:ph type="title"/>
          </p:nvPr>
        </p:nvSpPr>
        <p:spPr>
          <a:xfrm>
            <a:off x="311700" y="190500"/>
            <a:ext cx="8520600" cy="639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Grievances and its features</a:t>
            </a:r>
            <a:endParaRPr/>
          </a:p>
        </p:txBody>
      </p:sp>
      <p:sp>
        <p:nvSpPr>
          <p:cNvPr id="141" name="Google Shape;141;p27"/>
          <p:cNvSpPr txBox="1">
            <a:spLocks noGrp="1"/>
          </p:cNvSpPr>
          <p:nvPr>
            <p:ph type="body" idx="1"/>
          </p:nvPr>
        </p:nvSpPr>
        <p:spPr>
          <a:xfrm>
            <a:off x="311700" y="1152475"/>
            <a:ext cx="8520600" cy="3596400"/>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Clr>
                <a:schemeClr val="dk1"/>
              </a:buClr>
              <a:buSzPts val="1100"/>
              <a:buFont typeface="Arial"/>
              <a:buNone/>
            </a:pPr>
            <a:r>
              <a:rPr lang="en" sz="1300" b="1">
                <a:solidFill>
                  <a:schemeClr val="dk1"/>
                </a:solidFill>
              </a:rPr>
              <a:t>On the basis of the above definitions, features of grievance can be listed as given below:</a:t>
            </a:r>
            <a:endParaRPr sz="1300" b="1">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i. Grievance reflects dissatisfaction or discontent experienced by employees.</a:t>
            </a:r>
            <a:endParaRPr sz="1300">
              <a:solidFill>
                <a:schemeClr val="dk1"/>
              </a:solidFill>
            </a:endParaRPr>
          </a:p>
          <a:p>
            <a:pPr marL="0" lvl="0" indent="0" algn="l" rtl="0">
              <a:spcBef>
                <a:spcPts val="1200"/>
              </a:spcBef>
              <a:spcAft>
                <a:spcPts val="0"/>
              </a:spcAft>
              <a:buNone/>
            </a:pPr>
            <a:r>
              <a:rPr lang="en" sz="1300">
                <a:solidFill>
                  <a:schemeClr val="dk1"/>
                </a:solidFill>
              </a:rPr>
              <a:t>ii. It is a sense of injustice to one’s job meted out by the employer.</a:t>
            </a:r>
            <a:endParaRPr sz="1300">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iii. It may be expressed or implied.</a:t>
            </a:r>
            <a:endParaRPr sz="1300">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iv. It may be verbal or written.</a:t>
            </a:r>
            <a:endParaRPr sz="1300">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v. It may be real or imaginary.</a:t>
            </a:r>
            <a:endParaRPr sz="1300">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vi. It may be valid and legitimate or may not be so.</a:t>
            </a:r>
            <a:endParaRPr sz="1300">
              <a:solidFill>
                <a:schemeClr val="dk1"/>
              </a:solidFill>
            </a:endParaRPr>
          </a:p>
          <a:p>
            <a:pPr marL="0" lvl="0" indent="0" algn="l" rtl="0">
              <a:spcBef>
                <a:spcPts val="1200"/>
              </a:spcBef>
              <a:spcAft>
                <a:spcPts val="0"/>
              </a:spcAft>
              <a:buClr>
                <a:schemeClr val="dk1"/>
              </a:buClr>
              <a:buSzPts val="1100"/>
              <a:buFont typeface="Arial"/>
              <a:buNone/>
            </a:pPr>
            <a:r>
              <a:rPr lang="en" sz="1300">
                <a:solidFill>
                  <a:schemeClr val="dk1"/>
                </a:solidFill>
              </a:rPr>
              <a:t>vii. Grievance may arise out of something related to employee’s service contract.</a:t>
            </a:r>
            <a:endParaRPr sz="1300">
              <a:solidFill>
                <a:schemeClr val="dk1"/>
              </a:solidFill>
            </a:endParaRPr>
          </a:p>
          <a:p>
            <a:pPr marL="0" lvl="0" indent="0" algn="l" rtl="0">
              <a:spcBef>
                <a:spcPts val="1200"/>
              </a:spcBef>
              <a:spcAft>
                <a:spcPts val="1200"/>
              </a:spcAft>
              <a:buClr>
                <a:schemeClr val="dk1"/>
              </a:buClr>
              <a:buSzPts val="1100"/>
              <a:buFont typeface="Arial"/>
              <a:buNone/>
            </a:pPr>
            <a:r>
              <a:rPr lang="en" sz="1300">
                <a:solidFill>
                  <a:schemeClr val="dk1"/>
                </a:solidFill>
              </a:rPr>
              <a:t>viii. Grievance, not addressed in time, gives rise to discontent, frustration, poor morale and low productivity.</a:t>
            </a:r>
            <a:endParaRPr sz="13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1800"/>
              </a:spcBef>
              <a:spcAft>
                <a:spcPts val="0"/>
              </a:spcAft>
              <a:buClr>
                <a:schemeClr val="dk1"/>
              </a:buClr>
              <a:buSzPct val="64705"/>
              <a:buFont typeface="Arial"/>
              <a:buNone/>
            </a:pPr>
            <a:r>
              <a:rPr lang="en" sz="1700" b="1"/>
              <a:t>Types of communication</a:t>
            </a:r>
            <a:endParaRPr sz="1700" b="1"/>
          </a:p>
          <a:p>
            <a:pPr marL="0" lvl="0" indent="0" algn="l" rtl="0">
              <a:spcBef>
                <a:spcPts val="400"/>
              </a:spcBef>
              <a:spcAft>
                <a:spcPts val="0"/>
              </a:spcAft>
              <a:buNone/>
            </a:pP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298450" algn="l" rtl="0">
              <a:spcBef>
                <a:spcPts val="1200"/>
              </a:spcBef>
              <a:spcAft>
                <a:spcPts val="0"/>
              </a:spcAft>
              <a:buClr>
                <a:schemeClr val="dk1"/>
              </a:buClr>
              <a:buSzPts val="1100"/>
              <a:buChar char="●"/>
            </a:pPr>
            <a:r>
              <a:rPr lang="en" sz="1100" b="1">
                <a:solidFill>
                  <a:schemeClr val="dk1"/>
                </a:solidFill>
              </a:rPr>
              <a:t>Verbal –  </a:t>
            </a:r>
            <a:r>
              <a:rPr lang="en" sz="1100">
                <a:solidFill>
                  <a:schemeClr val="dk1"/>
                </a:solidFill>
              </a:rPr>
              <a:t>It is a method that uses speech in the form of speaking to convey a message or information. It is the most popular and effective mode of communication, usually practised during video conferences, phone calls, presentations, one-on-one conversations, and meetings. It supports both nonverbal and written communication.</a:t>
            </a:r>
            <a:endParaRPr sz="1100">
              <a:solidFill>
                <a:schemeClr val="dk1"/>
              </a:solidFill>
            </a:endParaRPr>
          </a:p>
          <a:p>
            <a:pPr marL="457200" lvl="0" indent="-298450" algn="l" rtl="0">
              <a:spcBef>
                <a:spcPts val="0"/>
              </a:spcBef>
              <a:spcAft>
                <a:spcPts val="0"/>
              </a:spcAft>
              <a:buClr>
                <a:schemeClr val="dk1"/>
              </a:buClr>
              <a:buSzPts val="1100"/>
              <a:buChar char="●"/>
            </a:pPr>
            <a:r>
              <a:rPr lang="en" sz="1100" b="1">
                <a:solidFill>
                  <a:schemeClr val="dk1"/>
                </a:solidFill>
              </a:rPr>
              <a:t>Nonverbal –</a:t>
            </a:r>
            <a:r>
              <a:rPr lang="en" sz="1100">
                <a:solidFill>
                  <a:schemeClr val="dk1"/>
                </a:solidFill>
              </a:rPr>
              <a:t> It is basically a practice of gestures, facial expressions, and body language to send information. It can be implemented intentionally and unintentionally when communicating. For instance, a person can smile unintentionally when they hear an interesting piece of information or a pleasant idea. </a:t>
            </a:r>
            <a:endParaRPr sz="1100">
              <a:solidFill>
                <a:schemeClr val="dk1"/>
              </a:solidFill>
            </a:endParaRPr>
          </a:p>
          <a:p>
            <a:pPr marL="457200" lvl="0" indent="-298450" algn="l" rtl="0">
              <a:spcBef>
                <a:spcPts val="0"/>
              </a:spcBef>
              <a:spcAft>
                <a:spcPts val="0"/>
              </a:spcAft>
              <a:buClr>
                <a:schemeClr val="dk1"/>
              </a:buClr>
              <a:buSzPts val="1100"/>
              <a:buChar char="●"/>
            </a:pPr>
            <a:r>
              <a:rPr lang="en" sz="1100" b="1">
                <a:solidFill>
                  <a:schemeClr val="dk1"/>
                </a:solidFill>
              </a:rPr>
              <a:t>Written –</a:t>
            </a:r>
            <a:r>
              <a:rPr lang="en" sz="1100">
                <a:solidFill>
                  <a:schemeClr val="dk1"/>
                </a:solidFill>
              </a:rPr>
              <a:t> It is all about typing, printing symbols, numbers, letters, and writing to send a piece of information. Sometimes used to record information for evidence or reference purpose. In general, the written style of communication is used in books, blogs, pamphlets, memos, and letters to share and spread information. In the workplace,  e-mail is a common example of written communication.</a:t>
            </a:r>
            <a:endParaRPr sz="1100">
              <a:solidFill>
                <a:schemeClr val="dk1"/>
              </a:solidFill>
            </a:endParaRPr>
          </a:p>
          <a:p>
            <a:pPr marL="457200" lvl="0" indent="-298450" algn="l" rtl="0">
              <a:spcBef>
                <a:spcPts val="0"/>
              </a:spcBef>
              <a:spcAft>
                <a:spcPts val="0"/>
              </a:spcAft>
              <a:buClr>
                <a:schemeClr val="dk1"/>
              </a:buClr>
              <a:buSzPts val="1100"/>
              <a:buChar char="●"/>
            </a:pPr>
            <a:r>
              <a:rPr lang="en" sz="1100" b="1">
                <a:solidFill>
                  <a:schemeClr val="dk1"/>
                </a:solidFill>
              </a:rPr>
              <a:t>Visual –</a:t>
            </a:r>
            <a:r>
              <a:rPr lang="en" sz="1100">
                <a:solidFill>
                  <a:schemeClr val="dk1"/>
                </a:solidFill>
              </a:rPr>
              <a:t> It uses art, photographs, sketches, graphs, charts, and drawings, to pass on the information. It is used especially during presentations to present to give a visual effect and support written or verbal communication.</a:t>
            </a:r>
            <a:endParaRPr sz="1400">
              <a:solidFill>
                <a:schemeClr val="dk1"/>
              </a:solidFill>
            </a:endParaRPr>
          </a:p>
          <a:p>
            <a:pPr marL="0" lvl="0" indent="0" algn="l" rtl="0">
              <a:spcBef>
                <a:spcPts val="1200"/>
              </a:spcBef>
              <a:spcAft>
                <a:spcPts val="1200"/>
              </a:spcAft>
              <a:buNone/>
            </a:pP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Customer relationship management</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000">
                <a:solidFill>
                  <a:schemeClr val="dk1"/>
                </a:solidFill>
              </a:rPr>
              <a:t>Customer relationship management (CRM) is </a:t>
            </a:r>
            <a:r>
              <a:rPr lang="en" sz="2000" b="1">
                <a:solidFill>
                  <a:schemeClr val="dk1"/>
                </a:solidFill>
              </a:rPr>
              <a:t>a technology for managing all your company's relationships and interactions with customers and potential customers</a:t>
            </a:r>
            <a:r>
              <a:rPr lang="en" sz="2000">
                <a:solidFill>
                  <a:schemeClr val="dk1"/>
                </a:solidFill>
              </a:rPr>
              <a:t>. The goal is simple: Improve business relationships. A CRM system helps companies stay connected to customers, streamline processes, and improve profitability.</a:t>
            </a:r>
            <a:endParaRPr sz="27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Customer services &amp; </a:t>
            </a:r>
            <a:r>
              <a:rPr lang="en" sz="2255" b="1"/>
              <a:t>key elements of great customer service</a:t>
            </a:r>
            <a:endParaRPr sz="2255" b="1"/>
          </a:p>
          <a:p>
            <a:pPr marL="0" lvl="0" indent="0" algn="l" rtl="0">
              <a:spcBef>
                <a:spcPts val="0"/>
              </a:spcBef>
              <a:spcAft>
                <a:spcPts val="0"/>
              </a:spcAft>
              <a:buNone/>
            </a:pPr>
            <a:endParaRPr sz="2911"/>
          </a:p>
        </p:txBody>
      </p:sp>
      <p:sp>
        <p:nvSpPr>
          <p:cNvPr id="73" name="Google Shape;73;p16"/>
          <p:cNvSpPr txBox="1">
            <a:spLocks noGrp="1"/>
          </p:cNvSpPr>
          <p:nvPr>
            <p:ph type="body" idx="1"/>
          </p:nvPr>
        </p:nvSpPr>
        <p:spPr>
          <a:xfrm>
            <a:off x="311700" y="1152475"/>
            <a:ext cx="8520600" cy="3855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rPr>
              <a:t>Customer service is defined as the assistance and guidance a company provides to people before, during, and after they buy a product or service. There’s a direct correlation between satisfied customers, brand loyalty, and revenue growth.</a:t>
            </a:r>
            <a:endParaRPr sz="1400" b="1">
              <a:solidFill>
                <a:schemeClr val="dk1"/>
              </a:solidFill>
            </a:endParaRPr>
          </a:p>
          <a:p>
            <a:pPr marL="457200" lvl="0" indent="-317500" algn="l" rtl="0">
              <a:spcBef>
                <a:spcPts val="1200"/>
              </a:spcBef>
              <a:spcAft>
                <a:spcPts val="0"/>
              </a:spcAft>
              <a:buClr>
                <a:schemeClr val="dk1"/>
              </a:buClr>
              <a:buSzPts val="1400"/>
              <a:buChar char="●"/>
            </a:pPr>
            <a:r>
              <a:rPr lang="en" sz="1400" b="1">
                <a:solidFill>
                  <a:schemeClr val="dk1"/>
                </a:solidFill>
              </a:rPr>
              <a:t>In times of change, customers need support to help quickly answer questions and address any concerns.</a:t>
            </a:r>
            <a:endParaRPr sz="1400" b="1">
              <a:solidFill>
                <a:schemeClr val="dk1"/>
              </a:solidFill>
            </a:endParaRPr>
          </a:p>
          <a:p>
            <a:pPr marL="457200" lvl="0" indent="-317500" algn="l" rtl="0">
              <a:spcBef>
                <a:spcPts val="0"/>
              </a:spcBef>
              <a:spcAft>
                <a:spcPts val="0"/>
              </a:spcAft>
              <a:buClr>
                <a:schemeClr val="dk1"/>
              </a:buClr>
              <a:buSzPts val="1400"/>
              <a:buChar char="●"/>
            </a:pPr>
            <a:r>
              <a:rPr lang="en" sz="1400" b="1">
                <a:solidFill>
                  <a:schemeClr val="dk1"/>
                </a:solidFill>
              </a:rPr>
              <a:t>Customer feedback through the service channel is an invaluable source of information about how your company is performing, and ways that you can continue to improve.</a:t>
            </a:r>
            <a:endParaRPr sz="1400" b="1">
              <a:solidFill>
                <a:schemeClr val="dk1"/>
              </a:solidFill>
            </a:endParaRPr>
          </a:p>
          <a:p>
            <a:pPr marL="457200" lvl="0" indent="-317500" algn="l" rtl="0">
              <a:spcBef>
                <a:spcPts val="0"/>
              </a:spcBef>
              <a:spcAft>
                <a:spcPts val="0"/>
              </a:spcAft>
              <a:buClr>
                <a:schemeClr val="dk1"/>
              </a:buClr>
              <a:buSzPts val="1400"/>
              <a:buChar char="●"/>
            </a:pPr>
            <a:r>
              <a:rPr lang="en" sz="1400" b="1">
                <a:solidFill>
                  <a:schemeClr val="dk1"/>
                </a:solidFill>
              </a:rPr>
              <a:t>In order to be able to help, customer service agents need all relevant data at their fingertips.</a:t>
            </a:r>
            <a:endParaRPr sz="1400" b="1">
              <a:solidFill>
                <a:schemeClr val="dk1"/>
              </a:solidFill>
            </a:endParaRPr>
          </a:p>
          <a:p>
            <a:pPr marL="457200" lvl="0" indent="-317500" algn="l" rtl="0">
              <a:spcBef>
                <a:spcPts val="0"/>
              </a:spcBef>
              <a:spcAft>
                <a:spcPts val="0"/>
              </a:spcAft>
              <a:buClr>
                <a:schemeClr val="dk1"/>
              </a:buClr>
              <a:buSzPts val="1400"/>
              <a:buChar char="●"/>
            </a:pPr>
            <a:r>
              <a:rPr lang="en" sz="1400" b="1">
                <a:solidFill>
                  <a:schemeClr val="dk1"/>
                </a:solidFill>
              </a:rPr>
              <a:t>Intelligent technologies help reduce contact volume and manual work so agents have more time to focus on customer interactions.</a:t>
            </a:r>
            <a:endParaRPr sz="1400" b="1">
              <a:solidFill>
                <a:schemeClr val="dk1"/>
              </a:solidFill>
            </a:endParaRPr>
          </a:p>
          <a:p>
            <a:pPr marL="457200" lvl="0" indent="-317500" algn="l" rtl="0">
              <a:spcBef>
                <a:spcPts val="0"/>
              </a:spcBef>
              <a:spcAft>
                <a:spcPts val="0"/>
              </a:spcAft>
              <a:buClr>
                <a:schemeClr val="dk1"/>
              </a:buClr>
              <a:buSzPts val="1400"/>
              <a:buChar char="●"/>
            </a:pPr>
            <a:r>
              <a:rPr lang="en" sz="1400" b="1">
                <a:solidFill>
                  <a:schemeClr val="dk1"/>
                </a:solidFill>
              </a:rPr>
              <a:t>Service improves business resilience by smoothing the effects of change, supporting customers in all situations.</a:t>
            </a:r>
            <a:endParaRPr sz="1400" b="1">
              <a:solidFill>
                <a:schemeClr val="dk1"/>
              </a:solidFill>
            </a:endParaRPr>
          </a:p>
          <a:p>
            <a:pPr marL="0" lvl="0" indent="0" algn="l" rtl="0">
              <a:spcBef>
                <a:spcPts val="1200"/>
              </a:spcBef>
              <a:spcAft>
                <a:spcPts val="0"/>
              </a:spcAft>
              <a:buNone/>
            </a:pPr>
            <a:endParaRPr sz="1400" b="1">
              <a:solidFill>
                <a:schemeClr val="dk1"/>
              </a:solidFill>
            </a:endParaRPr>
          </a:p>
          <a:p>
            <a:pPr marL="0" lvl="0" indent="0" algn="l" rtl="0">
              <a:spcBef>
                <a:spcPts val="1200"/>
              </a:spcBef>
              <a:spcAft>
                <a:spcPts val="1200"/>
              </a:spcAft>
              <a:buNone/>
            </a:pPr>
            <a:endParaRPr sz="1400" b="1">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Nature and types of customer</a:t>
            </a:r>
            <a:endParaRPr/>
          </a:p>
        </p:txBody>
      </p:sp>
      <p:sp>
        <p:nvSpPr>
          <p:cNvPr id="79" name="Google Shape;79;p17"/>
          <p:cNvSpPr txBox="1">
            <a:spLocks noGrp="1"/>
          </p:cNvSpPr>
          <p:nvPr>
            <p:ph type="body" idx="1"/>
          </p:nvPr>
        </p:nvSpPr>
        <p:spPr>
          <a:xfrm>
            <a:off x="311700" y="1152475"/>
            <a:ext cx="8520600" cy="3773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600">
                <a:solidFill>
                  <a:schemeClr val="dk1"/>
                </a:solidFill>
              </a:rPr>
              <a:t>Customers are </a:t>
            </a:r>
            <a:r>
              <a:rPr lang="en" sz="1600" b="1">
                <a:solidFill>
                  <a:schemeClr val="dk1"/>
                </a:solidFill>
              </a:rPr>
              <a:t>people who have chosen to “consume” your product or your service</a:t>
            </a:r>
            <a:r>
              <a:rPr lang="en" sz="1600">
                <a:solidFill>
                  <a:schemeClr val="dk1"/>
                </a:solidFill>
              </a:rPr>
              <a:t>. They have already invested in your offering and gained some value from you, for which they are often thankful. They are not coming at you as a neutral third party; they are coming from the perspective of knowledge and connection.</a:t>
            </a:r>
            <a:endParaRPr sz="1600">
              <a:solidFill>
                <a:schemeClr val="dk1"/>
              </a:solidFill>
            </a:endParaRPr>
          </a:p>
          <a:p>
            <a:pPr marL="457200" lvl="0" indent="-330200" algn="l" rtl="0">
              <a:spcBef>
                <a:spcPts val="1200"/>
              </a:spcBef>
              <a:spcAft>
                <a:spcPts val="0"/>
              </a:spcAft>
              <a:buClr>
                <a:schemeClr val="dk1"/>
              </a:buClr>
              <a:buSzPts val="1600"/>
              <a:buAutoNum type="arabicPeriod"/>
            </a:pPr>
            <a:r>
              <a:rPr lang="en" sz="1600" b="1">
                <a:solidFill>
                  <a:schemeClr val="dk1"/>
                </a:solidFill>
              </a:rPr>
              <a:t>Loyal customers</a:t>
            </a:r>
            <a:r>
              <a:rPr lang="en" sz="1600">
                <a:solidFill>
                  <a:schemeClr val="dk1"/>
                </a:solidFill>
              </a:rPr>
              <a:t>: Customers that make up a minority of the customer base but generate a large portion of sales.</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b="1">
                <a:solidFill>
                  <a:schemeClr val="dk1"/>
                </a:solidFill>
              </a:rPr>
              <a:t>Impulse customers</a:t>
            </a:r>
            <a:r>
              <a:rPr lang="en" sz="1600">
                <a:solidFill>
                  <a:schemeClr val="dk1"/>
                </a:solidFill>
              </a:rPr>
              <a:t>: Customers that do not have a specific product in mind and purchase goods when it seems good at the time.</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b="1">
                <a:solidFill>
                  <a:schemeClr val="dk1"/>
                </a:solidFill>
              </a:rPr>
              <a:t>Discount customers</a:t>
            </a:r>
            <a:r>
              <a:rPr lang="en" sz="1600">
                <a:solidFill>
                  <a:schemeClr val="dk1"/>
                </a:solidFill>
              </a:rPr>
              <a:t>: Customers that shop frequently but base buying decisions primarily on markdowns.</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b="1">
                <a:solidFill>
                  <a:schemeClr val="dk1"/>
                </a:solidFill>
              </a:rPr>
              <a:t>Need-based customers</a:t>
            </a:r>
            <a:r>
              <a:rPr lang="en" sz="1600">
                <a:solidFill>
                  <a:schemeClr val="dk1"/>
                </a:solidFill>
              </a:rPr>
              <a:t>: Customers with the intention of buying a specific product.</a:t>
            </a:r>
            <a:endParaRPr sz="1600">
              <a:solidFill>
                <a:schemeClr val="dk1"/>
              </a:solidFill>
            </a:endParaRPr>
          </a:p>
          <a:p>
            <a:pPr marL="457200" lvl="0" indent="-330200" algn="l" rtl="0">
              <a:spcBef>
                <a:spcPts val="0"/>
              </a:spcBef>
              <a:spcAft>
                <a:spcPts val="0"/>
              </a:spcAft>
              <a:buClr>
                <a:schemeClr val="dk1"/>
              </a:buClr>
              <a:buSzPts val="1600"/>
              <a:buAutoNum type="arabicPeriod"/>
            </a:pPr>
            <a:r>
              <a:rPr lang="en" sz="1600" b="1">
                <a:solidFill>
                  <a:schemeClr val="dk1"/>
                </a:solidFill>
              </a:rPr>
              <a:t>Wandering customers</a:t>
            </a:r>
            <a:r>
              <a:rPr lang="en" sz="1600">
                <a:solidFill>
                  <a:schemeClr val="dk1"/>
                </a:solidFill>
              </a:rPr>
              <a:t>: Customers that are not sure of what they want to buy.</a:t>
            </a:r>
            <a:endParaRPr sz="1600">
              <a:solidFill>
                <a:schemeClr val="dk1"/>
              </a:solidFill>
            </a:endParaRPr>
          </a:p>
          <a:p>
            <a:pPr marL="0" lvl="0" indent="0" algn="l" rtl="0">
              <a:spcBef>
                <a:spcPts val="1200"/>
              </a:spcBef>
              <a:spcAft>
                <a:spcPts val="1200"/>
              </a:spcAft>
              <a:buNone/>
            </a:pPr>
            <a:endParaRPr sz="11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Customer day &amp; copra forum</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Customer Relations Programmes shall be organized at all. Branches at least once every quarter on 25th of Feb, 25th May, 25th Aug and 25th. Nov (on previous working day in case of a holiday) where staff and customers. meet and interact freely on service related issues.</a:t>
            </a:r>
            <a:endParaRPr/>
          </a:p>
          <a:p>
            <a:pPr marL="0" lvl="0" indent="0" algn="l" rtl="0">
              <a:spcBef>
                <a:spcPts val="1200"/>
              </a:spcBef>
              <a:spcAft>
                <a:spcPts val="1200"/>
              </a:spcAft>
              <a:buNone/>
            </a:pPr>
            <a:r>
              <a:rPr lang="en" sz="1600">
                <a:solidFill>
                  <a:schemeClr val="dk1"/>
                </a:solidFill>
              </a:rPr>
              <a:t>T</a:t>
            </a:r>
            <a:r>
              <a:rPr lang="en" sz="1700">
                <a:solidFill>
                  <a:schemeClr val="dk1"/>
                </a:solidFill>
              </a:rPr>
              <a:t>he Consumer Protection Act, 1986 (COPRA) was </a:t>
            </a:r>
            <a:r>
              <a:rPr lang="en" sz="1700" b="1">
                <a:solidFill>
                  <a:schemeClr val="dk1"/>
                </a:solidFill>
              </a:rPr>
              <a:t>an Act by the Parliament of India elected to protect the interests of consumers in India</a:t>
            </a:r>
            <a:r>
              <a:rPr lang="en" sz="1700">
                <a:solidFill>
                  <a:schemeClr val="dk1"/>
                </a:solidFill>
              </a:rPr>
              <a:t>. It was replaced by the Consumer Protection Act, 2019.</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Ombudsman &amp; types</a:t>
            </a:r>
            <a:endParaRPr/>
          </a:p>
          <a:p>
            <a:pPr marL="0" lvl="0" indent="0" algn="l" rtl="0">
              <a:spcBef>
                <a:spcPts val="0"/>
              </a:spcBef>
              <a:spcAft>
                <a:spcPts val="0"/>
              </a:spcAft>
              <a:buNone/>
            </a:pP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1018"/>
              <a:buNone/>
            </a:pPr>
            <a:r>
              <a:rPr lang="en" sz="1765"/>
              <a:t>An ombudsman is an official, usually appointed by the government, who investigates complaints (usually lodged by private citizens) against businesses, financial institutions, universities, government departments, or other public entities, and attempts to resolve the conflicts or concerns raised, either by mediation </a:t>
            </a:r>
            <a:endParaRPr sz="1765"/>
          </a:p>
          <a:p>
            <a:pPr marL="457200" lvl="0" indent="-299561" algn="l" rtl="0">
              <a:lnSpc>
                <a:spcPct val="95000"/>
              </a:lnSpc>
              <a:spcBef>
                <a:spcPts val="1200"/>
              </a:spcBef>
              <a:spcAft>
                <a:spcPts val="0"/>
              </a:spcAft>
              <a:buClr>
                <a:schemeClr val="dk1"/>
              </a:buClr>
              <a:buSzPts val="1118"/>
              <a:buChar char="●"/>
            </a:pPr>
            <a:r>
              <a:rPr lang="en" sz="1765"/>
              <a:t>Classical Ombudsmen. These Ombudsmen receive and investigate complaints and concerns regarding governmental policies and processes. ...</a:t>
            </a:r>
            <a:endParaRPr sz="1765"/>
          </a:p>
          <a:p>
            <a:pPr marL="457200" lvl="0" indent="-299561" algn="l" rtl="0">
              <a:lnSpc>
                <a:spcPct val="95000"/>
              </a:lnSpc>
              <a:spcBef>
                <a:spcPts val="0"/>
              </a:spcBef>
              <a:spcAft>
                <a:spcPts val="0"/>
              </a:spcAft>
              <a:buClr>
                <a:schemeClr val="dk1"/>
              </a:buClr>
              <a:buSzPts val="1118"/>
              <a:buChar char="●"/>
            </a:pPr>
            <a:r>
              <a:rPr lang="en" sz="1765"/>
              <a:t>Advocate Ombudsmen. ...</a:t>
            </a:r>
            <a:endParaRPr sz="1765"/>
          </a:p>
          <a:p>
            <a:pPr marL="457200" lvl="0" indent="-299561" algn="l" rtl="0">
              <a:lnSpc>
                <a:spcPct val="95000"/>
              </a:lnSpc>
              <a:spcBef>
                <a:spcPts val="0"/>
              </a:spcBef>
              <a:spcAft>
                <a:spcPts val="0"/>
              </a:spcAft>
              <a:buClr>
                <a:schemeClr val="dk1"/>
              </a:buClr>
              <a:buSzPts val="1118"/>
              <a:buChar char="●"/>
            </a:pPr>
            <a:r>
              <a:rPr lang="en" sz="1765"/>
              <a:t>Hybrid Ombudsmen. ...</a:t>
            </a:r>
            <a:endParaRPr sz="1765"/>
          </a:p>
          <a:p>
            <a:pPr marL="457200" lvl="0" indent="-299561" algn="l" rtl="0">
              <a:lnSpc>
                <a:spcPct val="95000"/>
              </a:lnSpc>
              <a:spcBef>
                <a:spcPts val="0"/>
              </a:spcBef>
              <a:spcAft>
                <a:spcPts val="0"/>
              </a:spcAft>
              <a:buClr>
                <a:schemeClr val="dk1"/>
              </a:buClr>
              <a:buSzPts val="1118"/>
              <a:buChar char="●"/>
            </a:pPr>
            <a:r>
              <a:rPr lang="en" sz="1765"/>
              <a:t>Executive Ombudsmen. ...</a:t>
            </a:r>
            <a:endParaRPr sz="1765"/>
          </a:p>
          <a:p>
            <a:pPr marL="457200" lvl="0" indent="-299561" algn="l" rtl="0">
              <a:lnSpc>
                <a:spcPct val="95000"/>
              </a:lnSpc>
              <a:spcBef>
                <a:spcPts val="0"/>
              </a:spcBef>
              <a:spcAft>
                <a:spcPts val="0"/>
              </a:spcAft>
              <a:buClr>
                <a:schemeClr val="dk1"/>
              </a:buClr>
              <a:buSzPts val="1118"/>
              <a:buChar char="●"/>
            </a:pPr>
            <a:r>
              <a:rPr lang="en" sz="1765"/>
              <a:t>Legislative Ombudsmen. ...</a:t>
            </a:r>
            <a:endParaRPr sz="1765"/>
          </a:p>
          <a:p>
            <a:pPr marL="457200" lvl="0" indent="-299561" algn="l" rtl="0">
              <a:lnSpc>
                <a:spcPct val="95000"/>
              </a:lnSpc>
              <a:spcBef>
                <a:spcPts val="0"/>
              </a:spcBef>
              <a:spcAft>
                <a:spcPts val="0"/>
              </a:spcAft>
              <a:buClr>
                <a:schemeClr val="dk1"/>
              </a:buClr>
              <a:buSzPts val="1118"/>
              <a:buChar char="●"/>
            </a:pPr>
            <a:r>
              <a:rPr lang="en" sz="1765"/>
              <a:t>Media Ombudsmen.</a:t>
            </a:r>
            <a:endParaRPr sz="1765"/>
          </a:p>
          <a:p>
            <a:pPr marL="0" lvl="0" indent="0" algn="l" rtl="0">
              <a:lnSpc>
                <a:spcPct val="95000"/>
              </a:lnSpc>
              <a:spcBef>
                <a:spcPts val="1200"/>
              </a:spcBef>
              <a:spcAft>
                <a:spcPts val="1200"/>
              </a:spcAft>
              <a:buSzPts val="1018"/>
              <a:buNone/>
            </a:pPr>
            <a:endParaRPr sz="1665"/>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Market segment &amp; its improtance</a:t>
            </a: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500">
                <a:solidFill>
                  <a:schemeClr val="dk1"/>
                </a:solidFill>
              </a:rPr>
              <a:t>Market segmentation is </a:t>
            </a:r>
            <a:r>
              <a:rPr lang="en" sz="1500" b="1">
                <a:solidFill>
                  <a:schemeClr val="dk1"/>
                </a:solidFill>
              </a:rPr>
              <a:t>a marketing strategy that uses well-defined criteria to divide a brand's total addressable market share into smaller groups</a:t>
            </a:r>
            <a:r>
              <a:rPr lang="en" sz="1500">
                <a:solidFill>
                  <a:schemeClr val="dk1"/>
                </a:solidFill>
              </a:rPr>
              <a:t>. Each group, or segment, shares common characteristics that enable the brand to create focused and targeted products, offers and experiences.</a:t>
            </a:r>
            <a:endParaRPr sz="1500">
              <a:solidFill>
                <a:schemeClr val="dk1"/>
              </a:solidFill>
            </a:endParaRPr>
          </a:p>
          <a:p>
            <a:pPr marL="0" lvl="0" indent="0" algn="l" rtl="0">
              <a:spcBef>
                <a:spcPts val="1200"/>
              </a:spcBef>
              <a:spcAft>
                <a:spcPts val="0"/>
              </a:spcAft>
              <a:buNone/>
            </a:pPr>
            <a:r>
              <a:rPr lang="en" sz="1500">
                <a:solidFill>
                  <a:schemeClr val="dk1"/>
                </a:solidFill>
              </a:rPr>
              <a:t>Common characteristics of a market segment include interests, lifestyle, age, gender, etc. Common examples of market segmentation include geographic, demographic, psychographic, and behavioral.</a:t>
            </a:r>
            <a:endParaRPr sz="1500">
              <a:solidFill>
                <a:schemeClr val="dk1"/>
              </a:solidFill>
            </a:endParaRPr>
          </a:p>
          <a:p>
            <a:pPr marL="0" lvl="0" indent="0" algn="l" rtl="0">
              <a:spcBef>
                <a:spcPts val="1200"/>
              </a:spcBef>
              <a:spcAft>
                <a:spcPts val="1200"/>
              </a:spcAft>
              <a:buNone/>
            </a:pPr>
            <a:r>
              <a:rPr lang="en" sz="1500">
                <a:solidFill>
                  <a:schemeClr val="dk1"/>
                </a:solidFill>
              </a:rPr>
              <a:t>Segmentation </a:t>
            </a:r>
            <a:r>
              <a:rPr lang="en" sz="1500" b="1">
                <a:solidFill>
                  <a:schemeClr val="dk1"/>
                </a:solidFill>
              </a:rPr>
              <a:t>helps marketers to be more efficient in terms of time, money and other resources</a:t>
            </a:r>
            <a:r>
              <a:rPr lang="en" sz="1500">
                <a:solidFill>
                  <a:schemeClr val="dk1"/>
                </a:solidFill>
              </a:rPr>
              <a:t>. Market segmentation allows companies to learn about their customers. They gain a better understanding of customer's needs and wants and therefore can tailor campaigns to customer segments most likely to purchase products.</a:t>
            </a:r>
            <a:endParaRPr sz="15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Customer Data Base &amp; its benefits</a:t>
            </a:r>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chemeClr val="dk1"/>
                </a:solidFill>
              </a:rPr>
              <a:t>A customer database is </a:t>
            </a:r>
            <a:r>
              <a:rPr lang="en" sz="1600" b="1">
                <a:solidFill>
                  <a:schemeClr val="dk1"/>
                </a:solidFill>
              </a:rPr>
              <a:t>the collection of information that is gathered from each person</a:t>
            </a:r>
            <a:r>
              <a:rPr lang="en" sz="1600">
                <a:solidFill>
                  <a:schemeClr val="dk1"/>
                </a:solidFill>
              </a:rPr>
              <a:t>. The database may include contact information, like the person's name, address, phone number, and e-mail address. The database may also include past purchases and future needs.</a:t>
            </a:r>
            <a:endParaRPr sz="1600">
              <a:solidFill>
                <a:schemeClr val="dk1"/>
              </a:solidFill>
            </a:endParaRPr>
          </a:p>
          <a:p>
            <a:pPr marL="457200" lvl="0" indent="-330200" algn="l" rtl="0">
              <a:spcBef>
                <a:spcPts val="1200"/>
              </a:spcBef>
              <a:spcAft>
                <a:spcPts val="0"/>
              </a:spcAft>
              <a:buClr>
                <a:schemeClr val="dk1"/>
              </a:buClr>
              <a:buSzPts val="1600"/>
              <a:buChar char="●"/>
            </a:pPr>
            <a:r>
              <a:rPr lang="en" sz="1600">
                <a:solidFill>
                  <a:schemeClr val="dk1"/>
                </a:solidFill>
              </a:rPr>
              <a:t>Identify your most important customer segments. ...</a:t>
            </a:r>
            <a:endParaRPr sz="1600">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Attract and retain more high-value customers. ...</a:t>
            </a:r>
            <a:endParaRPr sz="1600">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Improve onboarding to encourage the second purchase. ...</a:t>
            </a:r>
            <a:endParaRPr sz="1600">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Personalize the online shopping experience. ...</a:t>
            </a:r>
            <a:endParaRPr sz="1600">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Keep customers engaged between purchases to prevent churn. ...</a:t>
            </a:r>
            <a:endParaRPr sz="1600">
              <a:solidFill>
                <a:schemeClr val="dk1"/>
              </a:solidFill>
            </a:endParaRPr>
          </a:p>
          <a:p>
            <a:pPr marL="457200" lvl="0" indent="-330200" algn="l" rtl="0">
              <a:spcBef>
                <a:spcPts val="0"/>
              </a:spcBef>
              <a:spcAft>
                <a:spcPts val="0"/>
              </a:spcAft>
              <a:buClr>
                <a:schemeClr val="dk1"/>
              </a:buClr>
              <a:buSzPts val="1600"/>
              <a:buChar char="●"/>
            </a:pPr>
            <a:r>
              <a:rPr lang="en" sz="1600">
                <a:solidFill>
                  <a:schemeClr val="dk1"/>
                </a:solidFill>
              </a:rPr>
              <a:t>Have a unified view of customer data.</a:t>
            </a:r>
            <a:endParaRPr sz="1600">
              <a:solidFill>
                <a:schemeClr val="dk1"/>
              </a:solidFill>
            </a:endParaRPr>
          </a:p>
          <a:p>
            <a:pPr marL="0" lvl="0" indent="0" algn="l" rtl="0">
              <a:spcBef>
                <a:spcPts val="1200"/>
              </a:spcBef>
              <a:spcAft>
                <a:spcPts val="1200"/>
              </a:spcAft>
              <a:buNone/>
            </a:pPr>
            <a:endParaRPr sz="110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1838</Words>
  <PresentationFormat>On-screen Show (16:9)</PresentationFormat>
  <Paragraphs>85</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Simple Light</vt:lpstr>
      <vt:lpstr>Communication</vt:lpstr>
      <vt:lpstr>Types of communication </vt:lpstr>
      <vt:lpstr>Customer relationship management</vt:lpstr>
      <vt:lpstr>Customer services &amp; key elements of great customer service </vt:lpstr>
      <vt:lpstr>Nature and types of customer</vt:lpstr>
      <vt:lpstr>Customer day &amp; copra forum</vt:lpstr>
      <vt:lpstr>Ombudsman &amp; types </vt:lpstr>
      <vt:lpstr>Market segment &amp; its improtance</vt:lpstr>
      <vt:lpstr>Customer Data Base &amp; its benefits</vt:lpstr>
      <vt:lpstr>Market Research </vt:lpstr>
      <vt:lpstr>Review and evaluation of customer satisfaction</vt:lpstr>
      <vt:lpstr>Complaint redressal methods </vt:lpstr>
      <vt:lpstr> key points of grievance redressal system</vt:lpstr>
      <vt:lpstr>Slide 14</vt:lpstr>
      <vt:lpstr>Grievances and its features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NCAS BBA</dc:creator>
  <cp:lastModifiedBy>BCom SFT2</cp:lastModifiedBy>
  <cp:revision>1</cp:revision>
  <dcterms:modified xsi:type="dcterms:W3CDTF">2023-06-02T09:52:35Z</dcterms:modified>
</cp:coreProperties>
</file>