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91" r:id="rId3"/>
    <p:sldId id="299" r:id="rId4"/>
    <p:sldId id="259" r:id="rId5"/>
    <p:sldId id="262" r:id="rId6"/>
    <p:sldId id="284" r:id="rId7"/>
    <p:sldId id="285" r:id="rId8"/>
    <p:sldId id="286" r:id="rId9"/>
    <p:sldId id="287" r:id="rId10"/>
    <p:sldId id="30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64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3" autoAdjust="0"/>
    <p:restoredTop sz="90929"/>
  </p:normalViewPr>
  <p:slideViewPr>
    <p:cSldViewPr>
      <p:cViewPr varScale="1">
        <p:scale>
          <a:sx n="96" d="100"/>
          <a:sy n="96" d="100"/>
        </p:scale>
        <p:origin x="-4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5613"/>
            <a:ext cx="1943100" cy="5640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5613"/>
            <a:ext cx="5676900" cy="5640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5613"/>
            <a:ext cx="7772400" cy="1143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33C9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9" name="AutoShape 15">
            <a:hlinkClick r:id="rId13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152400" y="6248400"/>
            <a:ext cx="365125" cy="365125"/>
          </a:xfrm>
          <a:prstGeom prst="actionButtonHome">
            <a:avLst/>
          </a:prstGeom>
          <a:solidFill>
            <a:srgbClr val="64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0" name="AutoShape 16">
            <a:hlinkClick r:id="" action="ppaction://hlinkshowjump?jump=previousslide" highlightClick="1"/>
          </p:cNvPr>
          <p:cNvSpPr>
            <a:spLocks noChangeArrowheads="1"/>
          </p:cNvSpPr>
          <p:nvPr userDrawn="1"/>
        </p:nvSpPr>
        <p:spPr bwMode="auto">
          <a:xfrm>
            <a:off x="685800" y="6248400"/>
            <a:ext cx="365125" cy="365125"/>
          </a:xfrm>
          <a:prstGeom prst="actionButtonBackPrevious">
            <a:avLst/>
          </a:prstGeom>
          <a:solidFill>
            <a:srgbClr val="64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1" name="AutoShape 17">
            <a:hlinkClick r:id="" action="ppaction://hlinkshowjump?jump=nextslide" highlightClick="1"/>
          </p:cNvPr>
          <p:cNvSpPr>
            <a:spLocks noChangeArrowheads="1"/>
          </p:cNvSpPr>
          <p:nvPr userDrawn="1"/>
        </p:nvSpPr>
        <p:spPr bwMode="auto">
          <a:xfrm>
            <a:off x="8001000" y="6248400"/>
            <a:ext cx="365125" cy="365125"/>
          </a:xfrm>
          <a:prstGeom prst="actionButtonForwardNext">
            <a:avLst/>
          </a:prstGeom>
          <a:solidFill>
            <a:srgbClr val="64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42" name="Group 18"/>
          <p:cNvGrpSpPr>
            <a:grpSpLocks/>
          </p:cNvGrpSpPr>
          <p:nvPr userDrawn="1"/>
        </p:nvGrpSpPr>
        <p:grpSpPr bwMode="auto">
          <a:xfrm>
            <a:off x="8534400" y="6248400"/>
            <a:ext cx="365125" cy="365125"/>
            <a:chOff x="5376" y="3936"/>
            <a:chExt cx="230" cy="230"/>
          </a:xfrm>
        </p:grpSpPr>
        <p:sp>
          <p:nvSpPr>
            <p:cNvPr id="1043" name="AutoShape 19">
              <a:hlinkClick r:id="" action="ppaction://hlinkshowjump?jump=endshow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5376" y="3936"/>
              <a:ext cx="230" cy="230"/>
            </a:xfrm>
            <a:prstGeom prst="actionButtonBlank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AutoShape 20">
              <a:hlinkClick r:id="" action="ppaction://hlinkshowjump?jump=endshow"/>
            </p:cNvPr>
            <p:cNvSpPr>
              <a:spLocks noChangeArrowheads="1"/>
            </p:cNvSpPr>
            <p:nvPr userDrawn="1"/>
          </p:nvSpPr>
          <p:spPr bwMode="auto">
            <a:xfrm>
              <a:off x="5424" y="3984"/>
              <a:ext cx="144" cy="14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 advAuto="0">
        <p:tmplLst>
          <p:tmpl lvl="1"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6" presetClass="entr" presetSubtype="37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6" presetClass="entr" presetSubtype="37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6" presetClass="entr" presetSubtype="37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6" presetClass="entr" presetSubtype="37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64FF33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F91C94-31EE-4F95-B4DC-0F1EE358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250" y="722644"/>
            <a:ext cx="6447501" cy="5412712"/>
          </a:xfrm>
        </p:spPr>
        <p:txBody>
          <a:bodyPr>
            <a:normAutofit fontScale="25000" lnSpcReduction="20000"/>
          </a:bodyPr>
          <a:lstStyle/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NAZARETH COLLEGE OF ARTS AND SCIENCE </a:t>
            </a:r>
            <a:b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Affiliated To University Of Madras                                                                        Re-accredited by NAAC with ‘B’ grade</a:t>
            </a:r>
            <a:b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FUNDAMENTALS OF INFORMATION TECHNOLOGY</a:t>
            </a:r>
            <a:endParaRPr lang="en-US" altLang="en-US" sz="9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altLang="en-US" sz="96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n-US" altLang="en-US" sz="9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APPLICATION SOFTWARE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:II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MCOM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SEMESTER: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ODD(2021-2022)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STAFF NAME: </a:t>
            </a:r>
            <a:r>
              <a:rPr lang="en-US" altLang="en-US" sz="9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MS.S.V.RAJIGA</a:t>
            </a: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DEPARTMENT: COMPUTER SCIENCE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718381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925A98-080F-48D3-8B8E-B6B579E63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6000" dirty="0">
                <a:solidFill>
                  <a:schemeClr val="tx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="" xmlns:p14="http://schemas.microsoft.com/office/powerpoint/2010/main" val="201703386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Objectives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>
                <a:latin typeface="Arial" charset="0"/>
                <a:cs typeface="Arial" charset="0"/>
              </a:rPr>
              <a:t>Distinguish between operating systems and applications software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>
                <a:latin typeface="Arial" charset="0"/>
                <a:cs typeface="Arial" charset="0"/>
              </a:rPr>
              <a:t>List the various methods by which individuals and businesses acquire software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>
                <a:latin typeface="Arial" charset="0"/>
                <a:cs typeface="Arial" charset="0"/>
              </a:rPr>
              <a:t>List and briefly describe various types of task-oriented software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>
                <a:latin typeface="Arial" charset="0"/>
                <a:cs typeface="Arial" charset="0"/>
              </a:rPr>
              <a:t>Identify the kinds of software available for both large and small businesses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>
                <a:latin typeface="Arial" charset="0"/>
                <a:cs typeface="Arial" charset="0"/>
              </a:rPr>
              <a:t>Discuss ethical issues associated with software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400">
                <a:latin typeface="Arial" charset="0"/>
                <a:cs typeface="Arial" charset="0"/>
              </a:rPr>
              <a:t>Describe the functions of various computer professionals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Contents</a:t>
            </a:r>
          </a:p>
        </p:txBody>
      </p:sp>
      <p:sp>
        <p:nvSpPr>
          <p:cNvPr id="870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charset="0"/>
                <a:hlinkClick r:id="rId2" action="ppaction://hlinksldjump">
                  <a:snd r:embed="rId3" name="chimes.wav" builtIn="1"/>
                </a:hlinkClick>
              </a:rPr>
              <a:t>Applications Software</a:t>
            </a:r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  <a:hlinkClick r:id="rId2" action="ppaction://hlinksldjump">
                  <a:snd r:embed="rId3" name="chimes.wav" builtIn="1"/>
                </a:hlinkClick>
              </a:rPr>
              <a:t>Software Types</a:t>
            </a:r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  <a:hlinkClick r:id="" action="ppaction://noaction">
                  <a:snd r:embed="rId3" name="chimes.wav" builtIn="1"/>
                </a:hlinkClick>
              </a:rPr>
              <a:t>Task-Oriented Productivity Software</a:t>
            </a:r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  <a:hlinkClick r:id="" action="ppaction://noaction">
                  <a:snd r:embed="rId3" name="chimes.wav" builtIn="1"/>
                </a:hlinkClick>
              </a:rPr>
              <a:t>Business Software</a:t>
            </a:r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  <a:hlinkClick r:id="rId4" action="ppaction://hlinksldjump">
                  <a:snd r:embed="rId3" name="chimes.wav" builtIn="1"/>
                </a:hlinkClick>
              </a:rPr>
              <a:t>Application Software and Ethics</a:t>
            </a:r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  <a:hlinkClick r:id="" action="ppaction://noaction">
                  <a:snd r:embed="rId3" name="chimes.wav" builtIn="1"/>
                </a:hlinkClick>
              </a:rPr>
              <a:t>Computers and People</a:t>
            </a:r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5613"/>
            <a:ext cx="7772400" cy="1644650"/>
          </a:xfrm>
        </p:spPr>
        <p:txBody>
          <a:bodyPr/>
          <a:lstStyle/>
          <a:p>
            <a:r>
              <a:rPr lang="en-US">
                <a:latin typeface="Arial" charset="0"/>
              </a:rPr>
              <a:t>Software Types</a:t>
            </a:r>
            <a:br>
              <a:rPr lang="en-US">
                <a:latin typeface="Arial" charset="0"/>
              </a:rPr>
            </a:br>
            <a:r>
              <a:rPr lang="en-US" i="1">
                <a:latin typeface="Arial" charset="0"/>
              </a:rPr>
              <a:t>Custom Software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743200"/>
            <a:ext cx="7543800" cy="3352800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US">
                <a:latin typeface="Arial" charset="0"/>
              </a:rPr>
              <a:t>Written by programmers</a:t>
            </a:r>
          </a:p>
          <a:p>
            <a:pPr>
              <a:spcBef>
                <a:spcPct val="40000"/>
              </a:spcBef>
            </a:pPr>
            <a:r>
              <a:rPr lang="en-US">
                <a:latin typeface="Arial" charset="0"/>
              </a:rPr>
              <a:t>Takes a lot of time to write and test</a:t>
            </a:r>
          </a:p>
          <a:p>
            <a:pPr>
              <a:spcBef>
                <a:spcPct val="40000"/>
              </a:spcBef>
            </a:pPr>
            <a:r>
              <a:rPr lang="en-US">
                <a:latin typeface="Arial" charset="0"/>
              </a:rPr>
              <a:t>When specifications are unique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Acquiring Software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Freeware</a:t>
            </a:r>
          </a:p>
          <a:p>
            <a:pPr lvl="1">
              <a:spcBef>
                <a:spcPct val="0"/>
              </a:spcBef>
            </a:pPr>
            <a:r>
              <a:rPr lang="en-US">
                <a:latin typeface="Arial" charset="0"/>
              </a:rPr>
              <a:t>Free to all</a:t>
            </a:r>
          </a:p>
          <a:p>
            <a:pPr lvl="1">
              <a:spcBef>
                <a:spcPct val="0"/>
              </a:spcBef>
            </a:pPr>
            <a:r>
              <a:rPr lang="en-US">
                <a:latin typeface="Arial" charset="0"/>
              </a:rPr>
              <a:t>Copyrighted</a:t>
            </a:r>
          </a:p>
          <a:p>
            <a:pPr lvl="1">
              <a:spcBef>
                <a:spcPct val="0"/>
              </a:spcBef>
            </a:pPr>
            <a:r>
              <a:rPr lang="en-US">
                <a:latin typeface="Arial" charset="0"/>
              </a:rPr>
              <a:t>Distributed in machine-readable format</a:t>
            </a:r>
          </a:p>
          <a:p>
            <a:r>
              <a:rPr lang="en-US">
                <a:latin typeface="Arial" charset="0"/>
              </a:rPr>
              <a:t>Shareware</a:t>
            </a:r>
          </a:p>
          <a:p>
            <a:pPr lvl="1">
              <a:spcBef>
                <a:spcPct val="0"/>
              </a:spcBef>
            </a:pPr>
            <a:r>
              <a:rPr lang="en-US">
                <a:latin typeface="Arial" charset="0"/>
              </a:rPr>
              <a:t>Freely distributed for a trial period</a:t>
            </a:r>
          </a:p>
          <a:p>
            <a:pPr lvl="1">
              <a:spcBef>
                <a:spcPct val="0"/>
              </a:spcBef>
            </a:pPr>
            <a:r>
              <a:rPr lang="en-US">
                <a:latin typeface="Arial" charset="0"/>
              </a:rPr>
              <a:t>Pay a nominal fee to register with the author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Application Software Ethics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0"/>
            <a:ext cx="7772400" cy="914400"/>
          </a:xfrm>
          <a:effectLst>
            <a:outerShdw dist="35921" dir="18900000" algn="ctr" rotWithShape="0">
              <a:schemeClr val="bg2"/>
            </a:outerShdw>
          </a:effectLst>
        </p:spPr>
        <p:txBody>
          <a:bodyPr/>
          <a:lstStyle/>
          <a:p>
            <a:pPr algn="ctr">
              <a:buFontTx/>
              <a:buNone/>
            </a:pPr>
            <a:r>
              <a:rPr lang="en-US" sz="3600">
                <a:solidFill>
                  <a:srgbClr val="64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What is legal?</a:t>
            </a:r>
          </a:p>
        </p:txBody>
      </p:sp>
      <p:pic>
        <p:nvPicPr>
          <p:cNvPr id="61445" name="Picture 5" descr="D:\7713D_PHall\Capron\Computers Tools For Information\jpeg_files\ch03\pi03_0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228600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Software Piracy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7696200" cy="4267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latin typeface="Arial" charset="0"/>
              </a:rPr>
              <a:t>Making illegal copies of copyrighted software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latin typeface="Arial" charset="0"/>
              </a:rPr>
              <a:t>Why the fuss?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sz="2400">
                <a:latin typeface="Arial" charset="0"/>
              </a:rPr>
              <a:t>Very easy to duplicate software vs. a text book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sz="2400">
                <a:latin typeface="Arial" charset="0"/>
              </a:rPr>
              <a:t>Software company may lose hundreds of dollars per pirated copy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latin typeface="Arial" charset="0"/>
              </a:rPr>
              <a:t>Prosecution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sz="2400">
                <a:latin typeface="Arial" charset="0"/>
              </a:rPr>
              <a:t>Yes: Small-medium sized business who purchase a few copies and distribute to many users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sz="2400">
                <a:latin typeface="Arial" charset="0"/>
              </a:rPr>
              <a:t>No: Individual users who probably would not have purchased software on their own anyway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Counterfeiting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543800" cy="4114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Software is copied onto CD-ROMS / DVD-ROMS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Package duplicates the original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Sold in flea markets or small stores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Cheaper price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Occurs more overseas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Copying Software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543800" cy="4114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Legitimate reasons</a:t>
            </a:r>
          </a:p>
          <a:p>
            <a:pPr lvl="1"/>
            <a:r>
              <a:rPr lang="en-US">
                <a:latin typeface="Arial" charset="0"/>
              </a:rPr>
              <a:t>Backup copy</a:t>
            </a:r>
          </a:p>
          <a:p>
            <a:pPr lvl="1"/>
            <a:r>
              <a:rPr lang="en-US">
                <a:latin typeface="Arial" charset="0"/>
              </a:rPr>
              <a:t>Copy to hard disk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Illegitimate reasons</a:t>
            </a:r>
          </a:p>
          <a:p>
            <a:pPr lvl="1"/>
            <a:r>
              <a:rPr lang="en-US">
                <a:latin typeface="Arial" charset="0"/>
              </a:rPr>
              <a:t>Obtain software without paying for it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 advAuto="0"/>
    </p:bldLst>
  </p:timing>
</p:sld>
</file>

<file path=ppt/theme/theme1.xml><?xml version="1.0" encoding="utf-8"?>
<a:theme xmlns:a="http://schemas.openxmlformats.org/drawingml/2006/main" name="Default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235</Words>
  <Application>Microsoft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Slide 1</vt:lpstr>
      <vt:lpstr>Objectives</vt:lpstr>
      <vt:lpstr>Contents</vt:lpstr>
      <vt:lpstr>Software Types Custom Software</vt:lpstr>
      <vt:lpstr>Acquiring Software</vt:lpstr>
      <vt:lpstr>Application Software Ethics</vt:lpstr>
      <vt:lpstr>Software Piracy</vt:lpstr>
      <vt:lpstr>Counterfeiting</vt:lpstr>
      <vt:lpstr>Copying Software</vt:lpstr>
      <vt:lpstr>Slide 10</vt:lpstr>
    </vt:vector>
  </TitlesOfParts>
  <Company>Bergen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Software:  Applications Software</dc:title>
  <dc:creator>David J. Kucher</dc:creator>
  <cp:lastModifiedBy>CS Bsc</cp:lastModifiedBy>
  <cp:revision>40</cp:revision>
  <dcterms:created xsi:type="dcterms:W3CDTF">2001-01-03T20:30:59Z</dcterms:created>
  <dcterms:modified xsi:type="dcterms:W3CDTF">2023-05-25T07:41:51Z</dcterms:modified>
</cp:coreProperties>
</file>