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8" r:id="rId4"/>
    <p:sldId id="269" r:id="rId5"/>
    <p:sldId id="258" r:id="rId6"/>
    <p:sldId id="259" r:id="rId7"/>
    <p:sldId id="260" r:id="rId8"/>
    <p:sldId id="264" r:id="rId9"/>
    <p:sldId id="262" r:id="rId10"/>
    <p:sldId id="263" r:id="rId11"/>
    <p:sldId id="265"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1D8BD707-D9CF-40AE-B4C6-C98DA3205C09}" type="datetimeFigureOut">
              <a:rPr lang="en-US" smtClean="0"/>
              <a:pPr/>
              <a:t>7/24/2020</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B6F15528-21DE-4FAA-801E-634DDDAF4B2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1D8BD707-D9CF-40AE-B4C6-C98DA3205C09}" type="datetimeFigureOut">
              <a:rPr lang="en-US" smtClean="0"/>
              <a:pPr/>
              <a:t>7/24/2020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1D8BD707-D9CF-40AE-B4C6-C98DA3205C09}" type="datetimeFigureOut">
              <a:rPr lang="en-US" smtClean="0"/>
              <a:pPr/>
              <a:t>7/24/2020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1D8BD707-D9CF-40AE-B4C6-C98DA3205C09}" type="datetimeFigureOut">
              <a:rPr lang="en-US" smtClean="0"/>
              <a:pPr/>
              <a:t>7/24/2020</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B6F15528-21DE-4FAA-801E-634DDDAF4B2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1D8BD707-D9CF-40AE-B4C6-C98DA3205C09}" type="datetimeFigureOut">
              <a:rPr lang="en-US" smtClean="0"/>
              <a:pPr/>
              <a:t>7/24/2020</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www.investopedia.com/terms/f/financialasset.asp" TargetMode="External"/><Relationship Id="rId2" Type="http://schemas.openxmlformats.org/officeDocument/2006/relationships/hyperlink" Target="https://www.investopedia.com/terms/c/corporation.asp" TargetMode="External"/><Relationship Id="rId1" Type="http://schemas.openxmlformats.org/officeDocument/2006/relationships/slideLayout" Target="../slideLayouts/slideLayout2.xml"/><Relationship Id="rId5" Type="http://schemas.openxmlformats.org/officeDocument/2006/relationships/hyperlink" Target="https://www.investopedia.com/video/play/preferred-stock-vs-common-stock/" TargetMode="External"/><Relationship Id="rId4" Type="http://schemas.openxmlformats.org/officeDocument/2006/relationships/hyperlink" Target="https://www.investopedia.com/terms/d/dividend.asp"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www.toppr.com/guides/business-studies/forms-of-business-organisations/types-of-compani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rocketlawyer.com/gb/en/documents/shareholders-agreement" TargetMode="External"/><Relationship Id="rId2" Type="http://schemas.openxmlformats.org/officeDocument/2006/relationships/hyperlink" Target="https://www.rocketlawyer.com/gb/en/quick-guides/articles-of-association"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rgbClr val="002060"/>
                </a:solidFill>
                <a:latin typeface="Times New Roman" pitchFamily="18" charset="0"/>
                <a:cs typeface="Times New Roman" pitchFamily="18" charset="0"/>
              </a:rPr>
              <a:t>CORPORATE ACCOUNTING</a:t>
            </a:r>
            <a:endParaRPr lang="en-US" dirty="0">
              <a:solidFill>
                <a:srgbClr val="002060"/>
              </a:solidFill>
              <a:latin typeface="Times New Roman" pitchFamily="18" charset="0"/>
              <a:cs typeface="Times New Roman" pitchFamily="18" charset="0"/>
            </a:endParaRPr>
          </a:p>
        </p:txBody>
      </p:sp>
      <p:sp>
        <p:nvSpPr>
          <p:cNvPr id="3" name="Subtitle 2"/>
          <p:cNvSpPr>
            <a:spLocks noGrp="1"/>
          </p:cNvSpPr>
          <p:nvPr>
            <p:ph type="body" idx="1"/>
          </p:nvPr>
        </p:nvSpPr>
        <p:spPr/>
        <p:txBody>
          <a:bodyPr/>
          <a:lstStyle/>
          <a:p>
            <a:r>
              <a:rPr lang="en-US" dirty="0" smtClean="0"/>
              <a:t> </a:t>
            </a:r>
            <a:r>
              <a:rPr lang="en-US" sz="3200" dirty="0" smtClean="0">
                <a:solidFill>
                  <a:srgbClr val="7030A0"/>
                </a:solidFill>
                <a:latin typeface="Times New Roman" pitchFamily="18" charset="0"/>
                <a:cs typeface="Times New Roman" pitchFamily="18" charset="0"/>
              </a:rPr>
              <a:t>UNIT – I </a:t>
            </a:r>
          </a:p>
          <a:p>
            <a:r>
              <a:rPr lang="en-US" sz="3200" dirty="0" smtClean="0">
                <a:solidFill>
                  <a:srgbClr val="7030A0"/>
                </a:solidFill>
                <a:latin typeface="Times New Roman" pitchFamily="18" charset="0"/>
                <a:cs typeface="Times New Roman" pitchFamily="18" charset="0"/>
              </a:rPr>
              <a:t>SHARE CAPITAL</a:t>
            </a:r>
            <a:endParaRPr lang="en-US" sz="3200" dirty="0">
              <a:solidFill>
                <a:srgbClr val="7030A0"/>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itchFamily="2" charset="2"/>
              <a:buChar char="Ø"/>
            </a:pPr>
            <a:r>
              <a:rPr lang="en-US" dirty="0" smtClean="0"/>
              <a:t>CUMULATIVE PREFERENCE SHARES</a:t>
            </a:r>
          </a:p>
          <a:p>
            <a:pPr>
              <a:buFont typeface="Wingdings" pitchFamily="2" charset="2"/>
              <a:buChar char="Ø"/>
            </a:pPr>
            <a:r>
              <a:rPr lang="en-US" dirty="0" smtClean="0"/>
              <a:t>NON-</a:t>
            </a:r>
            <a:r>
              <a:rPr lang="en-US" dirty="0" smtClean="0"/>
              <a:t>CUMULATIVE PREFERENCE </a:t>
            </a:r>
            <a:r>
              <a:rPr lang="en-US" dirty="0" smtClean="0"/>
              <a:t>SHARES</a:t>
            </a:r>
          </a:p>
          <a:p>
            <a:pPr>
              <a:buFont typeface="Wingdings" pitchFamily="2" charset="2"/>
              <a:buChar char="Ø"/>
            </a:pPr>
            <a:r>
              <a:rPr lang="en-US" dirty="0" smtClean="0"/>
              <a:t>REDEEMABLE </a:t>
            </a:r>
            <a:r>
              <a:rPr lang="en-US" dirty="0" smtClean="0"/>
              <a:t>PREFERENCE </a:t>
            </a:r>
            <a:r>
              <a:rPr lang="en-US" dirty="0" smtClean="0"/>
              <a:t>SHARES</a:t>
            </a:r>
          </a:p>
          <a:p>
            <a:pPr>
              <a:buFont typeface="Wingdings" pitchFamily="2" charset="2"/>
              <a:buChar char="Ø"/>
            </a:pPr>
            <a:r>
              <a:rPr lang="en-US" dirty="0" smtClean="0"/>
              <a:t>PARTICIPTING OR NON- PARTICIPATING PREFERENCE SHARES</a:t>
            </a:r>
            <a:endParaRPr lang="en-US" dirty="0"/>
          </a:p>
        </p:txBody>
      </p:sp>
      <p:sp>
        <p:nvSpPr>
          <p:cNvPr id="3" name="Title 2"/>
          <p:cNvSpPr>
            <a:spLocks noGrp="1"/>
          </p:cNvSpPr>
          <p:nvPr>
            <p:ph type="title"/>
          </p:nvPr>
        </p:nvSpPr>
        <p:spPr/>
        <p:txBody>
          <a:bodyPr/>
          <a:lstStyle/>
          <a:p>
            <a:r>
              <a:rPr lang="en-US" dirty="0" smtClean="0"/>
              <a:t>TYPES OF PREFERENCS SHARES</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r>
              <a:rPr lang="en-US" dirty="0" smtClean="0"/>
              <a:t>Deferred shares carry fewer rights than ordinary shares and can include:</a:t>
            </a:r>
          </a:p>
          <a:p>
            <a:r>
              <a:rPr lang="en-US" dirty="0" smtClean="0"/>
              <a:t>shares in which dividends are only paid after all other classes of shares have been paid</a:t>
            </a:r>
          </a:p>
          <a:p>
            <a:r>
              <a:rPr lang="en-US" dirty="0" smtClean="0"/>
              <a:t>shares in which dividends are only paid after a certain date or event</a:t>
            </a:r>
          </a:p>
          <a:p>
            <a:r>
              <a:rPr lang="en-US" dirty="0" smtClean="0"/>
              <a:t>shares that are not </a:t>
            </a:r>
            <a:r>
              <a:rPr lang="en-US" dirty="0" smtClean="0"/>
              <a:t>tradable </a:t>
            </a:r>
            <a:r>
              <a:rPr lang="en-US" dirty="0" smtClean="0"/>
              <a:t>until a certain date - such shares are usually issued to employees in order to give them a long term interest in the company and to increase their loyalty, or</a:t>
            </a:r>
          </a:p>
          <a:p>
            <a:r>
              <a:rPr lang="en-US" dirty="0" smtClean="0"/>
              <a:t>shares which, in the event of insolvency, do not give their holders any rights until all other shareholders are paid.</a:t>
            </a:r>
          </a:p>
          <a:p>
            <a:endParaRPr lang="en-US" dirty="0"/>
          </a:p>
        </p:txBody>
      </p:sp>
      <p:sp>
        <p:nvSpPr>
          <p:cNvPr id="3" name="Title 2"/>
          <p:cNvSpPr>
            <a:spLocks noGrp="1"/>
          </p:cNvSpPr>
          <p:nvPr>
            <p:ph type="title"/>
          </p:nvPr>
        </p:nvSpPr>
        <p:spPr/>
        <p:txBody>
          <a:bodyPr>
            <a:normAutofit/>
          </a:bodyPr>
          <a:lstStyle/>
          <a:p>
            <a:pPr algn="ctr"/>
            <a:r>
              <a:rPr lang="en-US" b="0" dirty="0" smtClean="0"/>
              <a:t>Deferred shares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b="1" dirty="0" smtClean="0"/>
              <a:t> </a:t>
            </a:r>
            <a:r>
              <a:rPr lang="en-US" b="1" dirty="0" smtClean="0"/>
              <a:t>Registered</a:t>
            </a:r>
            <a:r>
              <a:rPr lang="en-US" b="1" dirty="0" smtClean="0"/>
              <a:t>, </a:t>
            </a:r>
            <a:r>
              <a:rPr lang="en-US" b="1" dirty="0" err="1" smtClean="0"/>
              <a:t>Authorised</a:t>
            </a:r>
            <a:r>
              <a:rPr lang="en-US" b="1" dirty="0" smtClean="0"/>
              <a:t> or Nominal Capital</a:t>
            </a:r>
            <a:r>
              <a:rPr lang="en-US" b="1" dirty="0" smtClean="0"/>
              <a:t>:</a:t>
            </a:r>
          </a:p>
          <a:p>
            <a:r>
              <a:rPr lang="en-US" b="1" dirty="0" smtClean="0"/>
              <a:t> Issued Capital</a:t>
            </a:r>
            <a:r>
              <a:rPr lang="en-US" b="1" dirty="0" smtClean="0"/>
              <a:t>:</a:t>
            </a:r>
          </a:p>
          <a:p>
            <a:r>
              <a:rPr lang="en-US" b="1" dirty="0" smtClean="0"/>
              <a:t> Unissued Capital</a:t>
            </a:r>
            <a:r>
              <a:rPr lang="en-US" b="1" dirty="0" smtClean="0"/>
              <a:t>:</a:t>
            </a:r>
          </a:p>
          <a:p>
            <a:r>
              <a:rPr lang="en-US" b="1" dirty="0" smtClean="0"/>
              <a:t>Subscribed Capital</a:t>
            </a:r>
            <a:r>
              <a:rPr lang="en-US" b="1" dirty="0" smtClean="0"/>
              <a:t>:</a:t>
            </a:r>
          </a:p>
          <a:p>
            <a:r>
              <a:rPr lang="en-US" b="1" dirty="0" smtClean="0"/>
              <a:t>Called up Capital</a:t>
            </a:r>
            <a:r>
              <a:rPr lang="en-US" b="1" dirty="0" smtClean="0"/>
              <a:t>:</a:t>
            </a:r>
          </a:p>
          <a:p>
            <a:r>
              <a:rPr lang="en-US" b="1" dirty="0" smtClean="0"/>
              <a:t>Uncalled up Capital</a:t>
            </a:r>
            <a:r>
              <a:rPr lang="en-US" b="1" dirty="0" smtClean="0"/>
              <a:t>:</a:t>
            </a:r>
          </a:p>
          <a:p>
            <a:r>
              <a:rPr lang="en-US" b="1" dirty="0" smtClean="0"/>
              <a:t>Paid up capital:</a:t>
            </a:r>
          </a:p>
          <a:p>
            <a:r>
              <a:rPr lang="en-US" b="1" dirty="0" smtClean="0"/>
              <a:t>Reserve capital or Reserve liability</a:t>
            </a:r>
          </a:p>
          <a:p>
            <a:r>
              <a:rPr lang="en-US" b="1" dirty="0" smtClean="0"/>
              <a:t>Fixed Capital</a:t>
            </a:r>
            <a:r>
              <a:rPr lang="en-US" b="1" dirty="0" smtClean="0"/>
              <a:t>:</a:t>
            </a:r>
          </a:p>
          <a:p>
            <a:r>
              <a:rPr lang="en-US" b="1" dirty="0" smtClean="0"/>
              <a:t>Circulating Capital:</a:t>
            </a:r>
            <a:endParaRPr lang="en-US" b="1" dirty="0" smtClean="0"/>
          </a:p>
          <a:p>
            <a:endParaRPr lang="en-US" dirty="0"/>
          </a:p>
        </p:txBody>
      </p:sp>
      <p:sp>
        <p:nvSpPr>
          <p:cNvPr id="3" name="Title 2"/>
          <p:cNvSpPr>
            <a:spLocks noGrp="1"/>
          </p:cNvSpPr>
          <p:nvPr>
            <p:ph type="title"/>
          </p:nvPr>
        </p:nvSpPr>
        <p:spPr/>
        <p:txBody>
          <a:bodyPr/>
          <a:lstStyle/>
          <a:p>
            <a:pPr algn="ctr"/>
            <a:r>
              <a:rPr lang="en-US" dirty="0" smtClean="0"/>
              <a:t>TYPES OF CAPITAL</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Title 2"/>
          <p:cNvSpPr>
            <a:spLocks noGrp="1"/>
          </p:cNvSpPr>
          <p:nvPr>
            <p:ph type="title"/>
          </p:nvPr>
        </p:nvSpPr>
        <p:spPr/>
        <p:txBody>
          <a:bodyPr/>
          <a:lstStyle/>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latin typeface="Times New Roman" pitchFamily="18" charset="0"/>
                <a:cs typeface="Times New Roman" pitchFamily="18" charset="0"/>
              </a:rPr>
              <a:t>ISSUE OF SHARES</a:t>
            </a:r>
          </a:p>
          <a:p>
            <a:r>
              <a:rPr lang="en-US" dirty="0" smtClean="0">
                <a:latin typeface="Times New Roman" pitchFamily="18" charset="0"/>
                <a:cs typeface="Times New Roman" pitchFamily="18" charset="0"/>
              </a:rPr>
              <a:t>TYPES OF SHARS</a:t>
            </a:r>
          </a:p>
          <a:p>
            <a:r>
              <a:rPr lang="en-US" dirty="0" smtClean="0">
                <a:latin typeface="Times New Roman" pitchFamily="18" charset="0"/>
                <a:cs typeface="Times New Roman" pitchFamily="18" charset="0"/>
              </a:rPr>
              <a:t>FORFEITURE OF SHARES </a:t>
            </a:r>
          </a:p>
          <a:p>
            <a:r>
              <a:rPr lang="en-US" dirty="0" smtClean="0">
                <a:latin typeface="Times New Roman" pitchFamily="18" charset="0"/>
                <a:cs typeface="Times New Roman" pitchFamily="18" charset="0"/>
              </a:rPr>
              <a:t>REISSUE OF SHARES </a:t>
            </a:r>
          </a:p>
          <a:p>
            <a:r>
              <a:rPr lang="en-US" dirty="0" smtClean="0">
                <a:latin typeface="Times New Roman" pitchFamily="18" charset="0"/>
                <a:cs typeface="Times New Roman" pitchFamily="18" charset="0"/>
              </a:rPr>
              <a:t>UNDERWRITING OF SHARES </a:t>
            </a:r>
          </a:p>
          <a:p>
            <a:r>
              <a:rPr lang="en-US" dirty="0" smtClean="0">
                <a:latin typeface="Times New Roman" pitchFamily="18" charset="0"/>
                <a:cs typeface="Times New Roman" pitchFamily="18" charset="0"/>
              </a:rPr>
              <a:t>STOCK SPILIT </a:t>
            </a:r>
          </a:p>
          <a:p>
            <a:r>
              <a:rPr lang="en-US" dirty="0" smtClean="0">
                <a:latin typeface="Times New Roman" pitchFamily="18" charset="0"/>
                <a:cs typeface="Times New Roman" pitchFamily="18" charset="0"/>
              </a:rPr>
              <a:t>MEANING OF REDEMPTION </a:t>
            </a:r>
          </a:p>
          <a:p>
            <a:r>
              <a:rPr lang="en-US" dirty="0" smtClean="0">
                <a:latin typeface="Times New Roman" pitchFamily="18" charset="0"/>
                <a:cs typeface="Times New Roman" pitchFamily="18" charset="0"/>
              </a:rPr>
              <a:t>REDEMPTION OF PREFERENCE SHARES. </a:t>
            </a: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a:r>
              <a:rPr lang="en-US" dirty="0" smtClean="0"/>
              <a:t>SHARE CAPITAL</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DEFINITION :</a:t>
            </a:r>
          </a:p>
          <a:p>
            <a:r>
              <a:rPr lang="en-US" dirty="0" smtClean="0"/>
              <a:t>Lord Justice Lindley of England has defined joint-stock company as “an association of many persons who contribute money or moneys’ worth to a common stock and employ it for a common purpose</a:t>
            </a:r>
            <a:r>
              <a:rPr lang="en-US" dirty="0" smtClean="0"/>
              <a:t>.</a:t>
            </a:r>
          </a:p>
          <a:p>
            <a:endParaRPr lang="en-US" dirty="0"/>
          </a:p>
        </p:txBody>
      </p:sp>
      <p:sp>
        <p:nvSpPr>
          <p:cNvPr id="3" name="Title 2"/>
          <p:cNvSpPr>
            <a:spLocks noGrp="1"/>
          </p:cNvSpPr>
          <p:nvPr>
            <p:ph type="title"/>
          </p:nvPr>
        </p:nvSpPr>
        <p:spPr/>
        <p:txBody>
          <a:bodyPr/>
          <a:lstStyle/>
          <a:p>
            <a:pPr algn="ctr"/>
            <a:r>
              <a:rPr lang="en-US" dirty="0" smtClean="0"/>
              <a:t>JOINT STOCK COMPANY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smtClean="0"/>
              <a:t>An Artificial Person</a:t>
            </a:r>
            <a:r>
              <a:rPr lang="en-US" b="1" dirty="0" smtClean="0"/>
              <a:t>:</a:t>
            </a:r>
          </a:p>
          <a:p>
            <a:r>
              <a:rPr lang="en-US" b="1" dirty="0" smtClean="0"/>
              <a:t>Separate Legal Existence</a:t>
            </a:r>
            <a:r>
              <a:rPr lang="en-US" b="1" dirty="0" smtClean="0"/>
              <a:t>:</a:t>
            </a:r>
          </a:p>
          <a:p>
            <a:r>
              <a:rPr lang="en-US" b="1" dirty="0" smtClean="0"/>
              <a:t>Legal Formation</a:t>
            </a:r>
            <a:r>
              <a:rPr lang="en-US" b="1" dirty="0" smtClean="0"/>
              <a:t>:</a:t>
            </a:r>
          </a:p>
          <a:p>
            <a:r>
              <a:rPr lang="en-US" b="1" dirty="0" smtClean="0"/>
              <a:t>Voluntary </a:t>
            </a:r>
            <a:r>
              <a:rPr lang="en-US" b="1" dirty="0" err="1" smtClean="0"/>
              <a:t>Organisation</a:t>
            </a:r>
            <a:r>
              <a:rPr lang="en-US" b="1" dirty="0" smtClean="0"/>
              <a:t>:</a:t>
            </a:r>
          </a:p>
          <a:p>
            <a:r>
              <a:rPr lang="en-US" b="1" dirty="0" smtClean="0"/>
              <a:t>Perpetual Succession</a:t>
            </a:r>
            <a:r>
              <a:rPr lang="en-US" b="1" dirty="0" smtClean="0"/>
              <a:t>:</a:t>
            </a:r>
          </a:p>
          <a:p>
            <a:r>
              <a:rPr lang="en-US" b="1" dirty="0" smtClean="0"/>
              <a:t>Limited Liability</a:t>
            </a:r>
            <a:r>
              <a:rPr lang="en-US" b="1" dirty="0" smtClean="0"/>
              <a:t>:</a:t>
            </a:r>
          </a:p>
          <a:p>
            <a:r>
              <a:rPr lang="en-US" b="1" dirty="0" smtClean="0"/>
              <a:t>Large Capital</a:t>
            </a:r>
            <a:r>
              <a:rPr lang="en-US" b="1" dirty="0" smtClean="0"/>
              <a:t>:</a:t>
            </a:r>
          </a:p>
          <a:p>
            <a:r>
              <a:rPr lang="en-US" b="1" dirty="0" smtClean="0"/>
              <a:t>Transferability of Shares</a:t>
            </a:r>
            <a:r>
              <a:rPr lang="en-US" b="1" dirty="0" smtClean="0"/>
              <a:t>:</a:t>
            </a:r>
          </a:p>
          <a:p>
            <a:r>
              <a:rPr lang="en-US" b="1" dirty="0" smtClean="0"/>
              <a:t>Common Seal:</a:t>
            </a:r>
            <a:endParaRPr lang="en-US" dirty="0"/>
          </a:p>
        </p:txBody>
      </p:sp>
      <p:sp>
        <p:nvSpPr>
          <p:cNvPr id="3" name="Title 2"/>
          <p:cNvSpPr>
            <a:spLocks noGrp="1"/>
          </p:cNvSpPr>
          <p:nvPr>
            <p:ph type="title"/>
          </p:nvPr>
        </p:nvSpPr>
        <p:spPr/>
        <p:txBody>
          <a:bodyPr>
            <a:normAutofit fontScale="90000"/>
          </a:bodyPr>
          <a:lstStyle/>
          <a:p>
            <a:r>
              <a:rPr lang="en-US" dirty="0" smtClean="0"/>
              <a:t/>
            </a:r>
            <a:br>
              <a:rPr lang="en-US" dirty="0" smtClean="0"/>
            </a:br>
            <a:r>
              <a:rPr lang="en-US" dirty="0" smtClean="0"/>
              <a:t>Features </a:t>
            </a:r>
            <a:r>
              <a:rPr lang="en-US" dirty="0" smtClean="0"/>
              <a:t>and Characteristics of a Joint Stock </a:t>
            </a:r>
            <a:r>
              <a:rPr lang="en-US" dirty="0" smtClean="0"/>
              <a:t>Company</a:t>
            </a:r>
            <a:r>
              <a:rPr lang="en-US" dirty="0" smtClean="0"/>
              <a:t/>
            </a:r>
            <a:br>
              <a:rPr lang="en-US" dirty="0" smtClean="0"/>
            </a:b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62500" lnSpcReduction="20000"/>
          </a:bodyPr>
          <a:lstStyle/>
          <a:p>
            <a:pPr>
              <a:buNone/>
            </a:pPr>
            <a:endParaRPr lang="en-US" sz="4000" dirty="0" smtClean="0">
              <a:solidFill>
                <a:srgbClr val="7030A0"/>
              </a:solidFill>
              <a:latin typeface="Times New Roman" pitchFamily="18" charset="0"/>
              <a:cs typeface="Times New Roman" pitchFamily="18" charset="0"/>
            </a:endParaRPr>
          </a:p>
          <a:p>
            <a:endParaRPr lang="en-US" sz="4000" dirty="0" smtClean="0">
              <a:solidFill>
                <a:srgbClr val="7030A0"/>
              </a:solidFill>
              <a:latin typeface="Times New Roman" pitchFamily="18" charset="0"/>
              <a:cs typeface="Times New Roman" pitchFamily="18" charset="0"/>
            </a:endParaRPr>
          </a:p>
          <a:p>
            <a:r>
              <a:rPr lang="en-US" sz="4000" dirty="0" smtClean="0">
                <a:solidFill>
                  <a:srgbClr val="7030A0"/>
                </a:solidFill>
                <a:latin typeface="Times New Roman" pitchFamily="18" charset="0"/>
                <a:cs typeface="Times New Roman" pitchFamily="18" charset="0"/>
              </a:rPr>
              <a:t>MEANING </a:t>
            </a:r>
            <a:r>
              <a:rPr lang="en-US" sz="4000" dirty="0" smtClean="0">
                <a:solidFill>
                  <a:srgbClr val="7030A0"/>
                </a:solidFill>
                <a:latin typeface="Times New Roman" pitchFamily="18" charset="0"/>
                <a:cs typeface="Times New Roman" pitchFamily="18" charset="0"/>
              </a:rPr>
              <a:t>OF SHARES:</a:t>
            </a:r>
          </a:p>
          <a:p>
            <a:endParaRPr lang="en-US" dirty="0" smtClean="0"/>
          </a:p>
          <a:p>
            <a:r>
              <a:rPr lang="en-US" sz="3400" dirty="0" smtClean="0">
                <a:latin typeface="Times New Roman" pitchFamily="18" charset="0"/>
                <a:cs typeface="Times New Roman" pitchFamily="18" charset="0"/>
              </a:rPr>
              <a:t>A part or portion of a larger amount which is divided among a number of people, or to which a number of people contribute is know as shares</a:t>
            </a:r>
          </a:p>
          <a:p>
            <a:endParaRPr lang="en-US" sz="3400" dirty="0" smtClean="0">
              <a:latin typeface="Times New Roman" pitchFamily="18" charset="0"/>
              <a:cs typeface="Times New Roman" pitchFamily="18" charset="0"/>
            </a:endParaRPr>
          </a:p>
          <a:p>
            <a:r>
              <a:rPr lang="en-US" sz="3400" dirty="0" smtClean="0">
                <a:latin typeface="Times New Roman" pitchFamily="18" charset="0"/>
                <a:cs typeface="Times New Roman" pitchFamily="18" charset="0"/>
              </a:rPr>
              <a:t>Shares are units of ownership interest in a </a:t>
            </a:r>
            <a:r>
              <a:rPr lang="en-US" sz="3400" u="sng" dirty="0" smtClean="0">
                <a:latin typeface="Times New Roman" pitchFamily="18" charset="0"/>
                <a:cs typeface="Times New Roman" pitchFamily="18" charset="0"/>
                <a:hlinkClick r:id="rId2"/>
              </a:rPr>
              <a:t>corporation</a:t>
            </a:r>
            <a:r>
              <a:rPr lang="en-US" sz="3400" dirty="0" smtClean="0">
                <a:latin typeface="Times New Roman" pitchFamily="18" charset="0"/>
                <a:cs typeface="Times New Roman" pitchFamily="18" charset="0"/>
              </a:rPr>
              <a:t> or </a:t>
            </a:r>
            <a:r>
              <a:rPr lang="en-US" sz="3400" u="sng" dirty="0" smtClean="0">
                <a:latin typeface="Times New Roman" pitchFamily="18" charset="0"/>
                <a:cs typeface="Times New Roman" pitchFamily="18" charset="0"/>
                <a:hlinkClick r:id="rId3"/>
              </a:rPr>
              <a:t>financial asset</a:t>
            </a:r>
            <a:r>
              <a:rPr lang="en-US" sz="3400" dirty="0" smtClean="0">
                <a:latin typeface="Times New Roman" pitchFamily="18" charset="0"/>
                <a:cs typeface="Times New Roman" pitchFamily="18" charset="0"/>
              </a:rPr>
              <a:t> that provide for an equal distribution in any profits, if any are declared, in the form of </a:t>
            </a:r>
            <a:r>
              <a:rPr lang="en-US" sz="3400" u="sng" dirty="0" smtClean="0">
                <a:latin typeface="Times New Roman" pitchFamily="18" charset="0"/>
                <a:cs typeface="Times New Roman" pitchFamily="18" charset="0"/>
                <a:hlinkClick r:id="rId4"/>
              </a:rPr>
              <a:t>dividends</a:t>
            </a:r>
            <a:r>
              <a:rPr lang="en-US" sz="3400" dirty="0" smtClean="0">
                <a:latin typeface="Times New Roman" pitchFamily="18" charset="0"/>
                <a:cs typeface="Times New Roman" pitchFamily="18" charset="0"/>
              </a:rPr>
              <a:t>. The two main types of shares are </a:t>
            </a:r>
            <a:r>
              <a:rPr lang="en-US" sz="3400" u="sng" dirty="0" smtClean="0">
                <a:solidFill>
                  <a:srgbClr val="FF6600"/>
                </a:solidFill>
                <a:latin typeface="Times New Roman" pitchFamily="18" charset="0"/>
                <a:cs typeface="Times New Roman" pitchFamily="18" charset="0"/>
              </a:rPr>
              <a:t>equity shares </a:t>
            </a:r>
            <a:r>
              <a:rPr lang="en-US" sz="3400" dirty="0" smtClean="0">
                <a:latin typeface="Times New Roman" pitchFamily="18" charset="0"/>
                <a:cs typeface="Times New Roman" pitchFamily="18" charset="0"/>
              </a:rPr>
              <a:t>(common shares) and </a:t>
            </a:r>
            <a:r>
              <a:rPr lang="en-US" sz="3400" u="sng" dirty="0" smtClean="0">
                <a:latin typeface="Times New Roman" pitchFamily="18" charset="0"/>
                <a:cs typeface="Times New Roman" pitchFamily="18" charset="0"/>
                <a:hlinkClick r:id="rId5"/>
              </a:rPr>
              <a:t>preferred shares</a:t>
            </a:r>
            <a:r>
              <a:rPr lang="en-US" sz="3400" dirty="0" smtClean="0">
                <a:latin typeface="Times New Roman" pitchFamily="18" charset="0"/>
                <a:cs typeface="Times New Roman" pitchFamily="18" charset="0"/>
              </a:rPr>
              <a:t>.</a:t>
            </a:r>
          </a:p>
          <a:p>
            <a:pPr fontAlgn="base"/>
            <a:endParaRPr lang="en-US" dirty="0" smtClean="0"/>
          </a:p>
          <a:p>
            <a:pPr>
              <a:buNone/>
            </a:pPr>
            <a:r>
              <a:rPr lang="en-US" dirty="0" smtClean="0"/>
              <a:t/>
            </a:r>
            <a:br>
              <a:rPr lang="en-US" dirty="0" smtClean="0"/>
            </a:br>
            <a:endParaRPr lang="en-US" dirty="0">
              <a:latin typeface="Times New Roman" pitchFamily="18" charset="0"/>
              <a:cs typeface="Times New Roman" pitchFamily="18" charset="0"/>
            </a:endParaRPr>
          </a:p>
        </p:txBody>
      </p:sp>
      <p:sp>
        <p:nvSpPr>
          <p:cNvPr id="3" name="Title 2"/>
          <p:cNvSpPr>
            <a:spLocks noGrp="1"/>
          </p:cNvSpPr>
          <p:nvPr>
            <p:ph type="title"/>
          </p:nvPr>
        </p:nvSpPr>
        <p:spPr/>
        <p:txBody>
          <a:bodyPr/>
          <a:lstStyle/>
          <a:p>
            <a:pPr algn="ctr"/>
            <a:r>
              <a:rPr lang="en-US" dirty="0" smtClean="0">
                <a:latin typeface="Times New Roman" pitchFamily="18" charset="0"/>
                <a:cs typeface="Times New Roman" pitchFamily="18" charset="0"/>
              </a:rPr>
              <a:t>ISSUE OF SHARES</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latin typeface="Times New Roman" pitchFamily="18" charset="0"/>
                <a:cs typeface="Times New Roman" pitchFamily="18" charset="0"/>
              </a:rPr>
              <a:t>Issue of Shares is the process in which </a:t>
            </a:r>
            <a:r>
              <a:rPr lang="en-US" dirty="0" smtClean="0">
                <a:latin typeface="Times New Roman" pitchFamily="18" charset="0"/>
                <a:cs typeface="Times New Roman" pitchFamily="18" charset="0"/>
                <a:hlinkClick r:id="rId2"/>
              </a:rPr>
              <a:t>companies</a:t>
            </a:r>
            <a:r>
              <a:rPr lang="en-US" dirty="0" smtClean="0">
                <a:latin typeface="Times New Roman" pitchFamily="18" charset="0"/>
                <a:cs typeface="Times New Roman" pitchFamily="18" charset="0"/>
              </a:rPr>
              <a:t> allot new shares to shareholders. Shareholders can be either individuals or corporate. The company follows the rules prescribed by Companies Act 2013 while issuing the shares.</a:t>
            </a:r>
          </a:p>
          <a:p>
            <a:r>
              <a:rPr lang="en-US" dirty="0" smtClean="0">
                <a:solidFill>
                  <a:srgbClr val="7030A0"/>
                </a:solidFill>
              </a:rPr>
              <a:t>THREE BASIC STEPS OF THE PROCEDURE OF ISSUING THE SHARES.</a:t>
            </a:r>
          </a:p>
          <a:p>
            <a:r>
              <a:rPr lang="en-US" dirty="0" smtClean="0"/>
              <a:t> Issue of Prospectus, Receiving Applications, Allotment of Shares  (The process of creating new shares is known as Allocation or allotment. )</a:t>
            </a:r>
            <a:endParaRPr lang="en-US" dirty="0"/>
          </a:p>
        </p:txBody>
      </p:sp>
      <p:sp>
        <p:nvSpPr>
          <p:cNvPr id="3" name="Title 2"/>
          <p:cNvSpPr>
            <a:spLocks noGrp="1"/>
          </p:cNvSpPr>
          <p:nvPr>
            <p:ph type="title"/>
          </p:nvPr>
        </p:nvSpPr>
        <p:spPr/>
        <p:txBody>
          <a:bodyPr>
            <a:normAutofit/>
          </a:bodyPr>
          <a:lstStyle/>
          <a:p>
            <a:pPr algn="ctr"/>
            <a:r>
              <a:rPr lang="en-US" sz="3200" dirty="0" smtClean="0">
                <a:latin typeface="Times New Roman" pitchFamily="18" charset="0"/>
                <a:cs typeface="Times New Roman" pitchFamily="18" charset="0"/>
              </a:rPr>
              <a:t>ISSUE  OF SHARES</a:t>
            </a:r>
            <a:br>
              <a:rPr lang="en-US" sz="3200" dirty="0" smtClean="0">
                <a:latin typeface="Times New Roman" pitchFamily="18" charset="0"/>
                <a:cs typeface="Times New Roman" pitchFamily="18" charset="0"/>
              </a:rPr>
            </a:br>
            <a:endParaRPr lang="en-US" sz="3200" dirty="0">
              <a:latin typeface="Times New Roman" pitchFamily="18" charset="0"/>
              <a:cs typeface="Times New Roman" pitchFamily="18"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smtClean="0"/>
              <a:t>TYPES OF SHARES</a:t>
            </a:r>
            <a:endParaRPr lang="en-US"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447800" y="1752600"/>
            <a:ext cx="6324600" cy="4114801"/>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Most companies only have one kind of shares, called ordinary shares. Ordinary shares represent the company’s basic voting rights and reflect the equity ownership of a company. Ordinary shares typically carry one vote per share and each share gives equal right to dividends. These shares also give right to the distribution of the company’s assets in the event of winding-up or sale.</a:t>
            </a:r>
          </a:p>
          <a:p>
            <a:r>
              <a:rPr lang="en-US" dirty="0" smtClean="0"/>
              <a:t>The rights attached to ordinary shares are generally defined in the </a:t>
            </a:r>
            <a:r>
              <a:rPr lang="en-US" dirty="0" smtClean="0">
                <a:hlinkClick r:id="rId2"/>
              </a:rPr>
              <a:t>Articles of association</a:t>
            </a:r>
            <a:r>
              <a:rPr lang="en-US" dirty="0" smtClean="0"/>
              <a:t> of the company and/or in the </a:t>
            </a:r>
            <a:r>
              <a:rPr lang="en-US" dirty="0" smtClean="0">
                <a:hlinkClick r:id="rId3"/>
              </a:rPr>
              <a:t>shareholders agreement</a:t>
            </a:r>
            <a:r>
              <a:rPr lang="en-US" dirty="0" smtClean="0"/>
              <a:t>.</a:t>
            </a:r>
          </a:p>
          <a:p>
            <a:endParaRPr lang="en-US" dirty="0"/>
          </a:p>
        </p:txBody>
      </p:sp>
      <p:sp>
        <p:nvSpPr>
          <p:cNvPr id="3" name="Title 2"/>
          <p:cNvSpPr>
            <a:spLocks noGrp="1"/>
          </p:cNvSpPr>
          <p:nvPr>
            <p:ph type="title"/>
          </p:nvPr>
        </p:nvSpPr>
        <p:spPr/>
        <p:txBody>
          <a:bodyPr/>
          <a:lstStyle/>
          <a:p>
            <a:r>
              <a:rPr lang="en-US" dirty="0" smtClean="0"/>
              <a:t>ORDINARY OR EQUITY SHARES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r>
              <a:rPr lang="en-US" dirty="0" smtClean="0"/>
              <a:t>Preference shares give their holder a preferential right to a fixed amount of dividend, meaning that they will receive dividends ahead of ordinary shareholders. Preferred shareholders also have a higher priority claim to the company’s assets in case of insolvency.</a:t>
            </a:r>
          </a:p>
          <a:p>
            <a:r>
              <a:rPr lang="en-US" dirty="0" smtClean="0"/>
              <a:t>Because this class of shares carries many benefits and guarantees, it is mostly issued to investors, for example to venture capitalists, who invest in startups. However, preferred shareholders do not have the same ownership rights in the company as ordinary shareholders; they are often non-voting and sometimes redeemable. Redeemable preference shares are a common way of financing a business. They allow a company to repurchase its shares in the future (</a:t>
            </a:r>
            <a:r>
              <a:rPr lang="en-US" dirty="0" err="1" smtClean="0"/>
              <a:t>eg</a:t>
            </a:r>
            <a:r>
              <a:rPr lang="en-US" dirty="0" smtClean="0"/>
              <a:t> if interest rates fall and the company wants to issue new shares with a lower dividend rate), while giving investors the possibility to get their money back at a pre-agreed price.</a:t>
            </a:r>
          </a:p>
          <a:p>
            <a:endParaRPr lang="en-US" dirty="0">
              <a:latin typeface="Times" pitchFamily="18" charset="0"/>
            </a:endParaRPr>
          </a:p>
        </p:txBody>
      </p:sp>
      <p:sp>
        <p:nvSpPr>
          <p:cNvPr id="3" name="Title 2"/>
          <p:cNvSpPr>
            <a:spLocks noGrp="1"/>
          </p:cNvSpPr>
          <p:nvPr>
            <p:ph type="title"/>
          </p:nvPr>
        </p:nvSpPr>
        <p:spPr/>
        <p:txBody>
          <a:bodyPr/>
          <a:lstStyle/>
          <a:p>
            <a:pPr algn="ctr"/>
            <a:r>
              <a:rPr lang="en-US" dirty="0" smtClean="0"/>
              <a:t>PREFERENCS SHARES</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621</TotalTime>
  <Words>527</Words>
  <Application>Microsoft Office PowerPoint</Application>
  <PresentationFormat>On-screen Show (4:3)</PresentationFormat>
  <Paragraphs>68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Concourse</vt:lpstr>
      <vt:lpstr>CORPORATE ACCOUNTING</vt:lpstr>
      <vt:lpstr>SHARE CAPITAL</vt:lpstr>
      <vt:lpstr>JOINT STOCK COMPANY</vt:lpstr>
      <vt:lpstr> Features and Characteristics of a Joint Stock Company </vt:lpstr>
      <vt:lpstr>ISSUE OF SHARES</vt:lpstr>
      <vt:lpstr>ISSUE  OF SHARES </vt:lpstr>
      <vt:lpstr>TYPES OF SHARES</vt:lpstr>
      <vt:lpstr>ORDINARY OR EQUITY SHARES</vt:lpstr>
      <vt:lpstr>PREFERENCS SHARES</vt:lpstr>
      <vt:lpstr>TYPES OF PREFERENCS SHARES</vt:lpstr>
      <vt:lpstr>Deferred shares</vt:lpstr>
      <vt:lpstr>TYPES OF CAPITAL</vt:lpstr>
      <vt:lpstr>Slide 13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Revathy</dc:creator>
  <cp:lastModifiedBy>sathishkumar</cp:lastModifiedBy>
  <cp:revision>27</cp:revision>
  <dcterms:created xsi:type="dcterms:W3CDTF">2006-08-16T00:00:00Z</dcterms:created>
  <dcterms:modified xsi:type="dcterms:W3CDTF">2020-07-24T11:09:55Z</dcterms:modified>
</cp:coreProperties>
</file>