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8" r:id="rId2"/>
  </p:sldMasterIdLst>
  <p:notesMasterIdLst>
    <p:notesMasterId r:id="rId15"/>
  </p:notesMasterIdLst>
  <p:handoutMasterIdLst>
    <p:handoutMasterId r:id="rId16"/>
  </p:handoutMasterIdLst>
  <p:sldIdLst>
    <p:sldId id="413" r:id="rId3"/>
    <p:sldId id="320" r:id="rId4"/>
    <p:sldId id="401" r:id="rId5"/>
    <p:sldId id="402" r:id="rId6"/>
    <p:sldId id="406" r:id="rId7"/>
    <p:sldId id="412" r:id="rId8"/>
    <p:sldId id="403" r:id="rId9"/>
    <p:sldId id="404" r:id="rId10"/>
    <p:sldId id="405" r:id="rId11"/>
    <p:sldId id="322" r:id="rId12"/>
    <p:sldId id="397" r:id="rId13"/>
    <p:sldId id="39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tthew Hayes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BBAE54"/>
    <a:srgbClr val="5A8DE6"/>
    <a:srgbClr val="FF3300"/>
    <a:srgbClr val="000050"/>
    <a:srgbClr val="2C0000"/>
    <a:srgbClr val="320000"/>
    <a:srgbClr val="4E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4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60F0ECF-F84D-43BE-A58E-0DB2F99E2671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312E49B-09D1-47A2-B871-8DE206184B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871303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CC8B620-7FB1-4D4A-893E-5909C901B9B8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929A2E2-B731-4145-A8A4-FEBDEFC5FF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61791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75" y="0"/>
            <a:ext cx="91059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 sz="4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December 16, 2010</a:t>
            </a:r>
          </a:p>
        </p:txBody>
      </p:sp>
    </p:spTree>
    <p:extLst>
      <p:ext uri="{BB962C8B-B14F-4D97-AF65-F5344CB8AC3E}">
        <p14:creationId xmlns:p14="http://schemas.microsoft.com/office/powerpoint/2010/main" xmlns="" val="397551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8, 2006</a:t>
            </a:r>
          </a:p>
        </p:txBody>
      </p:sp>
    </p:spTree>
    <p:extLst>
      <p:ext uri="{BB962C8B-B14F-4D97-AF65-F5344CB8AC3E}">
        <p14:creationId xmlns:p14="http://schemas.microsoft.com/office/powerpoint/2010/main" xmlns="" val="367961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0601"/>
            <a:ext cx="2057400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0601"/>
            <a:ext cx="6019800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8, 2006</a:t>
            </a:r>
          </a:p>
        </p:txBody>
      </p:sp>
    </p:spTree>
    <p:extLst>
      <p:ext uri="{BB962C8B-B14F-4D97-AF65-F5344CB8AC3E}">
        <p14:creationId xmlns:p14="http://schemas.microsoft.com/office/powerpoint/2010/main" xmlns="" val="2341620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1"/>
            <a:ext cx="4038600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1"/>
            <a:ext cx="4038600" cy="1881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14789"/>
            <a:ext cx="4038600" cy="188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8, 2006</a:t>
            </a:r>
          </a:p>
        </p:txBody>
      </p:sp>
    </p:spTree>
    <p:extLst>
      <p:ext uri="{BB962C8B-B14F-4D97-AF65-F5344CB8AC3E}">
        <p14:creationId xmlns:p14="http://schemas.microsoft.com/office/powerpoint/2010/main" xmlns="" val="3049825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1"/>
            <a:ext cx="4038600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981201"/>
            <a:ext cx="4038600" cy="3916363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8, 2006</a:t>
            </a:r>
          </a:p>
        </p:txBody>
      </p:sp>
    </p:spTree>
    <p:extLst>
      <p:ext uri="{BB962C8B-B14F-4D97-AF65-F5344CB8AC3E}">
        <p14:creationId xmlns:p14="http://schemas.microsoft.com/office/powerpoint/2010/main" xmlns="" val="1505961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990601"/>
            <a:ext cx="8229600" cy="4906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8, 2006</a:t>
            </a:r>
          </a:p>
        </p:txBody>
      </p:sp>
    </p:spTree>
    <p:extLst>
      <p:ext uri="{BB962C8B-B14F-4D97-AF65-F5344CB8AC3E}">
        <p14:creationId xmlns:p14="http://schemas.microsoft.com/office/powerpoint/2010/main" xmlns="" val="2886659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BD08F-CE5D-4B1B-9BE2-D656CAB2FB39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585E1-CF01-406D-858C-101913AACD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182728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A3A5C-E650-40C6-B69D-1C90188E35C6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BED28-CF36-4AE1-B3BC-441DDA300B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98390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4804C-99D6-4146-BFCE-E4AC6E23C39C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AB5C3-E46F-47EA-B2C7-0537058F2B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101590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71678-BDBD-46FE-8288-C5CCB00C6D31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11607-FEDE-4B3C-B093-8F69E31FE0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53591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CA9CE-C5D6-4877-B9D1-0058692680AC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3879A-5510-441C-AF5A-BB7EDDA569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07303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6477000" cy="990600"/>
          </a:xfrm>
        </p:spPr>
        <p:txBody>
          <a:bodyPr/>
          <a:lstStyle>
            <a:lvl1pPr>
              <a:defRPr sz="36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5262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7F4D7-A21F-4895-ABE7-14330F364AD2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A0A3C-4E93-4AE8-9691-5880DE9519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66478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A4E7F-56C6-4B3E-91D8-6AF7995D8851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90B27-A95E-4E85-A968-48FC38C18B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039624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52FA5-6149-45B9-9854-FA3FECEC63AF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B2C8D-9373-4A5C-966D-3D5A3E53D1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7759022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4E064-F66F-4ED7-91BE-B22FA2C7EB57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217E3-9142-477F-B01F-5956A03AE7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3985203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FA219-D2BF-481F-8215-4F855145B3DF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FD06C-BD9A-4128-BB6C-2F9A3DB4FA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1243557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C37FD-82AD-4DDF-87FF-97EDB1790654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AFB62-30DA-4A3E-98AA-4C489BA2E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03658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8, 2006</a:t>
            </a:r>
          </a:p>
        </p:txBody>
      </p:sp>
    </p:spTree>
    <p:extLst>
      <p:ext uri="{BB962C8B-B14F-4D97-AF65-F5344CB8AC3E}">
        <p14:creationId xmlns:p14="http://schemas.microsoft.com/office/powerpoint/2010/main" xmlns="" val="3906348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1"/>
            <a:ext cx="40386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1"/>
            <a:ext cx="40386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8, 2006</a:t>
            </a:r>
          </a:p>
        </p:txBody>
      </p:sp>
    </p:spTree>
    <p:extLst>
      <p:ext uri="{BB962C8B-B14F-4D97-AF65-F5344CB8AC3E}">
        <p14:creationId xmlns:p14="http://schemas.microsoft.com/office/powerpoint/2010/main" xmlns="" val="192543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-762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826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199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1696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55785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8, 2006</a:t>
            </a:r>
          </a:p>
        </p:txBody>
      </p:sp>
    </p:spTree>
    <p:extLst>
      <p:ext uri="{BB962C8B-B14F-4D97-AF65-F5344CB8AC3E}">
        <p14:creationId xmlns:p14="http://schemas.microsoft.com/office/powerpoint/2010/main" xmlns="" val="78357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November 8, 2006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0"/>
            <a:ext cx="6172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pic>
        <p:nvPicPr>
          <p:cNvPr id="1029" name="Picture 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2225" y="-15875"/>
            <a:ext cx="91059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73" r:id="rId3"/>
    <p:sldLayoutId id="2147484374" r:id="rId4"/>
    <p:sldLayoutId id="2147484394" r:id="rId5"/>
    <p:sldLayoutId id="2147484395" r:id="rId6"/>
    <p:sldLayoutId id="2147484396" r:id="rId7"/>
    <p:sldLayoutId id="2147484397" r:id="rId8"/>
    <p:sldLayoutId id="2147484375" r:id="rId9"/>
    <p:sldLayoutId id="2147484376" r:id="rId10"/>
    <p:sldLayoutId id="2147484377" r:id="rId11"/>
    <p:sldLayoutId id="2147484378" r:id="rId12"/>
    <p:sldLayoutId id="2147484379" r:id="rId13"/>
    <p:sldLayoutId id="2147484380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7"/>
        </a:buBlip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65000"/>
        <a:buBlip>
          <a:blip r:embed="rId18"/>
        </a:buBlip>
        <a:defRPr sz="2800">
          <a:solidFill>
            <a:srgbClr val="000050"/>
          </a:solidFill>
          <a:latin typeface="+mn-lt"/>
          <a:ea typeface="ＭＳ Ｐゴシック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65000"/>
        <a:buBlip>
          <a:blip r:embed="rId19"/>
        </a:buBlip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571B826-9F58-4BE7-AD59-B8D87D637A41}" type="datetimeFigureOut">
              <a:rPr lang="en-US" altLang="en-US"/>
              <a:pPr>
                <a:defRPr/>
              </a:pPr>
              <a:t>5/27/2023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BFDEB6E-1DDE-4718-956D-E92CB94A55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1" r:id="rId1"/>
    <p:sldLayoutId id="2147484382" r:id="rId2"/>
    <p:sldLayoutId id="2147484383" r:id="rId3"/>
    <p:sldLayoutId id="2147484384" r:id="rId4"/>
    <p:sldLayoutId id="2147484385" r:id="rId5"/>
    <p:sldLayoutId id="2147484386" r:id="rId6"/>
    <p:sldLayoutId id="2147484387" r:id="rId7"/>
    <p:sldLayoutId id="2147484388" r:id="rId8"/>
    <p:sldLayoutId id="2147484389" r:id="rId9"/>
    <p:sldLayoutId id="2147484390" r:id="rId10"/>
    <p:sldLayoutId id="21474843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/>
        </p:nvSpPr>
        <p:spPr>
          <a:xfrm>
            <a:off x="457200" y="228759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457200" y="1554321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358"/>
            <a:ext cx="8229600" cy="45262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NAZARETH COLLEGE OF ARTS AND SCIENCE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Affiliated To University Of Madras                                                     Re-accredited by NAAC with ‘B’ grade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DATA SCIENCE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lvl="0" indent="-342900" algn="ctr">
              <a:spcBef>
                <a:spcPct val="20000"/>
              </a:spcBef>
            </a:pP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alt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ctr">
              <a:spcBef>
                <a:spcPct val="20000"/>
              </a:spcBef>
            </a:pP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CLASS :II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 B.SC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CS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SEMESTER: </a:t>
            </a:r>
            <a:r>
              <a:rPr kumimoji="0" lang="en-US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EVEN(2022-2023)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STAFF NAME: </a:t>
            </a:r>
            <a:r>
              <a:rPr kumimoji="0" lang="en-US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MS.R.MEENAKSHI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DEPARTMENT: COMPUTER SCIENCE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>
          <a:xfrm>
            <a:off x="1295400" y="6354921"/>
            <a:ext cx="4212264" cy="274320"/>
          </a:xfrm>
          <a:prstGeom prst="rect">
            <a:avLst/>
          </a:prstGeom>
        </p:spPr>
        <p:txBody>
          <a:bodyPr vert="horz" anchor="b"/>
          <a:lstStyle>
            <a:defPPr>
              <a:defRPr lang="en-US"/>
            </a:defPPr>
            <a:lvl1pPr marL="0" algn="ctr" defTabSz="914400" rtl="0" eaLnBrk="1" latinLnBrk="0" hangingPunct="1">
              <a:defRPr kumimoji="0" sz="1200" kern="1200">
                <a:solidFill>
                  <a:schemeClr val="tx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What is Data Science?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An </a:t>
            </a:r>
            <a:r>
              <a:rPr lang="en-US" dirty="0">
                <a:ea typeface="+mn-ea"/>
              </a:rPr>
              <a:t>area that manages, manipulates, extracts, and interprets knowledge from tremendous amount of </a:t>
            </a:r>
            <a:r>
              <a:rPr lang="en-US" dirty="0" smtClean="0">
                <a:ea typeface="+mn-ea"/>
              </a:rPr>
              <a:t>data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Data </a:t>
            </a:r>
            <a:r>
              <a:rPr lang="en-US" dirty="0">
                <a:ea typeface="+mn-ea"/>
              </a:rPr>
              <a:t>science </a:t>
            </a:r>
            <a:r>
              <a:rPr lang="en-US" dirty="0" smtClean="0">
                <a:ea typeface="+mn-ea"/>
              </a:rPr>
              <a:t>(DS) is </a:t>
            </a:r>
            <a:r>
              <a:rPr lang="en-US" dirty="0">
                <a:ea typeface="+mn-ea"/>
              </a:rPr>
              <a:t>a multidisciplinary field of study with goal to address </a:t>
            </a:r>
            <a:r>
              <a:rPr lang="en-US" dirty="0" smtClean="0">
                <a:ea typeface="+mn-ea"/>
              </a:rPr>
              <a:t>the challenges in </a:t>
            </a:r>
            <a:r>
              <a:rPr lang="en-US" dirty="0">
                <a:ea typeface="+mn-ea"/>
              </a:rPr>
              <a:t>big </a:t>
            </a:r>
            <a:r>
              <a:rPr lang="en-US" dirty="0" smtClean="0">
                <a:ea typeface="+mn-ea"/>
              </a:rPr>
              <a:t>data</a:t>
            </a:r>
            <a:endParaRPr lang="en-US" dirty="0">
              <a:ea typeface="+mn-ea"/>
            </a:endParaRPr>
          </a:p>
          <a:p>
            <a:pPr>
              <a:defRPr/>
            </a:pPr>
            <a:r>
              <a:rPr lang="en-US" dirty="0">
                <a:solidFill>
                  <a:srgbClr val="000066"/>
                </a:solidFill>
                <a:ea typeface="+mn-ea"/>
              </a:rPr>
              <a:t>Data science principles apply to all data – big and </a:t>
            </a:r>
            <a:r>
              <a:rPr lang="en-US" dirty="0" smtClean="0">
                <a:solidFill>
                  <a:srgbClr val="000066"/>
                </a:solidFill>
                <a:ea typeface="+mn-ea"/>
              </a:rPr>
              <a:t>small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00200" y="6324600"/>
            <a:ext cx="5483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sz="1200" b="1" dirty="0" smtClean="0">
                <a:solidFill>
                  <a:schemeClr val="bg1">
                    <a:lumMod val="65000"/>
                  </a:schemeClr>
                </a:solidFill>
              </a:rPr>
              <a:t>hbr.org/2012/10/data-scientist-the-sexiest-job-of-the-21st-century</a:t>
            </a:r>
            <a:r>
              <a:rPr lang="en-US" sz="1200" b="1" dirty="0">
                <a:solidFill>
                  <a:schemeClr val="bg1">
                    <a:lumMod val="65000"/>
                  </a:schemeClr>
                </a:solidFill>
              </a:rPr>
              <a:t>/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Data Science?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Theories and techniques from many fields and disciplines are used to investigate and analyze a large amount of data to help decision makers in many industries such as science, engineering, economics, politics, finance, and </a:t>
            </a:r>
            <a:r>
              <a:rPr lang="en-US" sz="2800" dirty="0" smtClean="0"/>
              <a:t>education</a:t>
            </a:r>
          </a:p>
          <a:p>
            <a:pPr lvl="1"/>
            <a:r>
              <a:rPr lang="en-US" sz="2400" dirty="0" smtClean="0"/>
              <a:t>Computer Science</a:t>
            </a:r>
          </a:p>
          <a:p>
            <a:pPr lvl="2"/>
            <a:r>
              <a:rPr lang="en-US" sz="2000" dirty="0" smtClean="0"/>
              <a:t>Pattern recognition, visualization, data warehousing, High performance computing, Databases, AI</a:t>
            </a:r>
          </a:p>
          <a:p>
            <a:pPr lvl="1"/>
            <a:r>
              <a:rPr lang="en-US" sz="2400" dirty="0" smtClean="0"/>
              <a:t>Mathematics</a:t>
            </a:r>
          </a:p>
          <a:p>
            <a:pPr lvl="2"/>
            <a:r>
              <a:rPr lang="en-US" sz="2000" dirty="0" smtClean="0"/>
              <a:t>Mathematical Modeling</a:t>
            </a:r>
          </a:p>
          <a:p>
            <a:pPr lvl="1"/>
            <a:r>
              <a:rPr lang="en-US" sz="2400" dirty="0" smtClean="0"/>
              <a:t>Statistics</a:t>
            </a:r>
          </a:p>
          <a:p>
            <a:pPr lvl="2"/>
            <a:r>
              <a:rPr lang="en-US" sz="2000" dirty="0"/>
              <a:t>Statistical and Stochastic modeling, </a:t>
            </a:r>
            <a:r>
              <a:rPr lang="en-US" sz="2000" dirty="0" smtClean="0"/>
              <a:t>Probability.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024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sexy?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Gartner’s 2014 Hype Cycle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0600" y="1905000"/>
            <a:ext cx="7315200" cy="4572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733800" y="2836178"/>
            <a:ext cx="838200" cy="152400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99189" y="2780251"/>
            <a:ext cx="838200" cy="152400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897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itchFamily="34" charset="-128"/>
              </a:rPr>
              <a:t>Outline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dirty="0" smtClean="0">
                <a:ea typeface="+mn-ea"/>
              </a:rPr>
              <a:t>Data, Big Data and Challenges</a:t>
            </a:r>
          </a:p>
          <a:p>
            <a:pPr eaLnBrk="1" hangingPunct="1">
              <a:defRPr/>
            </a:pPr>
            <a:r>
              <a:rPr lang="en-US" altLang="en-US" dirty="0" smtClean="0">
                <a:ea typeface="+mn-ea"/>
              </a:rPr>
              <a:t>Data Science</a:t>
            </a:r>
          </a:p>
          <a:p>
            <a:pPr lvl="1" eaLnBrk="1" hangingPunct="1">
              <a:defRPr/>
            </a:pPr>
            <a:r>
              <a:rPr lang="en-US" altLang="en-US" dirty="0" smtClean="0"/>
              <a:t>Introduction</a:t>
            </a:r>
          </a:p>
          <a:p>
            <a:pPr lvl="1" eaLnBrk="1" hangingPunct="1">
              <a:defRPr/>
            </a:pPr>
            <a:r>
              <a:rPr lang="en-US" altLang="en-US" dirty="0" smtClean="0"/>
              <a:t>Why Data Science</a:t>
            </a:r>
          </a:p>
          <a:p>
            <a:pPr>
              <a:defRPr/>
            </a:pPr>
            <a:r>
              <a:rPr lang="en-US" altLang="en-US" dirty="0" smtClean="0"/>
              <a:t>Data Scientists</a:t>
            </a:r>
          </a:p>
          <a:p>
            <a:pPr lvl="1">
              <a:defRPr/>
            </a:pPr>
            <a:r>
              <a:rPr lang="en-US" altLang="en-US" dirty="0" smtClean="0"/>
              <a:t>What do they do?</a:t>
            </a:r>
          </a:p>
          <a:p>
            <a:pPr>
              <a:defRPr/>
            </a:pPr>
            <a:r>
              <a:rPr lang="en-US" altLang="en-US" dirty="0" smtClean="0"/>
              <a:t>Major/Concentration in Data Science</a:t>
            </a:r>
          </a:p>
          <a:p>
            <a:pPr lvl="1">
              <a:defRPr/>
            </a:pPr>
            <a:r>
              <a:rPr lang="en-US" altLang="en-US" dirty="0" smtClean="0"/>
              <a:t>What courses to take.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All Around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Lots of data is being collected </a:t>
            </a:r>
            <a:br>
              <a:rPr lang="en-US" dirty="0"/>
            </a:br>
            <a:r>
              <a:rPr lang="en-US" dirty="0"/>
              <a:t>and warehoused </a:t>
            </a:r>
          </a:p>
          <a:p>
            <a:pPr lvl="1"/>
            <a:r>
              <a:rPr lang="en-US" dirty="0"/>
              <a:t>Web data, e-commerce</a:t>
            </a:r>
          </a:p>
          <a:p>
            <a:pPr lvl="1"/>
            <a:r>
              <a:rPr lang="en-US" dirty="0" smtClean="0"/>
              <a:t>Financial transactions, bank/credit transactions</a:t>
            </a:r>
          </a:p>
          <a:p>
            <a:pPr lvl="1"/>
            <a:r>
              <a:rPr lang="en-US" dirty="0" smtClean="0"/>
              <a:t>Online trading and purchasing</a:t>
            </a:r>
            <a:endParaRPr lang="en-US" dirty="0"/>
          </a:p>
          <a:p>
            <a:pPr lvl="1"/>
            <a:r>
              <a:rPr lang="en-US" dirty="0" smtClean="0"/>
              <a:t>Social </a:t>
            </a:r>
            <a:r>
              <a:rPr lang="en-US" dirty="0"/>
              <a:t>Network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34200" y="1524000"/>
            <a:ext cx="184023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0600" y="4876800"/>
            <a:ext cx="2425700" cy="16318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38650" y="4944052"/>
            <a:ext cx="2495550" cy="14973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74264" y="3429000"/>
            <a:ext cx="2220252" cy="1328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4896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Data Do We have?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 processes 20 PB a day (2008)</a:t>
            </a:r>
          </a:p>
          <a:p>
            <a:r>
              <a:rPr lang="en-US" dirty="0" smtClean="0"/>
              <a:t>Facebook </a:t>
            </a:r>
            <a:r>
              <a:rPr lang="en-US" dirty="0"/>
              <a:t>has </a:t>
            </a:r>
            <a:r>
              <a:rPr lang="en-US" dirty="0" smtClean="0"/>
              <a:t>60 TB of daily logs</a:t>
            </a:r>
            <a:endParaRPr lang="en-US" dirty="0"/>
          </a:p>
          <a:p>
            <a:r>
              <a:rPr lang="en-US" dirty="0"/>
              <a:t>eBay has 6.5 PB of user data + 50 TB/day (5/2009)</a:t>
            </a:r>
          </a:p>
          <a:p>
            <a:r>
              <a:rPr lang="en-US" dirty="0"/>
              <a:t>1000 </a:t>
            </a:r>
            <a:r>
              <a:rPr lang="en-US" dirty="0" smtClean="0"/>
              <a:t>genomes </a:t>
            </a:r>
            <a:r>
              <a:rPr lang="en-US" dirty="0"/>
              <a:t>project: 200 </a:t>
            </a:r>
            <a:r>
              <a:rPr lang="en-US" dirty="0" smtClean="0"/>
              <a:t>TB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sz="2000" dirty="0"/>
              <a:t>Cost of 1 TB of disk: $35</a:t>
            </a:r>
          </a:p>
          <a:p>
            <a:r>
              <a:rPr lang="en-US" sz="2000" dirty="0"/>
              <a:t>Time to read 1 TB disk: 3 </a:t>
            </a:r>
            <a:r>
              <a:rPr lang="en-US" sz="2000" dirty="0" err="1" smtClean="0"/>
              <a:t>hrs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(</a:t>
            </a:r>
            <a:r>
              <a:rPr lang="en-US" sz="2000" dirty="0"/>
              <a:t>100 MB/s)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99233" y="4069142"/>
            <a:ext cx="4449661" cy="279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2677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029200"/>
          </a:xfrm>
        </p:spPr>
        <p:txBody>
          <a:bodyPr/>
          <a:lstStyle/>
          <a:p>
            <a:pPr marL="342900" lvl="1" indent="-342900" eaLnBrk="1" hangingPunct="1">
              <a:buSzPct val="75000"/>
              <a:buBlip>
                <a:blip r:embed="rId2"/>
              </a:buBlip>
              <a:defRPr/>
            </a:pPr>
            <a:r>
              <a:rPr lang="en-US" altLang="en-US" dirty="0" smtClean="0">
                <a:solidFill>
                  <a:schemeClr val="tx1"/>
                </a:solidFill>
              </a:rPr>
              <a:t>Big </a:t>
            </a:r>
            <a:r>
              <a:rPr lang="en-US" altLang="en-US" dirty="0">
                <a:solidFill>
                  <a:schemeClr val="tx1"/>
                </a:solidFill>
              </a:rPr>
              <a:t>Data </a:t>
            </a:r>
            <a:r>
              <a:rPr lang="en-US" dirty="0" smtClean="0">
                <a:solidFill>
                  <a:schemeClr val="tx1"/>
                </a:solidFill>
              </a:rPr>
              <a:t>is </a:t>
            </a:r>
            <a:r>
              <a:rPr lang="en-US" dirty="0">
                <a:solidFill>
                  <a:schemeClr val="tx1"/>
                </a:solidFill>
              </a:rPr>
              <a:t>any data that is expensive to manage and hard to extract value from </a:t>
            </a:r>
            <a:endParaRPr lang="en-US" dirty="0" smtClean="0">
              <a:solidFill>
                <a:schemeClr val="tx1"/>
              </a:solidFill>
            </a:endParaRPr>
          </a:p>
          <a:p>
            <a:pPr lvl="1" eaLnBrk="1" hangingPunct="1">
              <a:defRPr/>
            </a:pPr>
            <a:r>
              <a:rPr lang="en-US" altLang="en-US" dirty="0" smtClean="0"/>
              <a:t>Volume</a:t>
            </a:r>
          </a:p>
          <a:p>
            <a:pPr lvl="2" eaLnBrk="1" hangingPunct="1">
              <a:defRPr/>
            </a:pPr>
            <a:r>
              <a:rPr lang="en-US" altLang="en-US" dirty="0" smtClean="0"/>
              <a:t>The size of the data</a:t>
            </a:r>
            <a:endParaRPr lang="en-US" altLang="en-US" dirty="0"/>
          </a:p>
          <a:p>
            <a:pPr lvl="1" eaLnBrk="1" hangingPunct="1">
              <a:defRPr/>
            </a:pPr>
            <a:r>
              <a:rPr lang="en-US" altLang="en-US" dirty="0" smtClean="0"/>
              <a:t>Velocity</a:t>
            </a:r>
          </a:p>
          <a:p>
            <a:pPr lvl="2" eaLnBrk="1" hangingPunct="1">
              <a:defRPr/>
            </a:pPr>
            <a:r>
              <a:rPr lang="en-US" dirty="0" smtClean="0"/>
              <a:t>The </a:t>
            </a:r>
            <a:r>
              <a:rPr lang="en-US" dirty="0"/>
              <a:t>latency of data processing relative to the growing demand for </a:t>
            </a:r>
            <a:r>
              <a:rPr lang="en-US" dirty="0" smtClean="0"/>
              <a:t>interactivity</a:t>
            </a:r>
          </a:p>
          <a:p>
            <a:pPr lvl="1" eaLnBrk="1" hangingPunct="1">
              <a:defRPr/>
            </a:pPr>
            <a:r>
              <a:rPr lang="en-US" altLang="en-US" dirty="0" smtClean="0"/>
              <a:t>Variety and Complexity</a:t>
            </a:r>
          </a:p>
          <a:p>
            <a:pPr lvl="2" eaLnBrk="1" hangingPunct="1">
              <a:defRPr/>
            </a:pPr>
            <a:r>
              <a:rPr lang="en-US" dirty="0"/>
              <a:t>the diversity of sources, formats, quality, structures.</a:t>
            </a:r>
          </a:p>
          <a:p>
            <a:pPr marL="914400" lvl="2" indent="0" eaLnBrk="1" hangingPunct="1">
              <a:buNone/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5401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82879"/>
            <a:ext cx="7418449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6907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Data We </a:t>
            </a:r>
            <a:r>
              <a:rPr lang="en-US" dirty="0"/>
              <a:t>H</a:t>
            </a:r>
            <a:r>
              <a:rPr lang="en-US" dirty="0" smtClean="0"/>
              <a:t>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Relational Data (Tables/Transaction/Legacy Data)</a:t>
            </a:r>
          </a:p>
          <a:p>
            <a:r>
              <a:rPr lang="en-US" dirty="0"/>
              <a:t>Text Data (Web)</a:t>
            </a:r>
          </a:p>
          <a:p>
            <a:r>
              <a:rPr lang="en-US" dirty="0"/>
              <a:t>Semi-structured Data (XML) </a:t>
            </a:r>
          </a:p>
          <a:p>
            <a:r>
              <a:rPr lang="en-US" dirty="0"/>
              <a:t>Graph Data</a:t>
            </a:r>
          </a:p>
          <a:p>
            <a:r>
              <a:rPr lang="en-US" dirty="0"/>
              <a:t>Social Network, Semantic Web (RDF), … </a:t>
            </a:r>
          </a:p>
          <a:p>
            <a:r>
              <a:rPr lang="en-US" dirty="0" smtClean="0"/>
              <a:t>Streaming </a:t>
            </a:r>
            <a:r>
              <a:rPr lang="en-US" dirty="0"/>
              <a:t>Data </a:t>
            </a:r>
          </a:p>
          <a:p>
            <a:r>
              <a:rPr lang="en-US" dirty="0">
                <a:solidFill>
                  <a:srgbClr val="000066"/>
                </a:solidFill>
              </a:rPr>
              <a:t>You </a:t>
            </a:r>
            <a:r>
              <a:rPr lang="en-US" dirty="0" smtClean="0">
                <a:solidFill>
                  <a:srgbClr val="000066"/>
                </a:solidFill>
              </a:rPr>
              <a:t>can afford to scan </a:t>
            </a:r>
            <a:r>
              <a:rPr lang="en-US" dirty="0">
                <a:solidFill>
                  <a:srgbClr val="000066"/>
                </a:solidFill>
              </a:rPr>
              <a:t>the data once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491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D</a:t>
            </a:r>
            <a:r>
              <a:rPr lang="en-US" dirty="0" smtClean="0"/>
              <a:t>o With </a:t>
            </a:r>
            <a:r>
              <a:rPr lang="en-US" dirty="0"/>
              <a:t>T</a:t>
            </a:r>
            <a:r>
              <a:rPr lang="en-US" dirty="0" smtClean="0"/>
              <a:t>hese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Aggregation and Statistics </a:t>
            </a:r>
          </a:p>
          <a:p>
            <a:pPr lvl="1"/>
            <a:r>
              <a:rPr lang="en-US" dirty="0"/>
              <a:t>Data </a:t>
            </a:r>
            <a:r>
              <a:rPr lang="en-US" dirty="0" smtClean="0"/>
              <a:t>warehousing </a:t>
            </a:r>
            <a:r>
              <a:rPr lang="en-US" dirty="0"/>
              <a:t>and OLAP</a:t>
            </a:r>
          </a:p>
          <a:p>
            <a:r>
              <a:rPr lang="en-US" dirty="0"/>
              <a:t>Indexing, Searching, and Querying</a:t>
            </a:r>
          </a:p>
          <a:p>
            <a:pPr lvl="1"/>
            <a:r>
              <a:rPr lang="en-US" dirty="0"/>
              <a:t>Keyword based search </a:t>
            </a:r>
          </a:p>
          <a:p>
            <a:pPr lvl="1"/>
            <a:r>
              <a:rPr lang="en-US" dirty="0"/>
              <a:t>Pattern matching (XML/RDF)</a:t>
            </a:r>
          </a:p>
          <a:p>
            <a:r>
              <a:rPr lang="en-US" dirty="0"/>
              <a:t>Knowledge discovery</a:t>
            </a:r>
          </a:p>
          <a:p>
            <a:pPr lvl="1"/>
            <a:r>
              <a:rPr lang="en-US" dirty="0"/>
              <a:t>Data Mining</a:t>
            </a:r>
          </a:p>
          <a:p>
            <a:pPr lvl="1"/>
            <a:r>
              <a:rPr lang="en-US" dirty="0"/>
              <a:t>Statistical Modeling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656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 and Data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“… </a:t>
            </a:r>
            <a:r>
              <a:rPr lang="en-US" sz="2600" dirty="0"/>
              <a:t>the sexy job in the next 10 years will be statisticians,” </a:t>
            </a:r>
            <a:r>
              <a:rPr lang="en-US" sz="1400" dirty="0"/>
              <a:t>Hal Varian, Google Chief Economist</a:t>
            </a:r>
          </a:p>
          <a:p>
            <a:r>
              <a:rPr lang="en-US" sz="2600" dirty="0" smtClean="0"/>
              <a:t>The </a:t>
            </a:r>
            <a:r>
              <a:rPr lang="en-US" sz="2600" dirty="0"/>
              <a:t>U.S. will need 140,000-190,000 predictive analysts and 1.5 million managers/analysts by 2018. </a:t>
            </a:r>
            <a:r>
              <a:rPr lang="en-US" sz="1400" dirty="0"/>
              <a:t>McKinsey Global Institute’s June 2011</a:t>
            </a:r>
          </a:p>
          <a:p>
            <a:r>
              <a:rPr lang="en-US" sz="2600" dirty="0" smtClean="0"/>
              <a:t>New </a:t>
            </a:r>
            <a:r>
              <a:rPr lang="en-US" sz="2600" dirty="0"/>
              <a:t>Data Science institutes being created or repurposed – NYU, Columbia, Washington, UCB,...</a:t>
            </a:r>
          </a:p>
          <a:p>
            <a:r>
              <a:rPr lang="en-US" sz="2600" dirty="0" smtClean="0"/>
              <a:t>New </a:t>
            </a:r>
            <a:r>
              <a:rPr lang="en-US" sz="2600" dirty="0"/>
              <a:t>degree programs, courses, boot-camps:</a:t>
            </a:r>
          </a:p>
          <a:p>
            <a:pPr lvl="1"/>
            <a:r>
              <a:rPr lang="en-US" sz="2200" dirty="0" smtClean="0"/>
              <a:t>e.g</a:t>
            </a:r>
            <a:r>
              <a:rPr lang="en-US" sz="2200" dirty="0"/>
              <a:t>., at Berkeley: Stats, </a:t>
            </a:r>
            <a:r>
              <a:rPr lang="en-US" sz="2200" dirty="0" smtClean="0"/>
              <a:t>I-School</a:t>
            </a:r>
            <a:r>
              <a:rPr lang="en-US" sz="2200" dirty="0"/>
              <a:t>, CS, Astronomy…</a:t>
            </a:r>
          </a:p>
          <a:p>
            <a:pPr lvl="1"/>
            <a:r>
              <a:rPr lang="en-US" sz="2200" dirty="0" smtClean="0"/>
              <a:t>One </a:t>
            </a:r>
            <a:r>
              <a:rPr lang="en-US" sz="2200" dirty="0"/>
              <a:t>proposal (elsewhere) for an MS in “Big Data Science”</a:t>
            </a:r>
          </a:p>
        </p:txBody>
      </p:sp>
    </p:spTree>
    <p:extLst>
      <p:ext uri="{BB962C8B-B14F-4D97-AF65-F5344CB8AC3E}">
        <p14:creationId xmlns:p14="http://schemas.microsoft.com/office/powerpoint/2010/main" xmlns="" val="390223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taScienc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DataScience</Template>
  <TotalTime>146</TotalTime>
  <Words>506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DataScience</vt:lpstr>
      <vt:lpstr>Custom Design</vt:lpstr>
      <vt:lpstr>Slide 1</vt:lpstr>
      <vt:lpstr>Outline</vt:lpstr>
      <vt:lpstr>Data All Around</vt:lpstr>
      <vt:lpstr>How Much Data Do We have?</vt:lpstr>
      <vt:lpstr>Big Data</vt:lpstr>
      <vt:lpstr>Big Data</vt:lpstr>
      <vt:lpstr>Types of Data We Have</vt:lpstr>
      <vt:lpstr>What To Do With These Data?</vt:lpstr>
      <vt:lpstr>Big Data and Data Science</vt:lpstr>
      <vt:lpstr>What is Data Science?</vt:lpstr>
      <vt:lpstr>What is Data Science?</vt:lpstr>
      <vt:lpstr>Why is it sexy?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Data Science</dc:title>
  <dc:creator>kal;Kamal Al Nasr</dc:creator>
  <cp:lastModifiedBy>CS Bsc</cp:lastModifiedBy>
  <cp:revision>23</cp:revision>
  <dcterms:created xsi:type="dcterms:W3CDTF">2015-03-22T23:49:48Z</dcterms:created>
  <dcterms:modified xsi:type="dcterms:W3CDTF">2023-05-27T02:45:58Z</dcterms:modified>
</cp:coreProperties>
</file>