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99EA36E4-E5E4-422B-AC56-A465F06E1780}" type="datetimeFigureOut">
              <a:rPr lang="en-US" smtClean="0"/>
              <a:pPr/>
              <a:t>18/1/2023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5A8BFAC4-5F9B-4D5B-BB55-0BD8DD5C460C}"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9EA36E4-E5E4-422B-AC56-A465F06E1780}" type="datetimeFigureOut">
              <a:rPr lang="en-US" smtClean="0"/>
              <a:pPr/>
              <a:t>18/1/2023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A8BFAC4-5F9B-4D5B-BB55-0BD8DD5C46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9EA36E4-E5E4-422B-AC56-A465F06E1780}" type="datetimeFigureOut">
              <a:rPr lang="en-US" smtClean="0"/>
              <a:pPr/>
              <a:t>18/1/2023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A8BFAC4-5F9B-4D5B-BB55-0BD8DD5C46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9EA36E4-E5E4-422B-AC56-A465F06E1780}" type="datetimeFigureOut">
              <a:rPr lang="en-US" smtClean="0"/>
              <a:pPr/>
              <a:t>18/1/2023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A8BFAC4-5F9B-4D5B-BB55-0BD8DD5C46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9EA36E4-E5E4-422B-AC56-A465F06E1780}" type="datetimeFigureOut">
              <a:rPr lang="en-US" smtClean="0"/>
              <a:pPr/>
              <a:t>18/1/2023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A8BFAC4-5F9B-4D5B-BB55-0BD8DD5C460C}"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9EA36E4-E5E4-422B-AC56-A465F06E1780}" type="datetimeFigureOut">
              <a:rPr lang="en-US" smtClean="0"/>
              <a:pPr/>
              <a:t>18/1/2023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A8BFAC4-5F9B-4D5B-BB55-0BD8DD5C460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9EA36E4-E5E4-422B-AC56-A465F06E1780}" type="datetimeFigureOut">
              <a:rPr lang="en-US" smtClean="0"/>
              <a:pPr/>
              <a:t>18/1/2023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A8BFAC4-5F9B-4D5B-BB55-0BD8DD5C460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9EA36E4-E5E4-422B-AC56-A465F06E1780}" type="datetimeFigureOut">
              <a:rPr lang="en-US" smtClean="0"/>
              <a:pPr/>
              <a:t>18/1/2023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A8BFAC4-5F9B-4D5B-BB55-0BD8DD5C46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9EA36E4-E5E4-422B-AC56-A465F06E1780}" type="datetimeFigureOut">
              <a:rPr lang="en-US" smtClean="0"/>
              <a:pPr/>
              <a:t>18/1/2023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A8BFAC4-5F9B-4D5B-BB55-0BD8DD5C460C}"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9EA36E4-E5E4-422B-AC56-A465F06E1780}" type="datetimeFigureOut">
              <a:rPr lang="en-US" smtClean="0"/>
              <a:pPr/>
              <a:t>18/1/2023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A8BFAC4-5F9B-4D5B-BB55-0BD8DD5C460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9EA36E4-E5E4-422B-AC56-A465F06E1780}" type="datetimeFigureOut">
              <a:rPr lang="en-US" smtClean="0"/>
              <a:pPr/>
              <a:t>18/1/2023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A8BFAC4-5F9B-4D5B-BB55-0BD8DD5C460C}"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9EA36E4-E5E4-422B-AC56-A465F06E1780}" type="datetimeFigureOut">
              <a:rPr lang="en-US" smtClean="0"/>
              <a:pPr/>
              <a:t>18/1/2023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A8BFAC4-5F9B-4D5B-BB55-0BD8DD5C460C}"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Digital Image processing </a:t>
            </a:r>
            <a:endParaRPr lang="en-US" dirty="0"/>
          </a:p>
        </p:txBody>
      </p:sp>
      <p:sp>
        <p:nvSpPr>
          <p:cNvPr id="3" name="Subtitle 2"/>
          <p:cNvSpPr>
            <a:spLocks noGrp="1"/>
          </p:cNvSpPr>
          <p:nvPr>
            <p:ph type="subTitle" idx="1"/>
          </p:nvPr>
        </p:nvSpPr>
        <p:spPr>
          <a:xfrm>
            <a:off x="1432560" y="1850064"/>
            <a:ext cx="7406640" cy="2645736"/>
          </a:xfrm>
        </p:spPr>
        <p:txBody>
          <a:bodyPr>
            <a:normAutofit/>
          </a:bodyPr>
          <a:lstStyle/>
          <a:p>
            <a:r>
              <a:rPr lang="en-US" dirty="0" smtClean="0"/>
              <a:t>Contents :</a:t>
            </a:r>
          </a:p>
          <a:p>
            <a:r>
              <a:rPr lang="en-US" dirty="0" smtClean="0"/>
              <a:t>1). Elements of visual perception </a:t>
            </a:r>
          </a:p>
          <a:p>
            <a:r>
              <a:rPr lang="en-US" dirty="0" smtClean="0"/>
              <a:t>2). Structure of an eye </a:t>
            </a:r>
          </a:p>
          <a:p>
            <a:r>
              <a:rPr lang="en-US" dirty="0" smtClean="0"/>
              <a:t>3). Image Formation of the Eye </a:t>
            </a:r>
          </a:p>
          <a:p>
            <a:r>
              <a:rPr lang="en-US" dirty="0" smtClean="0"/>
              <a:t>4).Brightness of Adaptation and Discrimination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 of visual Perception </a:t>
            </a:r>
            <a:endParaRPr lang="en-US" dirty="0"/>
          </a:p>
        </p:txBody>
      </p:sp>
      <p:sp>
        <p:nvSpPr>
          <p:cNvPr id="3" name="Content Placeholder 2"/>
          <p:cNvSpPr>
            <a:spLocks noGrp="1"/>
          </p:cNvSpPr>
          <p:nvPr>
            <p:ph idx="1"/>
          </p:nvPr>
        </p:nvSpPr>
        <p:spPr>
          <a:xfrm>
            <a:off x="228600" y="1447800"/>
            <a:ext cx="8763000" cy="5105400"/>
          </a:xfrm>
        </p:spPr>
        <p:txBody>
          <a:bodyPr/>
          <a:lstStyle/>
          <a:p>
            <a:pPr>
              <a:buFont typeface="Wingdings" pitchFamily="2" charset="2"/>
              <a:buChar char="q"/>
            </a:pPr>
            <a:r>
              <a:rPr lang="en-US" sz="2800" dirty="0" smtClean="0"/>
              <a:t>The field of Digital image processing is built on the foundation of mathematical and </a:t>
            </a:r>
            <a:r>
              <a:rPr lang="en-US" sz="2800" dirty="0" err="1" smtClean="0"/>
              <a:t>probablistic</a:t>
            </a:r>
            <a:r>
              <a:rPr lang="en-US" sz="2800" dirty="0"/>
              <a:t> </a:t>
            </a:r>
            <a:r>
              <a:rPr lang="en-US" sz="2800" dirty="0" smtClean="0"/>
              <a:t> formulation. </a:t>
            </a:r>
          </a:p>
          <a:p>
            <a:pPr>
              <a:buFont typeface="Wingdings" pitchFamily="2" charset="2"/>
              <a:buChar char="q"/>
            </a:pPr>
            <a:r>
              <a:rPr lang="en-US" sz="2800" dirty="0" smtClean="0"/>
              <a:t>In human visual perception, the eyes act as the </a:t>
            </a:r>
          </a:p>
          <a:p>
            <a:pPr>
              <a:buNone/>
            </a:pPr>
            <a:r>
              <a:rPr lang="en-US" sz="2800" dirty="0"/>
              <a:t> </a:t>
            </a:r>
            <a:r>
              <a:rPr lang="en-US" sz="2800" dirty="0" smtClean="0"/>
              <a:t>   sensor or camera, neurons acts as the connecting </a:t>
            </a:r>
          </a:p>
          <a:p>
            <a:pPr>
              <a:buNone/>
            </a:pPr>
            <a:r>
              <a:rPr lang="en-US" sz="2800" dirty="0" smtClean="0"/>
              <a:t>Cable and the brain acts as the processor. </a:t>
            </a:r>
          </a:p>
          <a:p>
            <a:pPr>
              <a:buFont typeface="Courier New" pitchFamily="49" charset="0"/>
              <a:buChar char="o"/>
            </a:pPr>
            <a:r>
              <a:rPr lang="en-US" sz="2800" dirty="0" smtClean="0"/>
              <a:t>The basic elements of visual </a:t>
            </a:r>
            <a:r>
              <a:rPr lang="en-US" sz="2800" dirty="0" err="1" smtClean="0"/>
              <a:t>preceptions</a:t>
            </a:r>
            <a:r>
              <a:rPr lang="en-US" sz="2800" dirty="0" smtClean="0"/>
              <a:t> are:</a:t>
            </a:r>
          </a:p>
          <a:p>
            <a:pPr marL="514350" indent="-514350">
              <a:buFont typeface="+mj-lt"/>
              <a:buAutoNum type="arabicParenR"/>
            </a:pPr>
            <a:r>
              <a:rPr lang="en-US" sz="2800" dirty="0" smtClean="0"/>
              <a:t>Structure of Eye </a:t>
            </a:r>
          </a:p>
          <a:p>
            <a:pPr marL="514350" indent="-514350">
              <a:buFont typeface="+mj-lt"/>
              <a:buAutoNum type="arabicParenR"/>
            </a:pPr>
            <a:r>
              <a:rPr lang="en-US" dirty="0" smtClean="0"/>
              <a:t>Image Formation in the Eye </a:t>
            </a:r>
          </a:p>
          <a:p>
            <a:pPr marL="514350" indent="-514350">
              <a:buFont typeface="+mj-lt"/>
              <a:buAutoNum type="arabicParenR"/>
            </a:pPr>
            <a:r>
              <a:rPr lang="en-US" dirty="0" smtClean="0"/>
              <a:t>Brightness Adaptation and Discrimination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Forte" pitchFamily="66" charset="0"/>
              </a:rPr>
              <a:t>1. Structure of Eye </a:t>
            </a:r>
            <a:endParaRPr lang="en-US" dirty="0">
              <a:latin typeface="Forte" pitchFamily="66" charset="0"/>
            </a:endParaRPr>
          </a:p>
        </p:txBody>
      </p:sp>
      <p:pic>
        <p:nvPicPr>
          <p:cNvPr id="5" name="Content Placeholder 4" descr="gfg_eye.png"/>
          <p:cNvPicPr>
            <a:picLocks noGrp="1" noChangeAspect="1"/>
          </p:cNvPicPr>
          <p:nvPr>
            <p:ph sz="half" idx="1"/>
          </p:nvPr>
        </p:nvPicPr>
        <p:blipFill>
          <a:blip r:embed="rId2"/>
          <a:stretch>
            <a:fillRect/>
          </a:stretch>
        </p:blipFill>
        <p:spPr>
          <a:xfrm>
            <a:off x="381000" y="1752600"/>
            <a:ext cx="4267200" cy="3962400"/>
          </a:xfrm>
        </p:spPr>
      </p:pic>
      <p:sp>
        <p:nvSpPr>
          <p:cNvPr id="4" name="Content Placeholder 3"/>
          <p:cNvSpPr>
            <a:spLocks noGrp="1"/>
          </p:cNvSpPr>
          <p:nvPr>
            <p:ph sz="half" idx="2"/>
          </p:nvPr>
        </p:nvSpPr>
        <p:spPr/>
        <p:txBody>
          <a:bodyPr>
            <a:normAutofit/>
          </a:bodyPr>
          <a:lstStyle/>
          <a:p>
            <a:r>
              <a:rPr lang="en-US" sz="1400" dirty="0" smtClean="0"/>
              <a:t>The human eye is a slightly asymmetrical sphere with an average diameter of the length of 20mm to 25mm </a:t>
            </a:r>
          </a:p>
          <a:p>
            <a:r>
              <a:rPr lang="en-US" sz="1400" dirty="0" smtClean="0"/>
              <a:t>It has a volume of about 6.5cc  </a:t>
            </a:r>
          </a:p>
          <a:p>
            <a:pPr>
              <a:buNone/>
            </a:pPr>
            <a:endParaRPr lang="en-US" sz="1400" dirty="0" smtClean="0"/>
          </a:p>
          <a:p>
            <a:r>
              <a:rPr lang="en-US" sz="1400" dirty="0" smtClean="0"/>
              <a:t>The eye is just like a camera. The external object is seen as the camera take the picture of any object. </a:t>
            </a:r>
          </a:p>
          <a:p>
            <a:endParaRPr lang="en-US" sz="1400" dirty="0"/>
          </a:p>
          <a:p>
            <a:r>
              <a:rPr lang="en-US" sz="1400" dirty="0" smtClean="0"/>
              <a:t>Light enters the eye through a small hole called the pupil, a black looking aperture having the quality of contraction of eye when exposed to bright light and is focused on the retina which is like a camera film.  </a:t>
            </a:r>
          </a:p>
          <a:p>
            <a:r>
              <a:rPr lang="en-US" sz="1400" dirty="0" smtClean="0"/>
              <a:t> The eye is made up of three coats, which enclose the optically clear aqueous humour, lens, and vitreous body </a:t>
            </a:r>
          </a:p>
          <a:p>
            <a:endParaRPr lang="en-US" sz="1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800" y="-381000"/>
            <a:ext cx="2285999" cy="381000"/>
          </a:xfrm>
        </p:spPr>
        <p:txBody>
          <a:bodyPr/>
          <a:lstStyle/>
          <a:p>
            <a:endParaRPr lang="en-US" dirty="0"/>
          </a:p>
        </p:txBody>
      </p:sp>
      <p:sp>
        <p:nvSpPr>
          <p:cNvPr id="4" name="Text Placeholder 3"/>
          <p:cNvSpPr>
            <a:spLocks noGrp="1"/>
          </p:cNvSpPr>
          <p:nvPr>
            <p:ph type="body" idx="2"/>
          </p:nvPr>
        </p:nvSpPr>
        <p:spPr>
          <a:xfrm>
            <a:off x="5562600" y="685801"/>
            <a:ext cx="3008313" cy="5181600"/>
          </a:xfrm>
        </p:spPr>
        <p:txBody>
          <a:bodyPr>
            <a:normAutofit/>
          </a:bodyPr>
          <a:lstStyle/>
          <a:p>
            <a:pPr>
              <a:buFont typeface="Arial" pitchFamily="34" charset="0"/>
              <a:buChar char="•"/>
            </a:pPr>
            <a:r>
              <a:rPr lang="en-US" dirty="0" smtClean="0"/>
              <a:t> The lens, iris, and cornea are nourished by clear fluid, know as anterior chamber. The fluid flows from ciliary body to the pupil and is absorbed through the channels in the angle of the anterior chamber.  </a:t>
            </a:r>
          </a:p>
          <a:p>
            <a:pPr>
              <a:buFont typeface="Arial" pitchFamily="34" charset="0"/>
              <a:buChar char="•"/>
            </a:pPr>
            <a:endParaRPr lang="en-US" dirty="0"/>
          </a:p>
          <a:p>
            <a:pPr>
              <a:buFont typeface="Arial" pitchFamily="34" charset="0"/>
              <a:buChar char="•"/>
            </a:pPr>
            <a:r>
              <a:rPr lang="en-US" dirty="0" smtClean="0"/>
              <a:t>Cones in eye number between 6 to 7 million which are highly sensitive to colors. Human visualizes the colored image in daylight due to these cones. The cone vision is also called as photopic or bright-light vision.   </a:t>
            </a:r>
          </a:p>
          <a:p>
            <a:endParaRPr lang="en-US" dirty="0"/>
          </a:p>
          <a:p>
            <a:pPr>
              <a:buFont typeface="Arial" pitchFamily="34" charset="0"/>
              <a:buChar char="•"/>
            </a:pPr>
            <a:r>
              <a:rPr lang="en-US" dirty="0" smtClean="0"/>
              <a:t>Rods in the eye are much larger between 75 to 150 million and are distributed over the retinal surface. </a:t>
            </a:r>
          </a:p>
          <a:p>
            <a:pPr>
              <a:buFont typeface="Arial" pitchFamily="34" charset="0"/>
              <a:buChar char="•"/>
            </a:pPr>
            <a:endParaRPr lang="en-US" dirty="0" smtClean="0"/>
          </a:p>
          <a:p>
            <a:pPr>
              <a:buFont typeface="Arial" pitchFamily="34" charset="0"/>
              <a:buChar char="•"/>
            </a:pPr>
            <a:r>
              <a:rPr lang="en-US" dirty="0" smtClean="0"/>
              <a:t>Rods are not involved in the color vision and are sensitive to low levels of illumination.  </a:t>
            </a:r>
            <a:endParaRPr lang="en-US" dirty="0"/>
          </a:p>
        </p:txBody>
      </p:sp>
      <p:pic>
        <p:nvPicPr>
          <p:cNvPr id="5" name="Content Placeholder 4" descr="gfg_eye.png"/>
          <p:cNvPicPr>
            <a:picLocks noGrp="1" noChangeAspect="1"/>
          </p:cNvPicPr>
          <p:nvPr>
            <p:ph sz="half" idx="1"/>
          </p:nvPr>
        </p:nvPicPr>
        <p:blipFill>
          <a:blip r:embed="rId2"/>
          <a:stretch>
            <a:fillRect/>
          </a:stretch>
        </p:blipFill>
        <p:spPr>
          <a:xfrm>
            <a:off x="228600" y="762000"/>
            <a:ext cx="4961404" cy="502920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Forte" pitchFamily="66" charset="0"/>
              </a:rPr>
              <a:t>2. Image formation of the Eye </a:t>
            </a:r>
            <a:endParaRPr lang="en-US" dirty="0">
              <a:latin typeface="Forte" pitchFamily="66" charset="0"/>
            </a:endParaRPr>
          </a:p>
        </p:txBody>
      </p:sp>
      <p:pic>
        <p:nvPicPr>
          <p:cNvPr id="5" name="Content Placeholder 4" descr="eyeimage.png"/>
          <p:cNvPicPr>
            <a:picLocks noGrp="1" noChangeAspect="1"/>
          </p:cNvPicPr>
          <p:nvPr>
            <p:ph sz="half" idx="1"/>
          </p:nvPr>
        </p:nvPicPr>
        <p:blipFill>
          <a:blip r:embed="rId2"/>
          <a:stretch>
            <a:fillRect/>
          </a:stretch>
        </p:blipFill>
        <p:spPr>
          <a:xfrm>
            <a:off x="1435100" y="3247721"/>
            <a:ext cx="3657600" cy="1216633"/>
          </a:xfrm>
        </p:spPr>
      </p:pic>
      <p:sp>
        <p:nvSpPr>
          <p:cNvPr id="4" name="Content Placeholder 3"/>
          <p:cNvSpPr>
            <a:spLocks noGrp="1"/>
          </p:cNvSpPr>
          <p:nvPr>
            <p:ph sz="half" idx="2"/>
          </p:nvPr>
        </p:nvSpPr>
        <p:spPr>
          <a:xfrm>
            <a:off x="4648200" y="1600200"/>
            <a:ext cx="4038600" cy="5029200"/>
          </a:xfrm>
        </p:spPr>
        <p:txBody>
          <a:bodyPr>
            <a:normAutofit fontScale="92500" lnSpcReduction="10000"/>
          </a:bodyPr>
          <a:lstStyle/>
          <a:p>
            <a:pPr>
              <a:buFont typeface="Wingdings" pitchFamily="2" charset="2"/>
              <a:buChar char="v"/>
            </a:pPr>
            <a:r>
              <a:rPr lang="en-US" dirty="0" smtClean="0"/>
              <a:t>When the lens of the eye focus an image of the outside world onto a light-sensitive membrane in the back of the eye, called retina the image is formed. The lens of the eye focuses light on the photoreceptive cells of the retina which detects the photons of light and responds by producing neural impulses.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Forte" pitchFamily="66" charset="0"/>
              </a:rPr>
              <a:t>Brightness Adaptation and Discrimination:</a:t>
            </a:r>
            <a:r>
              <a:rPr lang="en-US" dirty="0" smtClean="0">
                <a:latin typeface="Forte" pitchFamily="66" charset="0"/>
              </a:rPr>
              <a:t> </a:t>
            </a:r>
            <a:endParaRPr lang="en-US" dirty="0">
              <a:latin typeface="Forte" pitchFamily="66" charset="0"/>
            </a:endParaRPr>
          </a:p>
        </p:txBody>
      </p:sp>
      <p:pic>
        <p:nvPicPr>
          <p:cNvPr id="5" name="Content Placeholder 4" descr="brightness4.png"/>
          <p:cNvPicPr>
            <a:picLocks noGrp="1" noChangeAspect="1"/>
          </p:cNvPicPr>
          <p:nvPr>
            <p:ph sz="half" idx="1"/>
          </p:nvPr>
        </p:nvPicPr>
        <p:blipFill>
          <a:blip r:embed="rId2"/>
          <a:stretch>
            <a:fillRect/>
          </a:stretch>
        </p:blipFill>
        <p:spPr>
          <a:xfrm>
            <a:off x="1435100" y="1747889"/>
            <a:ext cx="3657600" cy="4216297"/>
          </a:xfrm>
        </p:spPr>
      </p:pic>
      <p:sp>
        <p:nvSpPr>
          <p:cNvPr id="4" name="Content Placeholder 3"/>
          <p:cNvSpPr>
            <a:spLocks noGrp="1"/>
          </p:cNvSpPr>
          <p:nvPr>
            <p:ph sz="half" idx="2"/>
          </p:nvPr>
        </p:nvSpPr>
        <p:spPr/>
        <p:txBody>
          <a:bodyPr>
            <a:normAutofit fontScale="92500" lnSpcReduction="10000"/>
          </a:bodyPr>
          <a:lstStyle/>
          <a:p>
            <a:pPr>
              <a:buFont typeface="Wingdings" pitchFamily="2" charset="2"/>
              <a:buChar char="v"/>
            </a:pPr>
            <a:r>
              <a:rPr lang="en-US" sz="2400" dirty="0" smtClean="0"/>
              <a:t>Digital images are displayed as a discrete set of intensities</a:t>
            </a:r>
            <a:r>
              <a:rPr lang="en-US" dirty="0" smtClean="0"/>
              <a:t>.  </a:t>
            </a:r>
          </a:p>
          <a:p>
            <a:pPr>
              <a:buNone/>
            </a:pPr>
            <a:r>
              <a:rPr lang="en-US" sz="2200" dirty="0" smtClean="0"/>
              <a:t>The eyes ability to discriminate black and white at different intensity levels is an important consideration in presenting image processing result.  </a:t>
            </a:r>
          </a:p>
          <a:p>
            <a:pPr>
              <a:buNone/>
            </a:pPr>
            <a:r>
              <a:rPr lang="en-US" sz="2000" dirty="0" smtClean="0">
                <a:latin typeface="Aharoni" pitchFamily="2" charset="-79"/>
                <a:cs typeface="Aharoni" pitchFamily="2" charset="-79"/>
              </a:rPr>
              <a:t>What is brightness adaptation ?</a:t>
            </a:r>
          </a:p>
          <a:p>
            <a:pPr>
              <a:buNone/>
            </a:pPr>
            <a:r>
              <a:rPr lang="en-US" sz="2400" dirty="0"/>
              <a:t>A</a:t>
            </a:r>
            <a:r>
              <a:rPr lang="en-US" sz="2400" dirty="0" smtClean="0"/>
              <a:t>n apparent decrease in the intensity of a stimulus after exposure to a high level of  </a:t>
            </a:r>
            <a:endParaRPr lang="en-US" sz="2400"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brightness in digital imaging?</a:t>
            </a:r>
            <a:endParaRPr lang="en-US" dirty="0"/>
          </a:p>
        </p:txBody>
      </p:sp>
      <p:sp>
        <p:nvSpPr>
          <p:cNvPr id="3" name="Content Placeholder 2"/>
          <p:cNvSpPr>
            <a:spLocks noGrp="1"/>
          </p:cNvSpPr>
          <p:nvPr>
            <p:ph idx="1"/>
          </p:nvPr>
        </p:nvSpPr>
        <p:spPr/>
        <p:txBody>
          <a:bodyPr/>
          <a:lstStyle/>
          <a:p>
            <a:r>
              <a:rPr lang="en-US" dirty="0" smtClean="0"/>
              <a:t>in terms of digital image processing, brightness is more properly described as </a:t>
            </a:r>
            <a:r>
              <a:rPr lang="en-US" b="1" dirty="0" smtClean="0"/>
              <a:t>the measured intensity of all the pixels comprising an ensemble that constitutes the digital image after it has been captured, digitized, and displayed</a:t>
            </a:r>
            <a:r>
              <a:rPr lang="en-US" dirty="0" smtClean="0"/>
              <a:t>.    </a:t>
            </a:r>
          </a:p>
        </p:txBody>
      </p:sp>
      <p:pic>
        <p:nvPicPr>
          <p:cNvPr id="4" name="Picture 3" descr="digitalimagesfigure1.jpg"/>
          <p:cNvPicPr>
            <a:picLocks noChangeAspect="1"/>
          </p:cNvPicPr>
          <p:nvPr/>
        </p:nvPicPr>
        <p:blipFill>
          <a:blip r:embed="rId2"/>
          <a:stretch>
            <a:fillRect/>
          </a:stretch>
        </p:blipFill>
        <p:spPr>
          <a:xfrm>
            <a:off x="4343400" y="4495800"/>
            <a:ext cx="4389120" cy="20574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11070158</TotalTime>
  <Words>448</Words>
  <Application>Microsoft Office PowerPoint</Application>
  <PresentationFormat>On-screen Show (4:3)</PresentationFormat>
  <Paragraphs>39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Solstice</vt:lpstr>
      <vt:lpstr>Digital Image processing </vt:lpstr>
      <vt:lpstr>Element of visual Perception </vt:lpstr>
      <vt:lpstr>1. Structure of Eye </vt:lpstr>
      <vt:lpstr>Slide 4</vt:lpstr>
      <vt:lpstr>2. Image formation of the Eye </vt:lpstr>
      <vt:lpstr>Brightness Adaptation and Discrimination: </vt:lpstr>
      <vt:lpstr>What is brightness in digital imaging?</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 of visual Perception</dc:title>
  <dc:creator>Lab1 Sys15</dc:creator>
  <cp:lastModifiedBy>Lab1 Sys15</cp:lastModifiedBy>
  <cp:revision>8</cp:revision>
  <dcterms:created xsi:type="dcterms:W3CDTF">2001-12-31T18:31:51Z</dcterms:created>
  <dcterms:modified xsi:type="dcterms:W3CDTF">2023-01-18T09:30:51Z</dcterms:modified>
</cp:coreProperties>
</file>