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sldIdLst>
    <p:sldId id="333" r:id="rId2"/>
    <p:sldId id="334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78" r:id="rId12"/>
    <p:sldId id="279" r:id="rId13"/>
    <p:sldId id="280" r:id="rId14"/>
    <p:sldId id="335" r:id="rId15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88775" cy="1248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80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1463" y="273050"/>
            <a:ext cx="2054225" cy="5846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1863" cy="5846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8488" cy="1133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2250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4963"/>
            <a:ext cx="4033838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47763" y="6553200"/>
            <a:ext cx="654843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eaLnBrk="0" hangingPunct="0">
              <a:spcBef>
                <a:spcPts val="6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>
                <a:solidFill>
                  <a:srgbClr val="000000"/>
                </a:solidFill>
                <a:latin typeface="Century Gothic" pitchFamily="32" charset="0"/>
              </a:rPr>
              <a:t>Copyright © 2011 Pearson Education, Inc. Publishing as Pearson Addison-Wesley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116638"/>
            <a:ext cx="990600" cy="741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686800" y="0"/>
            <a:ext cx="466725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18488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8488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F91C94-31EE-4F95-B4DC-0F1EE358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250" y="722644"/>
            <a:ext cx="6447501" cy="5412712"/>
          </a:xfrm>
        </p:spPr>
        <p:txBody>
          <a:bodyPr>
            <a:normAutofit fontScale="25000" lnSpcReduction="20000"/>
          </a:bodyPr>
          <a:lstStyle/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NAZARETH COLLEGE OF ARTS AND SCIENCE </a:t>
            </a:r>
            <a:b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Affiliated To University Of Madras                                                                        Re-accredited by NAAC with ‘B’ grade</a:t>
            </a:r>
            <a:b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MANAGEMENT INFORMATION SYSTEM</a:t>
            </a:r>
            <a:endParaRPr lang="en-US" altLang="en-US" sz="9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endParaRPr lang="en-US" altLang="en-US" sz="9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TRANSACTION PROCESSING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:II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MCOM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SEMESTER: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EVEN(2022-2023)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STAFF NAME</a:t>
            </a:r>
            <a:r>
              <a:rPr lang="en-US" altLang="en-US" sz="9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9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MS.S.V.RAJIGA</a:t>
            </a: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DEPARTMENT: COMPUTER SCIENCE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718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/>
          </p:nvPr>
        </p:nvSpPr>
        <p:spPr>
          <a:xfrm>
            <a:off x="457200" y="1366838"/>
            <a:ext cx="7772400" cy="4805362"/>
          </a:xfrm>
          <a:ln/>
        </p:spPr>
        <p:txBody>
          <a:bodyPr lIns="90000" tIns="46800" rIns="90000" bIns="46800" anchor="t"/>
          <a:lstStyle/>
          <a:p>
            <a:pPr marL="609600" indent="-598488" algn="l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endParaRPr lang="en-US" sz="2400" b="1">
              <a:latin typeface="Palatino" charset="0"/>
              <a:cs typeface="Times New Roman" pitchFamily="16" charset="0"/>
            </a:endParaRP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Figure 21.2 (next slide) shows two examples of transactions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Notation focuses on the read and write operations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Can also write in shorthand notation:</a:t>
            </a:r>
          </a:p>
          <a:p>
            <a:pPr marL="1476375" lvl="1" indent="-561975" algn="l">
              <a:spcBef>
                <a:spcPts val="700"/>
              </a:spcBef>
              <a:buFont typeface="Times New Roman" pitchFamily="16" charset="0"/>
              <a:buChar char="–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T1: b1; r1(X); w1(X); r1(Y); w1(Y); e1;</a:t>
            </a:r>
          </a:p>
          <a:p>
            <a:pPr marL="1476375" lvl="1" indent="-561975" algn="l">
              <a:spcBef>
                <a:spcPts val="700"/>
              </a:spcBef>
              <a:buFont typeface="Times New Roman" pitchFamily="16" charset="0"/>
              <a:buChar char="–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T2: b2; r2(Y); w2(Y); e2;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bi and ei specify transaction boundaries (begin and end)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i specifies a unique transaction identifier (TId)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14288" y="161925"/>
            <a:ext cx="8672512" cy="1143000"/>
          </a:xfrm>
          <a:ln/>
        </p:spPr>
        <p:txBody>
          <a:bodyPr lIns="92160" tIns="46080" rIns="92160" bIns="46080" anchor="ctr"/>
          <a:lstStyle/>
          <a:p>
            <a:pPr marL="0" indent="0" algn="ctr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cs typeface="Times New Roman" pitchFamily="16" charset="0"/>
              </a:rPr>
              <a:t>Transaction Notation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558800" y="0"/>
            <a:ext cx="76708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cs typeface="Times New Roman" pitchFamily="16" charset="0"/>
              </a:rPr>
              <a:t>Transaction and System </a:t>
            </a:r>
            <a:r>
              <a:rPr lang="en-US" sz="3200" dirty="0" smtClean="0">
                <a:cs typeface="Times New Roman" pitchFamily="16" charset="0"/>
              </a:rPr>
              <a:t>Concepts</a:t>
            </a:r>
            <a:endParaRPr lang="en-US" sz="3200" dirty="0">
              <a:cs typeface="Times New Roman" pitchFamily="16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29600" cy="5257800"/>
          </a:xfrm>
          <a:ln/>
        </p:spPr>
        <p:txBody>
          <a:bodyPr lIns="90000" tIns="46800" rIns="90000" bIns="46800"/>
          <a:lstStyle/>
          <a:p>
            <a:pPr indent="-331788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DBMS Recovery Manager needs system to keep track of the following operations (in the system </a:t>
            </a:r>
            <a:r>
              <a:rPr lang="en-US" sz="2400" b="1">
                <a:latin typeface="Palatino" charset="0"/>
                <a:cs typeface="Times New Roman" pitchFamily="16" charset="0"/>
              </a:rPr>
              <a:t>log file</a:t>
            </a:r>
            <a:r>
              <a:rPr lang="en-US" sz="2400">
                <a:latin typeface="Palatino" charset="0"/>
                <a:cs typeface="Times New Roman" pitchFamily="16" charset="0"/>
              </a:rPr>
              <a:t>):</a:t>
            </a:r>
          </a:p>
          <a:p>
            <a:pPr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begin_transaction: </a:t>
            </a:r>
            <a:r>
              <a:rPr lang="en-US" sz="2400">
                <a:latin typeface="Palatino" charset="0"/>
                <a:cs typeface="Times New Roman" pitchFamily="16" charset="0"/>
              </a:rPr>
              <a:t>Start of transaction execution.</a:t>
            </a:r>
          </a:p>
          <a:p>
            <a:pPr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read or write:</a:t>
            </a:r>
            <a:r>
              <a:rPr lang="en-US" sz="2400">
                <a:latin typeface="Palatino" charset="0"/>
                <a:cs typeface="Times New Roman" pitchFamily="16" charset="0"/>
              </a:rPr>
              <a:t> Read or write operations on the database items that are executed as part of a transaction.</a:t>
            </a:r>
          </a:p>
          <a:p>
            <a:pPr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end_transaction:</a:t>
            </a:r>
            <a:r>
              <a:rPr lang="en-US" sz="2400">
                <a:latin typeface="Palatino" charset="0"/>
                <a:cs typeface="Times New Roman" pitchFamily="16" charset="0"/>
              </a:rPr>
              <a:t> Specifies end of read and write transaction operations have ended. System may still have to check whether the changes (writes) introduced by transaction can be </a:t>
            </a:r>
            <a:r>
              <a:rPr lang="en-US" sz="2400" i="1">
                <a:latin typeface="Palatino" charset="0"/>
                <a:cs typeface="Times New Roman" pitchFamily="16" charset="0"/>
              </a:rPr>
              <a:t>permanently applied to the database</a:t>
            </a:r>
            <a:r>
              <a:rPr lang="en-US" sz="2400">
                <a:latin typeface="Palatino" charset="0"/>
                <a:cs typeface="Times New Roman" pitchFamily="16" charset="0"/>
              </a:rPr>
              <a:t> (</a:t>
            </a:r>
            <a:r>
              <a:rPr lang="en-US" sz="2400" b="1">
                <a:latin typeface="Palatino" charset="0"/>
                <a:cs typeface="Times New Roman" pitchFamily="16" charset="0"/>
              </a:rPr>
              <a:t>commit</a:t>
            </a:r>
            <a:r>
              <a:rPr lang="en-US" sz="2400">
                <a:latin typeface="Palatino" charset="0"/>
                <a:cs typeface="Times New Roman" pitchFamily="16" charset="0"/>
              </a:rPr>
              <a:t> transaction); or whether the transaction has to be </a:t>
            </a:r>
            <a:r>
              <a:rPr lang="en-US" sz="2400" i="1">
                <a:latin typeface="Palatino" charset="0"/>
                <a:cs typeface="Times New Roman" pitchFamily="16" charset="0"/>
              </a:rPr>
              <a:t>rolled back</a:t>
            </a:r>
            <a:r>
              <a:rPr lang="en-US" sz="2400">
                <a:latin typeface="Palatino" charset="0"/>
                <a:cs typeface="Times New Roman" pitchFamily="16" charset="0"/>
              </a:rPr>
              <a:t> (</a:t>
            </a:r>
            <a:r>
              <a:rPr lang="en-US" sz="2400" b="1">
                <a:latin typeface="Palatino" charset="0"/>
                <a:cs typeface="Times New Roman" pitchFamily="16" charset="0"/>
              </a:rPr>
              <a:t>abort</a:t>
            </a:r>
            <a:r>
              <a:rPr lang="en-US" sz="2400">
                <a:latin typeface="Palatino" charset="0"/>
                <a:cs typeface="Times New Roman" pitchFamily="16" charset="0"/>
              </a:rPr>
              <a:t> transaction) because it violates concurrency control or for some other reason.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010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cs typeface="Times New Roman" pitchFamily="16" charset="0"/>
              </a:rPr>
              <a:t>Transaction and System </a:t>
            </a:r>
            <a:r>
              <a:rPr lang="en-US" sz="3200" dirty="0" smtClean="0">
                <a:cs typeface="Times New Roman" pitchFamily="16" charset="0"/>
              </a:rPr>
              <a:t>Concepts</a:t>
            </a:r>
            <a:endParaRPr lang="en-US" sz="3200" dirty="0">
              <a:cs typeface="Times New Roman" pitchFamily="16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166100" cy="4114800"/>
          </a:xfrm>
          <a:ln/>
        </p:spPr>
        <p:txBody>
          <a:bodyPr lIns="90000" tIns="46800" rIns="90000" bIns="46800"/>
          <a:lstStyle/>
          <a:p>
            <a:pPr indent="-331788">
              <a:spcBef>
                <a:spcPts val="600"/>
              </a:spcBef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Recovery manager keeps track of the following operations (cont.):</a:t>
            </a:r>
          </a:p>
          <a:p>
            <a:pPr indent="-331788"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commit_transaction:</a:t>
            </a:r>
            <a:r>
              <a:rPr lang="en-US" sz="2400">
                <a:latin typeface="Palatino" charset="0"/>
                <a:cs typeface="Times New Roman" pitchFamily="16" charset="0"/>
              </a:rPr>
              <a:t> Signals </a:t>
            </a:r>
            <a:r>
              <a:rPr lang="en-US" sz="2400" i="1">
                <a:latin typeface="Palatino" charset="0"/>
                <a:cs typeface="Times New Roman" pitchFamily="16" charset="0"/>
              </a:rPr>
              <a:t>successful end</a:t>
            </a:r>
            <a:r>
              <a:rPr lang="en-US" sz="2400">
                <a:latin typeface="Palatino" charset="0"/>
                <a:cs typeface="Times New Roman" pitchFamily="16" charset="0"/>
              </a:rPr>
              <a:t> of transaction; any changes (writes) executed by transaction can be safely </a:t>
            </a:r>
            <a:r>
              <a:rPr lang="en-US" sz="2400" b="1">
                <a:latin typeface="Palatino" charset="0"/>
                <a:cs typeface="Times New Roman" pitchFamily="16" charset="0"/>
              </a:rPr>
              <a:t>committed</a:t>
            </a:r>
            <a:r>
              <a:rPr lang="en-US" sz="2400">
                <a:latin typeface="Palatino" charset="0"/>
                <a:cs typeface="Times New Roman" pitchFamily="16" charset="0"/>
              </a:rPr>
              <a:t> to the database and will not be undone.</a:t>
            </a:r>
          </a:p>
          <a:p>
            <a:pPr indent="-331788"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abort_transaction (or rollback): </a:t>
            </a:r>
            <a:r>
              <a:rPr lang="en-US" sz="2400">
                <a:latin typeface="Palatino" charset="0"/>
                <a:cs typeface="Times New Roman" pitchFamily="16" charset="0"/>
              </a:rPr>
              <a:t>Signals transaction has </a:t>
            </a:r>
            <a:r>
              <a:rPr lang="en-US" sz="2400" i="1">
                <a:latin typeface="Palatino" charset="0"/>
                <a:cs typeface="Times New Roman" pitchFamily="16" charset="0"/>
              </a:rPr>
              <a:t>ended unsuccessfully</a:t>
            </a:r>
            <a:r>
              <a:rPr lang="en-US" sz="2400">
                <a:latin typeface="Palatino" charset="0"/>
                <a:cs typeface="Times New Roman" pitchFamily="16" charset="0"/>
              </a:rPr>
              <a:t>; any changes or effects that the transaction may have applied to the database must be </a:t>
            </a:r>
            <a:r>
              <a:rPr lang="en-US" sz="2400" i="1">
                <a:latin typeface="Palatino" charset="0"/>
                <a:cs typeface="Times New Roman" pitchFamily="16" charset="0"/>
              </a:rPr>
              <a:t>undone.</a:t>
            </a:r>
            <a:r>
              <a:rPr lang="en-US" sz="2400">
                <a:latin typeface="Palatino" charset="0"/>
                <a:cs typeface="Times New Roman" pitchFamily="16" charset="0"/>
              </a:rPr>
              <a:t>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cs typeface="Times New Roman" pitchFamily="16" charset="0"/>
              </a:rPr>
              <a:t>Transaction and System </a:t>
            </a:r>
            <a:r>
              <a:rPr lang="en-US" sz="3200" dirty="0" smtClean="0">
                <a:cs typeface="Times New Roman" pitchFamily="16" charset="0"/>
              </a:rPr>
              <a:t>Concepts</a:t>
            </a:r>
            <a:endParaRPr lang="en-US" sz="3200" dirty="0">
              <a:cs typeface="Times New Roman" pitchFamily="16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2100" y="1828800"/>
            <a:ext cx="8166100" cy="4114800"/>
          </a:xfrm>
          <a:ln/>
        </p:spPr>
        <p:txBody>
          <a:bodyPr lIns="90000" tIns="46800" rIns="90000" bIns="46800"/>
          <a:lstStyle/>
          <a:p>
            <a:pPr indent="-331788">
              <a:spcBef>
                <a:spcPts val="700"/>
              </a:spcBef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cs typeface="Times New Roman" pitchFamily="16" charset="0"/>
              </a:rPr>
              <a:t>System operations used during recovery (see Chapter 23)</a:t>
            </a:r>
            <a:r>
              <a:rPr lang="en-US" sz="2800">
                <a:latin typeface="Palatino" charset="0"/>
                <a:cs typeface="Times New Roman" pitchFamily="16" charset="0"/>
              </a:rPr>
              <a:t>:</a:t>
            </a:r>
          </a:p>
          <a:p>
            <a:pPr indent="-331788">
              <a:spcBef>
                <a:spcPts val="7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b="1">
                <a:latin typeface="Palatino" charset="0"/>
                <a:cs typeface="Times New Roman" pitchFamily="16" charset="0"/>
              </a:rPr>
              <a:t>undo(X):</a:t>
            </a:r>
            <a:r>
              <a:rPr lang="en-US" sz="2800">
                <a:latin typeface="Palatino" charset="0"/>
                <a:cs typeface="Times New Roman" pitchFamily="16" charset="0"/>
              </a:rPr>
              <a:t> Similar to rollback except that it applies to a single write operation rather than to a whole transaction.</a:t>
            </a:r>
          </a:p>
          <a:p>
            <a:pPr indent="-331788">
              <a:spcBef>
                <a:spcPts val="7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b="1">
                <a:latin typeface="Palatino" charset="0"/>
                <a:cs typeface="Times New Roman" pitchFamily="16" charset="0"/>
              </a:rPr>
              <a:t>redo(X):</a:t>
            </a:r>
            <a:r>
              <a:rPr lang="en-US" sz="2800">
                <a:latin typeface="Palatino" charset="0"/>
                <a:cs typeface="Times New Roman" pitchFamily="16" charset="0"/>
              </a:rPr>
              <a:t> This specifies that a </a:t>
            </a:r>
            <a:r>
              <a:rPr lang="en-US" sz="2800" i="1">
                <a:latin typeface="Palatino" charset="0"/>
                <a:cs typeface="Times New Roman" pitchFamily="16" charset="0"/>
              </a:rPr>
              <a:t>write operation</a:t>
            </a:r>
            <a:r>
              <a:rPr lang="en-US" sz="2800">
                <a:latin typeface="Palatino" charset="0"/>
                <a:cs typeface="Times New Roman" pitchFamily="16" charset="0"/>
              </a:rPr>
              <a:t> of a committed transaction must be </a:t>
            </a:r>
            <a:r>
              <a:rPr lang="en-US" sz="2800" i="1">
                <a:latin typeface="Palatino" charset="0"/>
                <a:cs typeface="Times New Roman" pitchFamily="16" charset="0"/>
              </a:rPr>
              <a:t>redone</a:t>
            </a:r>
            <a:r>
              <a:rPr lang="en-US" sz="2800">
                <a:latin typeface="Palatino" charset="0"/>
                <a:cs typeface="Times New Roman" pitchFamily="16" charset="0"/>
              </a:rPr>
              <a:t> to ensure that it has been applied permanently to the database on disk.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925A98-080F-48D3-8B8E-B6B579E63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6000" dirty="0">
                <a:solidFill>
                  <a:schemeClr val="tx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="" xmlns:p14="http://schemas.microsoft.com/office/powerpoint/2010/main" val="20170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887413" y="2209800"/>
            <a:ext cx="6629400" cy="2105025"/>
          </a:xfrm>
          <a:prstGeom prst="rect">
            <a:avLst/>
          </a:prstGeom>
          <a:noFill/>
          <a:ln/>
        </p:spPr>
        <p:txBody>
          <a:bodyPr lIns="90000" tIns="46800" rIns="0" bIns="46800"/>
          <a:lstStyle/>
          <a:p>
            <a:pPr marL="0" indent="0" algn="ctr">
              <a:buClrTx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4400" dirty="0"/>
              <a:t>Introduction to Transaction Processing Concepts and Theory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303213"/>
            <a:ext cx="8534400" cy="842962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dirty="0" smtClean="0"/>
              <a:t>PROCESS</a:t>
            </a:r>
            <a:endParaRPr lang="en-US" sz="3600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89063"/>
            <a:ext cx="7543800" cy="4464050"/>
          </a:xfrm>
          <a:ln/>
        </p:spPr>
        <p:txBody>
          <a:bodyPr lIns="90000" tIns="46800" rIns="90000" bIns="46800"/>
          <a:lstStyle/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800" dirty="0">
                <a:cs typeface="Times New Roman" pitchFamily="16" charset="0"/>
              </a:rPr>
              <a:t>1 Introduction to Transaction Processing</a:t>
            </a:r>
          </a:p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800" dirty="0">
                <a:cs typeface="Times New Roman" pitchFamily="16" charset="0"/>
              </a:rPr>
              <a:t>2 Transaction and System Concepts</a:t>
            </a:r>
          </a:p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800" dirty="0">
                <a:cs typeface="Times New Roman" pitchFamily="16" charset="0"/>
              </a:rPr>
              <a:t>3 Desirable Properties of Transactions</a:t>
            </a:r>
          </a:p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800" dirty="0">
                <a:cs typeface="Times New Roman" pitchFamily="16" charset="0"/>
              </a:rPr>
              <a:t>4 Characterizing Schedules based on Recoverability</a:t>
            </a:r>
          </a:p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800" dirty="0">
                <a:cs typeface="Times New Roman" pitchFamily="16" charset="0"/>
              </a:rPr>
              <a:t>5 Characterizing Schedules based on </a:t>
            </a:r>
            <a:r>
              <a:rPr lang="en-US" sz="2800" dirty="0" err="1">
                <a:cs typeface="Times New Roman" pitchFamily="16" charset="0"/>
              </a:rPr>
              <a:t>Serializability</a:t>
            </a:r>
            <a:endParaRPr lang="en-US" sz="2800" dirty="0">
              <a:cs typeface="Times New Roman" pitchFamily="16" charset="0"/>
            </a:endParaRPr>
          </a:p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800" dirty="0">
                <a:cs typeface="Times New Roman" pitchFamily="16" charset="0"/>
              </a:rPr>
              <a:t>6 Transaction Support in SQL</a:t>
            </a:r>
          </a:p>
          <a:p>
            <a:pPr marL="533400" indent="-522288">
              <a:spcBef>
                <a:spcPts val="7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endParaRPr lang="en-US" sz="2800" dirty="0">
              <a:cs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41300" y="228600"/>
            <a:ext cx="77597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cs typeface="Times New Roman" pitchFamily="16" charset="0"/>
              </a:rPr>
              <a:t>Introduction to Transaction Processing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4597400"/>
          </a:xfrm>
          <a:ln/>
        </p:spPr>
        <p:txBody>
          <a:bodyPr lIns="90000" tIns="46800" rIns="90000" bIns="46800"/>
          <a:lstStyle/>
          <a:p>
            <a:pPr marL="331788"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800" b="1">
                <a:cs typeface="Times New Roman" pitchFamily="16" charset="0"/>
              </a:rPr>
              <a:t>Transaction: </a:t>
            </a:r>
            <a:r>
              <a:rPr lang="en-US" sz="2400">
                <a:cs typeface="Times New Roman" pitchFamily="16" charset="0"/>
              </a:rPr>
              <a:t>An executing program (process) that includes one or more database access operations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>
                <a:cs typeface="Times New Roman" pitchFamily="16" charset="0"/>
              </a:rPr>
              <a:t>Read operations (database retrieval, such as SQL SELECT)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>
                <a:cs typeface="Times New Roman" pitchFamily="16" charset="0"/>
              </a:rPr>
              <a:t>Write operations (modify database, such as SQL INSERT, UPDATE, DELETE)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>
                <a:cs typeface="Times New Roman" pitchFamily="16" charset="0"/>
              </a:rPr>
              <a:t>Transaction: A logical unit of database processing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>
                <a:cs typeface="Times New Roman" pitchFamily="16" charset="0"/>
              </a:rPr>
              <a:t>Example: Bank balance transfer of $100 dollars from a checking account to a saving account in a BANK database</a:t>
            </a:r>
          </a:p>
          <a:p>
            <a:pPr marL="331788"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200"/>
              <a:t> </a:t>
            </a:r>
            <a:r>
              <a:rPr lang="en-US" sz="2200" b="1"/>
              <a:t>Note:</a:t>
            </a:r>
            <a:r>
              <a:rPr lang="en-US" sz="2200"/>
              <a:t> Each execution of a program is a </a:t>
            </a:r>
            <a:r>
              <a:rPr lang="en-US" sz="2200" i="1"/>
              <a:t>distinct transaction</a:t>
            </a:r>
            <a:r>
              <a:rPr lang="en-US" sz="2200"/>
              <a:t> with different parameters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200"/>
              <a:t>Bank transfer program parameters: savings account number, checking account number, transfer amount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868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cs typeface="Times New Roman" pitchFamily="16" charset="0"/>
              </a:rPr>
              <a:t>Introduction to Transaction Processing (cont.)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4597400"/>
          </a:xfrm>
          <a:ln/>
        </p:spPr>
        <p:txBody>
          <a:bodyPr lIns="90000" tIns="46800" rIns="90000" bIns="46800"/>
          <a:lstStyle/>
          <a:p>
            <a:pPr marL="331788"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600">
                <a:cs typeface="Times New Roman" pitchFamily="16" charset="0"/>
              </a:rPr>
              <a:t>A transaction (set of operations) </a:t>
            </a:r>
            <a:r>
              <a:rPr lang="en-US" sz="2400">
                <a:cs typeface="Times New Roman" pitchFamily="16" charset="0"/>
              </a:rPr>
              <a:t>may be: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400">
                <a:cs typeface="Times New Roman" pitchFamily="16" charset="0"/>
              </a:rPr>
              <a:t>stand-alone, specified in a high level language like SQL submitted interactively, or 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400">
                <a:cs typeface="Times New Roman" pitchFamily="16" charset="0"/>
              </a:rPr>
              <a:t>consist of database operations embedded within a program (most transactions)</a:t>
            </a:r>
          </a:p>
          <a:p>
            <a:pPr marL="331788"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800" b="1">
                <a:cs typeface="Times New Roman" pitchFamily="16" charset="0"/>
              </a:rPr>
              <a:t>Transaction boundaries</a:t>
            </a:r>
            <a:r>
              <a:rPr lang="en-US" sz="2800">
                <a:cs typeface="Times New Roman" pitchFamily="16" charset="0"/>
              </a:rPr>
              <a:t>: </a:t>
            </a:r>
            <a:r>
              <a:rPr lang="en-US" sz="2400">
                <a:cs typeface="Times New Roman" pitchFamily="16" charset="0"/>
              </a:rPr>
              <a:t>Begin and End transaction.</a:t>
            </a:r>
          </a:p>
          <a:p>
            <a:pPr marL="731838" lvl="1" indent="-274638"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200">
                <a:cs typeface="Times New Roman" pitchFamily="16" charset="0"/>
              </a:rPr>
              <a:t>Note: An </a:t>
            </a:r>
            <a:r>
              <a:rPr lang="en-US" sz="2200" b="1">
                <a:cs typeface="Times New Roman" pitchFamily="16" charset="0"/>
              </a:rPr>
              <a:t>application program</a:t>
            </a:r>
            <a:r>
              <a:rPr lang="en-US" sz="2200">
                <a:cs typeface="Times New Roman" pitchFamily="16" charset="0"/>
              </a:rPr>
              <a:t> may contain several transactions separated by Begin and End transaction boundaries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86868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cs typeface="Times New Roman" pitchFamily="16" charset="0"/>
              </a:rPr>
              <a:t>Introduction to Transaction Processing (cont.)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4500" y="1238250"/>
            <a:ext cx="7772400" cy="4738688"/>
          </a:xfrm>
          <a:ln/>
        </p:spPr>
        <p:txBody>
          <a:bodyPr lIns="90000" tIns="46800" rIns="90000" bIns="46800"/>
          <a:lstStyle/>
          <a:p>
            <a:pPr marL="331788" indent="-331788">
              <a:spcBef>
                <a:spcPts val="700"/>
              </a:spcBef>
              <a:buFont typeface="Arial" charset="0"/>
              <a:buChar char="•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800" b="1"/>
              <a:t>Transaction Processing Systems:</a:t>
            </a:r>
            <a:r>
              <a:rPr lang="en-US" sz="2800"/>
              <a:t> Large multi-user database systems supporting thousands of </a:t>
            </a:r>
            <a:r>
              <a:rPr lang="en-US" sz="2800" i="1"/>
              <a:t>concurrent transactions</a:t>
            </a:r>
            <a:r>
              <a:rPr lang="en-US" sz="2800"/>
              <a:t> (user processes) per minute</a:t>
            </a:r>
          </a:p>
          <a:p>
            <a:pPr marL="331788" indent="-331788">
              <a:spcBef>
                <a:spcPts val="700"/>
              </a:spcBef>
              <a:buFont typeface="Arial" charset="0"/>
              <a:buChar char="•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800" b="1"/>
              <a:t>Two Modes of Concurrency</a:t>
            </a:r>
          </a:p>
          <a:p>
            <a:pPr marL="731838" lvl="1" indent="-274638">
              <a:spcBef>
                <a:spcPts val="600"/>
              </a:spcBef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400" b="1"/>
              <a:t>Interleaved processing</a:t>
            </a:r>
            <a:r>
              <a:rPr lang="en-US" sz="2400"/>
              <a:t>: concurrent execution of processes is interleaved in a single CPU</a:t>
            </a:r>
          </a:p>
          <a:p>
            <a:pPr marL="731838" lvl="1" indent="-274638">
              <a:spcBef>
                <a:spcPts val="600"/>
              </a:spcBef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400" b="1"/>
              <a:t>Parallel processing</a:t>
            </a:r>
            <a:r>
              <a:rPr lang="en-US" sz="2400"/>
              <a:t>: processes are concurrently executed in multiple CPUs (Figure 21.1)</a:t>
            </a:r>
          </a:p>
          <a:p>
            <a:pPr marL="731838" lvl="1" indent="-274638">
              <a:spcBef>
                <a:spcPts val="600"/>
              </a:spcBef>
              <a:buFont typeface="Arial" charset="0"/>
              <a:buChar char="–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400"/>
              <a:t>Basic transaction processing theory assumes interleaved concurrency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4763"/>
            <a:ext cx="8686800" cy="909637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cs typeface="Times New Roman" pitchFamily="16" charset="0"/>
              </a:rPr>
              <a:t>Introduction to Transaction Processing (cont.)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7513" y="914400"/>
            <a:ext cx="7772400" cy="5162550"/>
          </a:xfrm>
          <a:ln/>
        </p:spPr>
        <p:txBody>
          <a:bodyPr lIns="90000" tIns="46800" rIns="90000" bIns="46800"/>
          <a:lstStyle/>
          <a:p>
            <a:pPr indent="-331788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cs typeface="Times New Roman" pitchFamily="16" charset="0"/>
              </a:rPr>
              <a:t>For transaction processing purposes, a simple database model is used:</a:t>
            </a:r>
          </a:p>
          <a:p>
            <a:pPr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b="1">
                <a:cs typeface="Times New Roman" pitchFamily="16" charset="0"/>
              </a:rPr>
              <a:t>A database - </a:t>
            </a:r>
            <a:r>
              <a:rPr lang="en-US" sz="2400">
                <a:cs typeface="Times New Roman" pitchFamily="16" charset="0"/>
              </a:rPr>
              <a:t>collection of named data items</a:t>
            </a:r>
          </a:p>
          <a:p>
            <a:pPr indent="-331788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b="1">
                <a:cs typeface="Times New Roman" pitchFamily="16" charset="0"/>
              </a:rPr>
              <a:t>Granularity (size) of a data item</a:t>
            </a:r>
            <a:r>
              <a:rPr lang="en-US" sz="2400">
                <a:cs typeface="Times New Roman" pitchFamily="16" charset="0"/>
              </a:rPr>
              <a:t> - a field (data item value), a record, or a whole disk block</a:t>
            </a:r>
          </a:p>
          <a:p>
            <a:pPr marL="1476375" lvl="1" indent="-561975">
              <a:buFont typeface="Times New Roman" pitchFamily="16" charset="0"/>
              <a:buChar char="–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cs typeface="Times New Roman" pitchFamily="16" charset="0"/>
              </a:rPr>
              <a:t>TP</a:t>
            </a:r>
            <a:r>
              <a:rPr lang="en-US" sz="2400" b="1">
                <a:cs typeface="Times New Roman" pitchFamily="16" charset="0"/>
              </a:rPr>
              <a:t> </a:t>
            </a:r>
            <a:r>
              <a:rPr lang="en-US" sz="2400">
                <a:cs typeface="Times New Roman" pitchFamily="16" charset="0"/>
              </a:rPr>
              <a:t>concepts are independent of granularity</a:t>
            </a:r>
          </a:p>
          <a:p>
            <a:pPr indent="-331788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cs typeface="Times New Roman" pitchFamily="16" charset="0"/>
              </a:rPr>
              <a:t>Basic operations on an item X:</a:t>
            </a:r>
          </a:p>
          <a:p>
            <a:pPr marL="1476375" lvl="1" indent="-561975">
              <a:lnSpc>
                <a:spcPct val="90000"/>
              </a:lnSpc>
              <a:spcBef>
                <a:spcPts val="600"/>
              </a:spcBef>
              <a:buFont typeface="Arial" charset="0"/>
              <a:buChar char="–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cs typeface="Times New Roman" pitchFamily="16" charset="0"/>
              </a:rPr>
              <a:t>read_item(X)</a:t>
            </a:r>
            <a:r>
              <a:rPr lang="en-US" sz="2400">
                <a:cs typeface="Times New Roman" pitchFamily="16" charset="0"/>
              </a:rPr>
              <a:t>: Reads a database item named X into a program variable. To simplify our notation, we assume that </a:t>
            </a:r>
            <a:r>
              <a:rPr lang="en-US" sz="2400" i="1">
                <a:cs typeface="Times New Roman" pitchFamily="16" charset="0"/>
              </a:rPr>
              <a:t>the program variable is also named X.</a:t>
            </a:r>
          </a:p>
          <a:p>
            <a:pPr marL="1476375" lvl="1" indent="-561975">
              <a:lnSpc>
                <a:spcPct val="90000"/>
              </a:lnSpc>
              <a:spcBef>
                <a:spcPts val="600"/>
              </a:spcBef>
              <a:buFont typeface="Arial" charset="0"/>
              <a:buChar char="–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b="1">
                <a:cs typeface="Times New Roman" pitchFamily="16" charset="0"/>
              </a:rPr>
              <a:t>write_item(X)</a:t>
            </a:r>
            <a:r>
              <a:rPr lang="en-US" sz="2400">
                <a:cs typeface="Times New Roman" pitchFamily="16" charset="0"/>
              </a:rPr>
              <a:t>: Writes the value of program variable X into the database item named X.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143000"/>
          </a:xfrm>
          <a:ln/>
        </p:spPr>
        <p:txBody>
          <a:bodyPr lIns="92160" tIns="46080" rIns="92160" bIns="460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cs typeface="Times New Roman" pitchFamily="16" charset="0"/>
              </a:rPr>
              <a:t>Introduction to Transaction Processing (cont.)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68425"/>
            <a:ext cx="7772400" cy="4903788"/>
          </a:xfrm>
          <a:ln/>
        </p:spPr>
        <p:txBody>
          <a:bodyPr lIns="90000" tIns="46800" rIns="90000" bIns="46800"/>
          <a:lstStyle/>
          <a:p>
            <a:pPr marL="533400" indent="-522288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READ AND WRITE OPERATIONS:</a:t>
            </a:r>
          </a:p>
          <a:p>
            <a:pPr marL="533400" indent="-522288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Wingdings" charset="2"/>
              <a:buChar char=""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Basic unit of data transfer from the disk to the computer main memory is </a:t>
            </a:r>
            <a:r>
              <a:rPr lang="en-US" sz="2400" u="sng">
                <a:latin typeface="Palatino" charset="0"/>
                <a:cs typeface="Times New Roman" pitchFamily="16" charset="0"/>
              </a:rPr>
              <a:t>one disk block (or page)</a:t>
            </a:r>
            <a:r>
              <a:rPr lang="en-US" sz="2400">
                <a:latin typeface="Palatino" charset="0"/>
                <a:cs typeface="Times New Roman" pitchFamily="16" charset="0"/>
              </a:rPr>
              <a:t>. A data item X (what is read or written) will usually be the field of some record in the database, although it may be a larger unit such as a whole record or even a whole block.</a:t>
            </a:r>
          </a:p>
          <a:p>
            <a:pPr marL="533400" indent="-522288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Wingdings" charset="2"/>
              <a:buChar char=""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read_item(X) command includes the following steps:</a:t>
            </a:r>
          </a:p>
          <a:p>
            <a:pPr marL="533400" indent="-522288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Palatino" charset="0"/>
              <a:buChar char="•"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000">
                <a:latin typeface="Palatino" charset="0"/>
                <a:cs typeface="Times New Roman" pitchFamily="16" charset="0"/>
              </a:rPr>
              <a:t>Find the address of the disk block that contains item X.</a:t>
            </a:r>
          </a:p>
          <a:p>
            <a:pPr marL="533400" indent="-522288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Palatino" charset="0"/>
              <a:buChar char="•"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000">
                <a:latin typeface="Palatino" charset="0"/>
                <a:cs typeface="Times New Roman" pitchFamily="16" charset="0"/>
              </a:rPr>
              <a:t>Copy that disk block into a buffer in main memory (if that disk block is not already in some main memory buffer).</a:t>
            </a:r>
          </a:p>
          <a:p>
            <a:pPr marL="533400" indent="-522288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Font typeface="Palatino" charset="0"/>
              <a:buChar char="•"/>
              <a:tabLst>
                <a:tab pos="533400" algn="l"/>
                <a:tab pos="646113" algn="l"/>
                <a:tab pos="1103313" algn="l"/>
                <a:tab pos="1560513" algn="l"/>
                <a:tab pos="2017713" algn="l"/>
                <a:tab pos="2474913" algn="l"/>
                <a:tab pos="2932113" algn="l"/>
                <a:tab pos="3389313" algn="l"/>
                <a:tab pos="3846513" algn="l"/>
                <a:tab pos="4303713" algn="l"/>
                <a:tab pos="4760913" algn="l"/>
                <a:tab pos="5218113" algn="l"/>
                <a:tab pos="5675313" algn="l"/>
                <a:tab pos="6132513" algn="l"/>
                <a:tab pos="6589713" algn="l"/>
                <a:tab pos="7046913" algn="l"/>
                <a:tab pos="7504113" algn="l"/>
                <a:tab pos="7961313" algn="l"/>
                <a:tab pos="8418513" algn="l"/>
                <a:tab pos="8875713" algn="l"/>
                <a:tab pos="9332913" algn="l"/>
              </a:tabLst>
            </a:pPr>
            <a:r>
              <a:rPr lang="en-US" sz="2000">
                <a:latin typeface="Palatino" charset="0"/>
                <a:cs typeface="Times New Roman" pitchFamily="16" charset="0"/>
              </a:rPr>
              <a:t>Copy item X from the buffer to the program variable named X.  </a:t>
            </a:r>
            <a:r>
              <a:rPr lang="en-US" sz="280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/>
          </p:nvPr>
        </p:nvSpPr>
        <p:spPr>
          <a:xfrm>
            <a:off x="457200" y="1366838"/>
            <a:ext cx="7772400" cy="4805362"/>
          </a:xfrm>
          <a:ln/>
        </p:spPr>
        <p:txBody>
          <a:bodyPr lIns="90000" tIns="46800" rIns="90000" bIns="46800" anchor="t"/>
          <a:lstStyle/>
          <a:p>
            <a:pPr marL="609600" indent="-598488" algn="l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800" b="1">
                <a:latin typeface="Palatino" charset="0"/>
                <a:cs typeface="Times New Roman" pitchFamily="16" charset="0"/>
              </a:rPr>
              <a:t>READ AND WRITE OPERATIONS (cont.):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Wingdings" charset="2"/>
              <a:buChar char="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 b="1">
                <a:latin typeface="Palatino" charset="0"/>
                <a:cs typeface="Times New Roman" pitchFamily="16" charset="0"/>
              </a:rPr>
              <a:t>write_item(X) command includes the following steps: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Find the address of the disk block that contains item X.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Copy that disk block into a buffer in main memory (if it is not already in some main memory buffer).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Copy item X from the program variable named X into its correct location in the buffer.</a:t>
            </a:r>
          </a:p>
          <a:p>
            <a:pPr marL="609600" indent="-598488" algn="just">
              <a:lnSpc>
                <a:spcPct val="90000"/>
              </a:lnSpc>
              <a:spcBef>
                <a:spcPts val="600"/>
              </a:spcBef>
              <a:buClr>
                <a:srgbClr val="FF0000"/>
              </a:buClr>
              <a:buFont typeface="Palatino" charset="0"/>
              <a:buChar char="•"/>
              <a:tabLst>
                <a:tab pos="609600" algn="l"/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</a:tabLst>
            </a:pPr>
            <a:r>
              <a:rPr lang="en-US" sz="2400">
                <a:latin typeface="Palatino" charset="0"/>
                <a:cs typeface="Times New Roman" pitchFamily="16" charset="0"/>
              </a:rPr>
              <a:t>Store the updated block from the buffer back to disk (either immediately or at some later point in time). 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14288" y="161925"/>
            <a:ext cx="8672512" cy="1143000"/>
          </a:xfrm>
          <a:ln/>
        </p:spPr>
        <p:txBody>
          <a:bodyPr lIns="92160" tIns="46080" rIns="92160" bIns="46080" anchor="ctr"/>
          <a:lstStyle/>
          <a:p>
            <a:pPr marL="0" indent="0" algn="ctr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cs typeface="Times New Roman" pitchFamily="16" charset="0"/>
              </a:rPr>
              <a:t>Introduction to Transaction Processing (cont.)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940</Words>
  <PresentationFormat>On-screen Show (4:3)</PresentationFormat>
  <Paragraphs>86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PROCESS</vt:lpstr>
      <vt:lpstr>Introduction to Transaction Processing</vt:lpstr>
      <vt:lpstr>Introduction to Transaction Processing (cont.)</vt:lpstr>
      <vt:lpstr>Introduction to Transaction Processing (cont.)</vt:lpstr>
      <vt:lpstr>Introduction to Transaction Processing (cont.)</vt:lpstr>
      <vt:lpstr>Introduction to Transaction Processing (cont.)</vt:lpstr>
      <vt:lpstr>Introduction to Transaction Processing (cont.)</vt:lpstr>
      <vt:lpstr>Transaction Notation</vt:lpstr>
      <vt:lpstr>Transaction and System Concepts</vt:lpstr>
      <vt:lpstr>Transaction and System Concepts</vt:lpstr>
      <vt:lpstr>Transaction and System Concepts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Chelsea Bell</dc:creator>
  <cp:lastModifiedBy>CS Bsc</cp:lastModifiedBy>
  <cp:revision>5</cp:revision>
  <cp:lastPrinted>1601-01-01T00:00:00Z</cp:lastPrinted>
  <dcterms:created xsi:type="dcterms:W3CDTF">2010-05-06T16:11:44Z</dcterms:created>
  <dcterms:modified xsi:type="dcterms:W3CDTF">2023-05-25T08:00:50Z</dcterms:modified>
</cp:coreProperties>
</file>