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0" r:id="rId1"/>
  </p:sldMasterIdLst>
  <p:notesMasterIdLst>
    <p:notesMasterId r:id="rId23"/>
  </p:notesMasterIdLst>
  <p:handoutMasterIdLst>
    <p:handoutMasterId r:id="rId24"/>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549"/>
    <a:srgbClr val="FFEEAC"/>
    <a:srgbClr val="94302B"/>
    <a:srgbClr val="607698"/>
    <a:srgbClr val="D9DD8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949" autoAdjust="0"/>
    <p:restoredTop sz="94677" autoAdjust="0"/>
  </p:normalViewPr>
  <p:slideViewPr>
    <p:cSldViewPr>
      <p:cViewPr>
        <p:scale>
          <a:sx n="50" d="100"/>
          <a:sy n="50" d="100"/>
        </p:scale>
        <p:origin x="-2022"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1026"/>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647" tIns="46324" rIns="92647" bIns="46324" numCol="1" anchor="t" anchorCtr="0" compatLnSpc="1">
            <a:prstTxWarp prst="textNoShape">
              <a:avLst/>
            </a:prstTxWarp>
          </a:bodyPr>
          <a:lstStyle>
            <a:lvl1pPr defTabSz="927100">
              <a:defRPr sz="1200"/>
            </a:lvl1pPr>
          </a:lstStyle>
          <a:p>
            <a:endParaRPr lang="en-US"/>
          </a:p>
        </p:txBody>
      </p:sp>
      <p:sp>
        <p:nvSpPr>
          <p:cNvPr id="49155" name="Rectangle 1027"/>
          <p:cNvSpPr>
            <a:spLocks noGrp="1" noChangeArrowheads="1"/>
          </p:cNvSpPr>
          <p:nvPr>
            <p:ph type="dt" sz="quarter" idx="1"/>
          </p:nvPr>
        </p:nvSpPr>
        <p:spPr bwMode="auto">
          <a:xfrm>
            <a:off x="3886200" y="0"/>
            <a:ext cx="2971800" cy="465138"/>
          </a:xfrm>
          <a:prstGeom prst="rect">
            <a:avLst/>
          </a:prstGeom>
          <a:noFill/>
          <a:ln w="9525">
            <a:noFill/>
            <a:miter lim="800000"/>
            <a:headEnd/>
            <a:tailEnd/>
          </a:ln>
          <a:effectLst/>
        </p:spPr>
        <p:txBody>
          <a:bodyPr vert="horz" wrap="square" lIns="92647" tIns="46324" rIns="92647" bIns="46324" numCol="1" anchor="t" anchorCtr="0" compatLnSpc="1">
            <a:prstTxWarp prst="textNoShape">
              <a:avLst/>
            </a:prstTxWarp>
          </a:bodyPr>
          <a:lstStyle>
            <a:lvl1pPr algn="r" defTabSz="927100">
              <a:defRPr sz="1200"/>
            </a:lvl1pPr>
          </a:lstStyle>
          <a:p>
            <a:endParaRPr lang="en-US"/>
          </a:p>
        </p:txBody>
      </p:sp>
      <p:sp>
        <p:nvSpPr>
          <p:cNvPr id="49156" name="Rectangle 1028"/>
          <p:cNvSpPr>
            <a:spLocks noGrp="1" noChangeArrowheads="1"/>
          </p:cNvSpPr>
          <p:nvPr>
            <p:ph type="ftr" sz="quarter" idx="2"/>
          </p:nvPr>
        </p:nvSpPr>
        <p:spPr bwMode="auto">
          <a:xfrm>
            <a:off x="0" y="8831263"/>
            <a:ext cx="2971800" cy="465137"/>
          </a:xfrm>
          <a:prstGeom prst="rect">
            <a:avLst/>
          </a:prstGeom>
          <a:noFill/>
          <a:ln w="9525">
            <a:noFill/>
            <a:miter lim="800000"/>
            <a:headEnd/>
            <a:tailEnd/>
          </a:ln>
          <a:effectLst/>
        </p:spPr>
        <p:txBody>
          <a:bodyPr vert="horz" wrap="square" lIns="92647" tIns="46324" rIns="92647" bIns="46324" numCol="1" anchor="b" anchorCtr="0" compatLnSpc="1">
            <a:prstTxWarp prst="textNoShape">
              <a:avLst/>
            </a:prstTxWarp>
          </a:bodyPr>
          <a:lstStyle>
            <a:lvl1pPr defTabSz="927100">
              <a:defRPr sz="1200"/>
            </a:lvl1pPr>
          </a:lstStyle>
          <a:p>
            <a:endParaRPr lang="en-US"/>
          </a:p>
        </p:txBody>
      </p:sp>
      <p:sp>
        <p:nvSpPr>
          <p:cNvPr id="49157" name="Rectangle 1029"/>
          <p:cNvSpPr>
            <a:spLocks noGrp="1" noChangeArrowheads="1"/>
          </p:cNvSpPr>
          <p:nvPr>
            <p:ph type="sldNum" sz="quarter" idx="3"/>
          </p:nvPr>
        </p:nvSpPr>
        <p:spPr bwMode="auto">
          <a:xfrm>
            <a:off x="3886200" y="8831263"/>
            <a:ext cx="2971800" cy="465137"/>
          </a:xfrm>
          <a:prstGeom prst="rect">
            <a:avLst/>
          </a:prstGeom>
          <a:noFill/>
          <a:ln w="9525">
            <a:noFill/>
            <a:miter lim="800000"/>
            <a:headEnd/>
            <a:tailEnd/>
          </a:ln>
          <a:effectLst/>
        </p:spPr>
        <p:txBody>
          <a:bodyPr vert="horz" wrap="square" lIns="92647" tIns="46324" rIns="92647" bIns="46324" numCol="1" anchor="b" anchorCtr="0" compatLnSpc="1">
            <a:prstTxWarp prst="textNoShape">
              <a:avLst/>
            </a:prstTxWarp>
          </a:bodyPr>
          <a:lstStyle>
            <a:lvl1pPr algn="r" defTabSz="927100">
              <a:defRPr sz="1200"/>
            </a:lvl1pPr>
          </a:lstStyle>
          <a:p>
            <a:r>
              <a:rPr lang="en-US"/>
              <a:t>1-</a:t>
            </a:r>
            <a:fld id="{7F88D8FD-8186-44B4-B86B-662A4A85D65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2647" tIns="46324" rIns="92647" bIns="46324" numCol="1" anchor="t" anchorCtr="0" compatLnSpc="1">
            <a:prstTxWarp prst="textNoShape">
              <a:avLst/>
            </a:prstTxWarp>
          </a:bodyPr>
          <a:lstStyle>
            <a:lvl1pPr defTabSz="927100">
              <a:defRPr sz="1200"/>
            </a:lvl1pPr>
          </a:lstStyle>
          <a:p>
            <a:endParaRPr lang="en-US"/>
          </a:p>
        </p:txBody>
      </p:sp>
      <p:sp>
        <p:nvSpPr>
          <p:cNvPr id="8195"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2647" tIns="46324" rIns="92647" bIns="46324" numCol="1" anchor="t" anchorCtr="0" compatLnSpc="1">
            <a:prstTxWarp prst="textNoShape">
              <a:avLst/>
            </a:prstTxWarp>
          </a:bodyPr>
          <a:lstStyle>
            <a:lvl1pPr algn="r" defTabSz="927100">
              <a:defRPr sz="1200"/>
            </a:lvl1pPr>
          </a:lstStyle>
          <a:p>
            <a:endParaRPr lang="en-US"/>
          </a:p>
        </p:txBody>
      </p:sp>
      <p:sp>
        <p:nvSpPr>
          <p:cNvPr id="8196"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2647" tIns="46324" rIns="92647" bIns="4632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8"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2647" tIns="46324" rIns="92647" bIns="46324" numCol="1" anchor="b" anchorCtr="0" compatLnSpc="1">
            <a:prstTxWarp prst="textNoShape">
              <a:avLst/>
            </a:prstTxWarp>
          </a:bodyPr>
          <a:lstStyle>
            <a:lvl1pPr defTabSz="927100">
              <a:defRPr sz="1200"/>
            </a:lvl1pPr>
          </a:lstStyle>
          <a:p>
            <a:endParaRPr lang="en-US"/>
          </a:p>
        </p:txBody>
      </p:sp>
      <p:sp>
        <p:nvSpPr>
          <p:cNvPr id="8199"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2647" tIns="46324" rIns="92647" bIns="46324" numCol="1" anchor="b" anchorCtr="0" compatLnSpc="1">
            <a:prstTxWarp prst="textNoShape">
              <a:avLst/>
            </a:prstTxWarp>
          </a:bodyPr>
          <a:lstStyle>
            <a:lvl1pPr algn="r" defTabSz="927100">
              <a:defRPr sz="1200"/>
            </a:lvl1pPr>
          </a:lstStyle>
          <a:p>
            <a:fld id="{171EE7A4-9929-4696-94BF-2DC087FDDCA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113440-B1CF-4292-98E5-1B4EB1B5266C}" type="slidenum">
              <a:rPr lang="en-US"/>
              <a:pPr/>
              <a:t>0</a:t>
            </a:fld>
            <a:endParaRPr lang="en-US"/>
          </a:p>
        </p:txBody>
      </p:sp>
      <p:sp>
        <p:nvSpPr>
          <p:cNvPr id="69634" name="Rectangle 2"/>
          <p:cNvSpPr>
            <a:spLocks noRo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0C132F-C04B-4598-9678-BEBCE533C498}" type="slidenum">
              <a:rPr lang="en-US"/>
              <a:pPr/>
              <a:t>9</a:t>
            </a:fld>
            <a:endParaRPr lang="en-US"/>
          </a:p>
        </p:txBody>
      </p:sp>
      <p:sp>
        <p:nvSpPr>
          <p:cNvPr id="88066" name="Rectangle 2"/>
          <p:cNvSpPr>
            <a:spLocks noRot="1" noChangeArrowheads="1" noTextEdit="1"/>
          </p:cNvSpPr>
          <p:nvPr>
            <p:ph type="sldImg"/>
          </p:nvPr>
        </p:nvSpPr>
        <p:spPr>
          <a:ln/>
        </p:spPr>
      </p:sp>
      <p:sp>
        <p:nvSpPr>
          <p:cNvPr id="88067" name="Rectangle 3"/>
          <p:cNvSpPr>
            <a:spLocks noGrp="1" noChangeArrowheads="1"/>
          </p:cNvSpPr>
          <p:nvPr>
            <p:ph type="body" idx="1"/>
          </p:nvPr>
        </p:nvSpPr>
        <p:spPr>
          <a:xfrm>
            <a:off x="914400" y="4416425"/>
            <a:ext cx="5029200" cy="4183063"/>
          </a:xfrm>
        </p:spPr>
        <p:txBody>
          <a:bodyPr/>
          <a:lstStyle/>
          <a:p>
            <a:r>
              <a:rPr lang="en-US"/>
              <a:t>Provide some examples of capital budgeting decisions, such as what product or service the firm will sell, should old equipment be replaced with newer, more advanced, equipment, etc.</a:t>
            </a:r>
          </a:p>
          <a:p>
            <a:endParaRPr lang="en-US"/>
          </a:p>
          <a:p>
            <a:r>
              <a:rPr lang="en-US"/>
              <a:t>Be sure to define debt and equity.</a:t>
            </a:r>
          </a:p>
          <a:p>
            <a:endParaRPr lang="en-US"/>
          </a:p>
          <a:p>
            <a:r>
              <a:rPr lang="en-US"/>
              <a:t>Provide some examples of working capital management issues, such as: whom to grant credit, how much inventory should be carried, when should suppliers be paid, etc.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92127-C054-44F4-96B7-B25424F1B514}" type="slidenum">
              <a:rPr lang="en-US"/>
              <a:pPr/>
              <a:t>10</a:t>
            </a:fld>
            <a:endParaRPr lang="en-US"/>
          </a:p>
        </p:txBody>
      </p:sp>
      <p:sp>
        <p:nvSpPr>
          <p:cNvPr id="90114" name="Rectangle 2"/>
          <p:cNvSpPr>
            <a:spLocks noRot="1" noChangeArrowheads="1" noTextEdit="1"/>
          </p:cNvSpPr>
          <p:nvPr>
            <p:ph type="sldImg"/>
          </p:nvPr>
        </p:nvSpPr>
        <p:spPr>
          <a:ln/>
        </p:spPr>
      </p:sp>
      <p:sp>
        <p:nvSpPr>
          <p:cNvPr id="90115"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Clicking on the “Web surfer” will take you to a Web site that will provide a discussion about which form of business may be appropriate for an entrepreneur.  The following pages will provide links to specific pages on the Web site that provide additional information about the legal aspects of each form of business, as well as a discussion of the advantages and disadvantages.  The address is:  http://www.nolo.com/encyclopedia/sb_ency.html#Subtopic16</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76B34E-9A11-4927-A9C9-0C253712FDE3}" type="slidenum">
              <a:rPr lang="en-US"/>
              <a:pPr/>
              <a:t>11</a:t>
            </a:fld>
            <a:endParaRPr lang="en-US"/>
          </a:p>
        </p:txBody>
      </p:sp>
      <p:sp>
        <p:nvSpPr>
          <p:cNvPr id="92162" name="Rectangle 2"/>
          <p:cNvSpPr>
            <a:spLocks noRot="1" noChangeArrowheads="1" noTextEdit="1"/>
          </p:cNvSpPr>
          <p:nvPr>
            <p:ph type="sldImg"/>
          </p:nvPr>
        </p:nvSpPr>
        <p:spPr>
          <a:ln/>
        </p:spPr>
      </p:sp>
      <p:sp>
        <p:nvSpPr>
          <p:cNvPr id="92163"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 on the “Web surfer” for more information about sole proprietorships.  If you click on the “--Sole Proprietorship” link, you will be taken to an index that will provide a link to information about husband and wife sole proprietorships.</a:t>
            </a:r>
            <a:endParaRPr lang="en-US" b="1" i="1">
              <a:effectLst>
                <a:outerShdw blurRad="38100" dist="38100" dir="2700000" algn="tl">
                  <a:srgbClr val="C0C0C0"/>
                </a:outerShdw>
              </a:effectLs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44E6C-D197-483F-AD3C-EE4A2A165245}" type="slidenum">
              <a:rPr lang="en-US"/>
              <a:pPr/>
              <a:t>12</a:t>
            </a:fld>
            <a:endParaRPr lang="en-US"/>
          </a:p>
        </p:txBody>
      </p:sp>
      <p:sp>
        <p:nvSpPr>
          <p:cNvPr id="94210" name="Rectangle 2"/>
          <p:cNvSpPr>
            <a:spLocks noRot="1" noChangeArrowheads="1" noTextEdit="1"/>
          </p:cNvSpPr>
          <p:nvPr>
            <p:ph type="sldImg"/>
          </p:nvPr>
        </p:nvSpPr>
        <p:spPr>
          <a:ln/>
        </p:spPr>
      </p:sp>
      <p:sp>
        <p:nvSpPr>
          <p:cNvPr id="94211"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 on the “Web surfer” for more information about partnerships. If you click on the “—Partnerships” link, you will go to an index that provides links to additional information about limited partnerships, partnership agreements, and buy-sell agreements.</a:t>
            </a:r>
            <a:endParaRPr lang="en-US" b="1" i="1">
              <a:effectLst>
                <a:outerShdw blurRad="38100" dist="38100" dir="2700000" algn="tl">
                  <a:srgbClr val="C0C0C0"/>
                </a:outerShdw>
              </a:effectLst>
            </a:endParaRPr>
          </a:p>
          <a:p>
            <a:endParaRPr lang="en-US"/>
          </a:p>
          <a:p>
            <a:r>
              <a:rPr lang="en-US"/>
              <a:t>Note that unlimited liability applies to all partners in a general partnership but only to the general partner(s) in a limited partnership</a:t>
            </a:r>
          </a:p>
          <a:p>
            <a:endParaRPr lang="en-US"/>
          </a:p>
          <a:p>
            <a:r>
              <a:rPr lang="en-US"/>
              <a:t>Written agreements are essential due to the unlimited liability.</a:t>
            </a:r>
          </a:p>
          <a:p>
            <a:endParaRPr lang="en-US"/>
          </a:p>
          <a:p>
            <a:r>
              <a:rPr lang="en-US"/>
              <a:t>Limited partners cannot be actively involved in the business or else they may be deemed general partners.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C0D33B-7408-441E-BB20-9FDEBFCA8DBC}" type="slidenum">
              <a:rPr lang="en-US"/>
              <a:pPr/>
              <a:t>13</a:t>
            </a:fld>
            <a:endParaRPr lang="en-US"/>
          </a:p>
        </p:txBody>
      </p:sp>
      <p:sp>
        <p:nvSpPr>
          <p:cNvPr id="96258" name="Rectangle 2"/>
          <p:cNvSpPr>
            <a:spLocks noRot="1" noChangeArrowheads="1" noTextEdit="1"/>
          </p:cNvSpPr>
          <p:nvPr>
            <p:ph type="sldImg"/>
          </p:nvPr>
        </p:nvSpPr>
        <p:spPr>
          <a:ln/>
        </p:spPr>
      </p:sp>
      <p:sp>
        <p:nvSpPr>
          <p:cNvPr id="96259"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 on the “Web surfer” to go to a page that discusses corporations.  If you click on the “—Corporations” link it will take you back to an index that provides links to additional information on corporations as well as limited liability corporations.</a:t>
            </a:r>
          </a:p>
          <a:p>
            <a:r>
              <a:rPr lang="en-US"/>
              <a:t> </a:t>
            </a:r>
            <a:endParaRPr lang="en-US" b="1" i="1">
              <a:effectLst>
                <a:outerShdw blurRad="38100" dist="38100" dir="2700000" algn="tl">
                  <a:srgbClr val="C0C0C0"/>
                </a:outerShdw>
              </a:effectLst>
            </a:endParaRPr>
          </a:p>
          <a:p>
            <a:r>
              <a:rPr lang="en-US"/>
              <a:t>Discuss how separation of ownership and management can be both an advantage and a disadvantage:</a:t>
            </a:r>
          </a:p>
          <a:p>
            <a:pPr>
              <a:buFontTx/>
              <a:buChar char="•"/>
            </a:pPr>
            <a:r>
              <a:rPr lang="en-US"/>
              <a:t>Advantages</a:t>
            </a:r>
          </a:p>
          <a:p>
            <a:pPr lvl="1">
              <a:buFontTx/>
              <a:buChar char="•"/>
            </a:pPr>
            <a:r>
              <a:rPr lang="en-US"/>
              <a:t>You can benefit from ownership in several different businesses (diversification)</a:t>
            </a:r>
          </a:p>
          <a:p>
            <a:pPr lvl="1">
              <a:buFontTx/>
              <a:buChar char="•"/>
            </a:pPr>
            <a:r>
              <a:rPr lang="en-US"/>
              <a:t>You can take advantage of the expertise of others (comparative advantage)</a:t>
            </a:r>
          </a:p>
          <a:p>
            <a:pPr lvl="1">
              <a:buFontTx/>
              <a:buChar char="•"/>
            </a:pPr>
            <a:r>
              <a:rPr lang="en-US"/>
              <a:t>It is easier to transfer ownership</a:t>
            </a:r>
          </a:p>
          <a:p>
            <a:pPr>
              <a:buFontTx/>
              <a:buChar char="•"/>
            </a:pPr>
            <a:r>
              <a:rPr lang="en-US"/>
              <a:t>Disadvantage</a:t>
            </a:r>
          </a:p>
          <a:p>
            <a:pPr lvl="1">
              <a:buFontTx/>
              <a:buChar char="•"/>
            </a:pPr>
            <a:r>
              <a:rPr lang="en-US"/>
              <a:t>Agency problems if management goals and owner goals are not aligned</a:t>
            </a:r>
          </a:p>
          <a:p>
            <a:endParaRPr lang="en-US"/>
          </a:p>
          <a:p>
            <a:r>
              <a:rPr lang="en-US"/>
              <a:t>The instructor’s manual provides additional discussion of limited liability companies and S-corporations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C3A87B-111B-4716-9BE4-EF0C43AD8501}" type="slidenum">
              <a:rPr lang="en-US"/>
              <a:pPr/>
              <a:t>14</a:t>
            </a:fld>
            <a:endParaRPr lang="en-US"/>
          </a:p>
        </p:txBody>
      </p:sp>
      <p:sp>
        <p:nvSpPr>
          <p:cNvPr id="98306" name="Rectangle 2"/>
          <p:cNvSpPr>
            <a:spLocks noRot="1" noChangeArrowheads="1" noTextEdit="1"/>
          </p:cNvSpPr>
          <p:nvPr>
            <p:ph type="sldImg"/>
          </p:nvPr>
        </p:nvSpPr>
        <p:spPr>
          <a:ln/>
        </p:spPr>
      </p:sp>
      <p:sp>
        <p:nvSpPr>
          <p:cNvPr id="98307" name="Rectangle 3"/>
          <p:cNvSpPr>
            <a:spLocks noGrp="1" noChangeArrowheads="1"/>
          </p:cNvSpPr>
          <p:nvPr>
            <p:ph type="body" idx="1"/>
          </p:nvPr>
        </p:nvSpPr>
        <p:spPr>
          <a:xfrm>
            <a:off x="914400" y="4416425"/>
            <a:ext cx="5029200" cy="4183063"/>
          </a:xfrm>
        </p:spPr>
        <p:txBody>
          <a:bodyPr/>
          <a:lstStyle/>
          <a:p>
            <a:r>
              <a:rPr lang="en-US" sz="900"/>
              <a:t>Try to have the students discuss each of the goals above and the inherent problems of the first three goals:</a:t>
            </a:r>
          </a:p>
          <a:p>
            <a:pPr>
              <a:buFontTx/>
              <a:buChar char="•"/>
            </a:pPr>
            <a:r>
              <a:rPr lang="en-US" sz="900"/>
              <a:t>Maximize profit – Are we talking about long-run or short-run profits?  Do we mean accounting profits or some measure of cash flow?</a:t>
            </a:r>
          </a:p>
          <a:p>
            <a:pPr>
              <a:buFontTx/>
              <a:buChar char="•"/>
            </a:pPr>
            <a:r>
              <a:rPr lang="en-US" sz="900"/>
              <a:t>Minimize costs – We can minimize costs today by not purchasing new equipment, or by delaying maintenance, but this may not be in the best interest of the firm or its owners.</a:t>
            </a:r>
          </a:p>
          <a:p>
            <a:pPr>
              <a:buFontTx/>
              <a:buChar char="•"/>
            </a:pPr>
            <a:r>
              <a:rPr lang="en-US" sz="900"/>
              <a:t>Maximize market share – This has been a strategy of many of the dot.com companies.  They issued stock and then used it primarily for advertising to increase the number of “hits” to their Web sites.  Even though many of the companies may have huge market share (i.e. Amazon) that still does not guarantee positive earnings, so their owners may not be happy.</a:t>
            </a:r>
          </a:p>
          <a:p>
            <a:pPr>
              <a:buFontTx/>
              <a:buChar char="•"/>
            </a:pPr>
            <a:r>
              <a:rPr lang="en-US" sz="900"/>
              <a:t>Maximize the current value of the company’s stock</a:t>
            </a:r>
          </a:p>
          <a:p>
            <a:pPr lvl="1">
              <a:buFontTx/>
              <a:buChar char="•"/>
            </a:pPr>
            <a:r>
              <a:rPr lang="en-US" sz="900"/>
              <a:t>There is no short run vs. long run here.  The stock price should incorporate expectations about the future of the company and consider the trade-off between short-run profits and long-run profits.</a:t>
            </a:r>
          </a:p>
          <a:p>
            <a:pPr lvl="1">
              <a:buFontTx/>
              <a:buChar char="•"/>
            </a:pPr>
            <a:r>
              <a:rPr lang="en-US" sz="900"/>
              <a:t>The purpose of a for-profit business should be to make money for its owners.  Maximizing the current stock price increases the wealth of the owners of the firm.</a:t>
            </a:r>
          </a:p>
          <a:p>
            <a:pPr lvl="1">
              <a:buFontTx/>
              <a:buChar char="•"/>
            </a:pPr>
            <a:r>
              <a:rPr lang="en-US" sz="900"/>
              <a:t>This is analogous to maximizing owners’ equity for firms that do not have publicly traded stock.</a:t>
            </a:r>
          </a:p>
          <a:p>
            <a:pPr lvl="1">
              <a:buFontTx/>
              <a:buChar char="•"/>
            </a:pPr>
            <a:r>
              <a:rPr lang="en-US" sz="900"/>
              <a:t>Not-for-profits can also follow the same principle, but their “owners” are the constituencies that they were created to help.</a:t>
            </a:r>
          </a:p>
          <a:p>
            <a:pPr lvl="1">
              <a:buFontTx/>
              <a:buChar char="•"/>
            </a:pPr>
            <a:endParaRPr lang="en-US" sz="900"/>
          </a:p>
          <a:p>
            <a:r>
              <a:rPr lang="en-US" sz="900"/>
              <a:t>The instructors manual provides a letter to stockholders that was written by former Coca-Cola CEO Roberto Goizueta.  There is also a brief discussion of an article that appeared in Fortune magazine that discusses Coke vs. Pepsi and their different philosophies on business in the early 1990s.</a:t>
            </a:r>
          </a:p>
          <a:p>
            <a:endParaRPr lang="en-US" sz="900"/>
          </a:p>
          <a:p>
            <a:r>
              <a:rPr lang="en-US" sz="900" b="1" i="1">
                <a:effectLst>
                  <a:outerShdw blurRad="38100" dist="38100" dir="2700000" algn="tl">
                    <a:srgbClr val="C0C0C0"/>
                  </a:outerShdw>
                </a:effectLst>
              </a:rPr>
              <a:t>Ethics Note:</a:t>
            </a:r>
            <a:r>
              <a:rPr lang="en-US" sz="900"/>
              <a:t> See the instructor’s manual for a discussion of Dow-Corning, silicone breast implants, and the ethics involved with pursuing owners’ wealth at all costs.</a:t>
            </a:r>
            <a:endParaRPr lang="en-US" sz="900" b="1" i="1">
              <a:effectLst>
                <a:outerShdw blurRad="38100" dist="38100" dir="2700000" algn="tl">
                  <a:srgbClr val="C0C0C0"/>
                </a:outerShdw>
              </a:effectLst>
            </a:endParaRPr>
          </a:p>
          <a:p>
            <a:endParaRPr lang="en-US" sz="9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7B885D-B505-4123-96BE-B3B23962F2D5}" type="slidenum">
              <a:rPr lang="en-US"/>
              <a:pPr/>
              <a:t>15</a:t>
            </a:fld>
            <a:endParaRPr lang="en-US"/>
          </a:p>
        </p:txBody>
      </p:sp>
      <p:sp>
        <p:nvSpPr>
          <p:cNvPr id="100354" name="Rectangle 2"/>
          <p:cNvSpPr>
            <a:spLocks noRot="1" noChangeArrowheads="1" noTextEdit="1"/>
          </p:cNvSpPr>
          <p:nvPr>
            <p:ph type="sldImg"/>
          </p:nvPr>
        </p:nvSpPr>
        <p:spPr>
          <a:ln/>
        </p:spPr>
      </p:sp>
      <p:sp>
        <p:nvSpPr>
          <p:cNvPr id="100355"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Video Note:</a:t>
            </a:r>
            <a:r>
              <a:rPr lang="en-US"/>
              <a:t> This video focuses on how one company handled the tough decision to cut jobs and managed to successfully increase shareholder value.  It features ABT Co. in Canada.</a:t>
            </a:r>
          </a:p>
          <a:p>
            <a:endParaRPr lang="en-US"/>
          </a:p>
          <a:p>
            <a:r>
              <a:rPr lang="en-US"/>
              <a:t>A common example of an agency relationship is a real estate broker – in particular, if you break it down between a buyer’s agent and a seller’s agent.  A classic conflict of interest is when the agent is paid on commission, so they may be less willing to let the buyer know that a lower price might be accepted or they may elect to only show the buyer homes that are listed at the high end of the buyer’s price range.</a:t>
            </a:r>
          </a:p>
          <a:p>
            <a:endParaRPr lang="en-US"/>
          </a:p>
          <a:p>
            <a:r>
              <a:rPr lang="en-US" b="1" i="1">
                <a:effectLst>
                  <a:outerShdw blurRad="38100" dist="38100" dir="2700000" algn="tl">
                    <a:srgbClr val="C0C0C0"/>
                  </a:outerShdw>
                </a:effectLst>
              </a:rPr>
              <a:t>Ethics Note: </a:t>
            </a:r>
            <a:r>
              <a:rPr lang="en-US"/>
              <a:t>The instructor’s manual provides a discussion of Gillette and the apparent agency problems that existed prior to the introduction of the Sensor razor.</a:t>
            </a:r>
          </a:p>
          <a:p>
            <a:endParaRPr lang="en-US"/>
          </a:p>
          <a:p>
            <a:r>
              <a:rPr lang="en-US"/>
              <a:t>Direct agency costs – the purchase of something for management that can’t be justified from a risk-return standpoint; monitoring costs.</a:t>
            </a:r>
          </a:p>
          <a:p>
            <a:r>
              <a:rPr lang="en-US"/>
              <a:t>Indirect agency costs – management’s tendency to forgo risky or expensive projects that could be justified from a risk-return standpoint.</a:t>
            </a:r>
            <a:endParaRPr lang="en-US" b="1" i="1">
              <a:effectLst>
                <a:outerShdw blurRad="38100" dist="38100" dir="2700000" algn="tl">
                  <a:srgbClr val="C0C0C0"/>
                </a:outerShdw>
              </a:effectLs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43461C-81F8-4872-AAE8-97ACF74F17AC}" type="slidenum">
              <a:rPr lang="en-US"/>
              <a:pPr/>
              <a:t>16</a:t>
            </a:fld>
            <a:endParaRPr lang="en-US"/>
          </a:p>
        </p:txBody>
      </p:sp>
      <p:sp>
        <p:nvSpPr>
          <p:cNvPr id="102402" name="Rectangle 2"/>
          <p:cNvSpPr>
            <a:spLocks noRot="1" noChangeArrowheads="1" noTextEdit="1"/>
          </p:cNvSpPr>
          <p:nvPr>
            <p:ph type="sldImg"/>
          </p:nvPr>
        </p:nvSpPr>
        <p:spPr>
          <a:ln/>
        </p:spPr>
      </p:sp>
      <p:sp>
        <p:nvSpPr>
          <p:cNvPr id="102403" name="Rectangle 3"/>
          <p:cNvSpPr>
            <a:spLocks noGrp="1" noChangeArrowheads="1"/>
          </p:cNvSpPr>
          <p:nvPr>
            <p:ph type="body" idx="1"/>
          </p:nvPr>
        </p:nvSpPr>
        <p:spPr>
          <a:xfrm>
            <a:off x="914400" y="4416425"/>
            <a:ext cx="5029200" cy="4183063"/>
          </a:xfrm>
        </p:spPr>
        <p:txBody>
          <a:bodyPr/>
          <a:lstStyle/>
          <a:p>
            <a:r>
              <a:rPr lang="en-US"/>
              <a:t>Incentives – discuss how incentives must be carefully structured.  For example, tying bonuses to profits might encourage management to pursue short-run profits and forgo projects that require a large initial outlay.  Stock options may work, but there may be an optimal level of insider ownership.  Beyond that level, management may be in too much control and may not act in the best interest of all stockholders.  The type of stock can also affect the effectiveness of the incentive.</a:t>
            </a:r>
          </a:p>
          <a:p>
            <a:endParaRPr lang="en-US"/>
          </a:p>
          <a:p>
            <a:r>
              <a:rPr lang="en-US"/>
              <a:t>Corporate control – ask the students why the threat of a takeover might make managers work toward the goals of stockholders.</a:t>
            </a:r>
          </a:p>
          <a:p>
            <a:endParaRPr lang="en-US"/>
          </a:p>
          <a:p>
            <a:r>
              <a:rPr lang="en-US"/>
              <a:t>Other groups also have a financial stake in the firm.  They can provide a valuable monitoring tool, but they can also try to force the firm to do things that are not in the owners’ best interest.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4F62D8-6801-4C58-8C31-8DE5E43CFFA0}" type="slidenum">
              <a:rPr lang="en-US"/>
              <a:pPr/>
              <a:t>17</a:t>
            </a:fld>
            <a:endParaRPr lang="en-US"/>
          </a:p>
        </p:txBody>
      </p:sp>
      <p:sp>
        <p:nvSpPr>
          <p:cNvPr id="104450" name="Rectangle 2"/>
          <p:cNvSpPr>
            <a:spLocks noRot="1" noChangeArrowheads="1" noTextEdit="1"/>
          </p:cNvSpPr>
          <p:nvPr>
            <p:ph type="sldImg"/>
          </p:nvPr>
        </p:nvSpPr>
        <p:spPr>
          <a:xfrm>
            <a:off x="1143000" y="685800"/>
            <a:ext cx="4648200" cy="3486150"/>
          </a:xfrm>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31D360-0C81-40E8-A82A-F9C8E5BF1CF9}" type="slidenum">
              <a:rPr lang="en-US"/>
              <a:pPr/>
              <a:t>18</a:t>
            </a:fld>
            <a:endParaRPr lang="en-US"/>
          </a:p>
        </p:txBody>
      </p:sp>
      <p:sp>
        <p:nvSpPr>
          <p:cNvPr id="106498" name="Rectangle 2"/>
          <p:cNvSpPr>
            <a:spLocks noRo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5266E8-F39D-4BD5-8E36-59A822B06734}" type="slidenum">
              <a:rPr lang="en-US"/>
              <a:pPr/>
              <a:t>1</a:t>
            </a:fld>
            <a:endParaRPr lang="en-US"/>
          </a:p>
        </p:txBody>
      </p:sp>
      <p:sp>
        <p:nvSpPr>
          <p:cNvPr id="71682" name="Rectangle 2"/>
          <p:cNvSpPr>
            <a:spLocks noRot="1" noChangeArrowheads="1" noTextEdit="1"/>
          </p:cNvSpPr>
          <p:nvPr>
            <p:ph type="sldImg"/>
          </p:nvPr>
        </p:nvSpPr>
        <p:spPr>
          <a:ln/>
        </p:spPr>
      </p:sp>
      <p:sp>
        <p:nvSpPr>
          <p:cNvPr id="71683"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This is a good place to show the students the Web site that accompanies the book, including the various features that they can access for study purposes (study guide, quizzes, Web links, etc.). Click on the “Web surfer” icon to go directly to the site.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65C59A-8F43-46D6-B4B6-56B16B17C8A9}" type="slidenum">
              <a:rPr lang="en-US"/>
              <a:pPr/>
              <a:t>19</a:t>
            </a:fld>
            <a:endParaRPr lang="en-US"/>
          </a:p>
        </p:txBody>
      </p:sp>
      <p:sp>
        <p:nvSpPr>
          <p:cNvPr id="108546" name="Rectangle 2"/>
          <p:cNvSpPr>
            <a:spLocks noRot="1" noChangeArrowheads="1" noTextEdit="1"/>
          </p:cNvSpPr>
          <p:nvPr>
            <p:ph type="sldImg"/>
          </p:nvPr>
        </p:nvSpPr>
        <p:spPr>
          <a:ln/>
        </p:spPr>
      </p:sp>
      <p:sp>
        <p:nvSpPr>
          <p:cNvPr id="108547" name="Rectangle 3"/>
          <p:cNvSpPr>
            <a:spLocks noGrp="1" noChangeArrowheads="1"/>
          </p:cNvSpPr>
          <p:nvPr>
            <p:ph type="body" idx="1"/>
          </p:nvPr>
        </p:nvSpPr>
        <p:spPr>
          <a:xfrm>
            <a:off x="914400" y="4416425"/>
            <a:ext cx="5029200" cy="4183063"/>
          </a:xfrm>
        </p:spPr>
        <p:txBody>
          <a:bodyPr/>
          <a:lstStyle/>
          <a:p>
            <a:r>
              <a:rPr lang="en-US" sz="1100" b="1" i="1">
                <a:effectLst>
                  <a:outerShdw blurRad="38100" dist="38100" dir="2700000" algn="tl">
                    <a:srgbClr val="C0C0C0"/>
                  </a:outerShdw>
                </a:effectLst>
              </a:rPr>
              <a:t>Video Note:</a:t>
            </a:r>
            <a:r>
              <a:rPr lang="en-US" sz="1100"/>
              <a:t> This video discusses how capital is raised in financial markets and shows an open-outcry market at the Chicago Board of Trade.</a:t>
            </a:r>
          </a:p>
          <a:p>
            <a:endParaRPr lang="en-US" sz="1100"/>
          </a:p>
          <a:p>
            <a:r>
              <a:rPr lang="en-US" sz="1100"/>
              <a:t>Discuss the cash flows to the firm.  You might have students turn to Figure 1.2 in their book to see an illustration of the cash flows.  The main point is that cash comes into the firm from the sale of debt and equity.  The money is used to purchase assets.  Those assets generate cash that is used to pay stakeholders, reinvest in additional assets, repay debtholders, and pay dividends to stockholders.</a:t>
            </a:r>
          </a:p>
          <a:p>
            <a:endParaRPr lang="en-US" sz="1100"/>
          </a:p>
          <a:p>
            <a:r>
              <a:rPr lang="en-US" sz="1100"/>
              <a:t>Students are often confused by the fact that the NASDAQ is an OTC market.  Explain that the NASDAQ market site is just a convenient place for reporters to show how stocks are moving, but that trading does not actually take place there.</a:t>
            </a:r>
          </a:p>
          <a:p>
            <a:endParaRPr lang="en-US" sz="1100"/>
          </a:p>
          <a:p>
            <a:r>
              <a:rPr lang="en-US" sz="1100"/>
              <a:t>See the instructor’s manual for a discussion of an October 1999 BusinessWeek article concerning the move by the NYSE and the NASDAQ toward becoming for-profit companies and the possible impact on investors.</a:t>
            </a:r>
          </a:p>
          <a:p>
            <a:endParaRPr lang="en-US" sz="1100"/>
          </a:p>
          <a:p>
            <a:r>
              <a:rPr lang="en-US" sz="1100" b="1" i="1">
                <a:effectLst>
                  <a:outerShdw blurRad="38100" dist="38100" dir="2700000" algn="tl">
                    <a:srgbClr val="C0C0C0"/>
                  </a:outerShdw>
                </a:effectLst>
              </a:rPr>
              <a:t>www: </a:t>
            </a:r>
            <a:r>
              <a:rPr lang="en-US" sz="1100"/>
              <a:t>Click on the NYSE and NASDAQ hyperlinks to go to their Web sites</a:t>
            </a:r>
          </a:p>
          <a:p>
            <a:endParaRPr lang="en-US" sz="1100" b="1" i="1">
              <a:effectLst>
                <a:outerShdw blurRad="38100" dist="38100" dir="2700000" algn="tl">
                  <a:srgbClr val="C0C0C0"/>
                </a:outerShdw>
              </a:effectLst>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457143-D93C-477E-8B1F-A109EBE708C9}" type="slidenum">
              <a:rPr lang="en-US"/>
              <a:pPr/>
              <a:t>20</a:t>
            </a:fld>
            <a:endParaRPr lang="en-US"/>
          </a:p>
        </p:txBody>
      </p:sp>
      <p:sp>
        <p:nvSpPr>
          <p:cNvPr id="110594" name="Rectangle 2"/>
          <p:cNvSpPr>
            <a:spLocks noRo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5D2FBB-6E90-4431-A52D-1AF6E701E35F}" type="slidenum">
              <a:rPr lang="en-US"/>
              <a:pPr/>
              <a:t>2</a:t>
            </a:fld>
            <a:endParaRPr lang="en-US"/>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a:xfrm>
            <a:off x="914400" y="4416425"/>
            <a:ext cx="5029200" cy="4183063"/>
          </a:xfrm>
        </p:spPr>
        <p:txBody>
          <a:bodyPr/>
          <a:lstStyle/>
          <a:p>
            <a:r>
              <a:rPr lang="en-US"/>
              <a:t>Each of these topics will be discussed in more detail in the following slides.</a:t>
            </a:r>
          </a:p>
          <a:p>
            <a:endParaRPr lang="en-US"/>
          </a:p>
          <a:p>
            <a:r>
              <a:rPr lang="en-US" b="1" i="1">
                <a:effectLst>
                  <a:outerShdw blurRad="38100" dist="38100" dir="2700000" algn="tl">
                    <a:srgbClr val="C0C0C0"/>
                  </a:outerShdw>
                </a:effectLst>
              </a:rPr>
              <a:t>www:</a:t>
            </a:r>
            <a:r>
              <a:rPr lang="en-US"/>
              <a:t> Several of the following slides will have hot links to a Web site that provides information about different business jobs including descriptions, skills and traits, etc.  The address is www.careers-in-business.com</a:t>
            </a:r>
          </a:p>
          <a:p>
            <a:endParaRPr lang="en-US"/>
          </a:p>
          <a:p>
            <a:r>
              <a:rPr lang="en-US" b="1" i="1">
                <a:effectLst>
                  <a:outerShdw blurRad="38100" dist="38100" dir="2700000" algn="tl">
                    <a:srgbClr val="C0C0C0"/>
                  </a:outerShdw>
                </a:effectLst>
              </a:rPr>
              <a:t>Video:</a:t>
            </a:r>
            <a:r>
              <a:rPr lang="en-US"/>
              <a:t>  Advice from recent graduates on what it takes to have a career in finance.</a:t>
            </a:r>
            <a:endParaRPr lang="en-US" b="1" i="1">
              <a:effectLst>
                <a:outerShdw blurRad="38100" dist="38100" dir="2700000" algn="tl">
                  <a:srgbClr val="C0C0C0"/>
                </a:outerShdw>
              </a:effectLst>
            </a:endParaRPr>
          </a:p>
          <a:p>
            <a:endParaRPr lang="en-US"/>
          </a:p>
          <a:p>
            <a:r>
              <a:rPr lang="en-US"/>
              <a:t>The discussion on corporate finance is deferred until later in the chapter.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78CAB6-8F8F-40AA-A500-C79C1113D930}" type="slidenum">
              <a:rPr lang="en-US"/>
              <a:pPr/>
              <a:t>3</a:t>
            </a:fld>
            <a:endParaRPr lang="en-US"/>
          </a:p>
        </p:txBody>
      </p:sp>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Clicking on the “Web surfer” icon will take you to the Careers in Business Home Page.  The “Money Management” option discusses careers as portfolio managers, mutual fund analysts, etc.  The “Financial Planning”  section discusses careers as financial consultants.</a:t>
            </a:r>
            <a:endParaRPr lang="en-US" b="1" i="1">
              <a:effectLst>
                <a:outerShdw blurRad="38100" dist="38100" dir="2700000" algn="tl">
                  <a:srgbClr val="C0C0C0"/>
                </a:outerShdw>
              </a:effectLs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E7DC34-7F9F-48FA-9AE7-3F0B568C9DFF}" type="slidenum">
              <a:rPr lang="en-US"/>
              <a:pPr/>
              <a:t>4</a:t>
            </a:fld>
            <a:endParaRPr lang="en-US"/>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www:</a:t>
            </a:r>
            <a:r>
              <a:rPr lang="en-US"/>
              <a:t> Clicking on the “Web surfer” icon will take you to the Careers in Business Home page.  “Commercial Banking”, “Insurance,” and “Investment Banking” all discuss job opportunities in the Financial Institutions area.</a:t>
            </a:r>
            <a:endParaRPr lang="en-US" b="1" i="1">
              <a:effectLst>
                <a:outerShdw blurRad="38100" dist="38100" dir="2700000" algn="tl">
                  <a:srgbClr val="C0C0C0"/>
                </a:outerShdw>
              </a:effectLs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0CDBFD-EEC1-472F-BE1E-1A18200DBA6B}" type="slidenum">
              <a:rPr lang="en-US"/>
              <a:pPr/>
              <a:t>5</a:t>
            </a:fld>
            <a:endParaRPr lang="en-US"/>
          </a:p>
        </p:txBody>
      </p:sp>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9CD2CC-18A2-4D72-868D-68A7F0C68DD5}" type="slidenum">
              <a:rPr lang="en-US"/>
              <a:pPr/>
              <a:t>6</a:t>
            </a:fld>
            <a:endParaRPr lang="en-US"/>
          </a:p>
        </p:txBody>
      </p:sp>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a:xfrm>
            <a:off x="914400" y="4416425"/>
            <a:ext cx="5029200" cy="4183063"/>
          </a:xfrm>
        </p:spPr>
        <p:txBody>
          <a:bodyPr/>
          <a:lstStyle/>
          <a:p>
            <a:r>
              <a:rPr lang="en-US" sz="900"/>
              <a:t>Since this course is generally required of all business majors, it is important to emphasize that everyone needs to have a basic understanding of financial concepts so that they can communicate effectively within an organization.  This is the same reason that everyone is required to take marketing courses, management courses, etc.  It is important to speak the language of business, and that includes finance.</a:t>
            </a:r>
          </a:p>
          <a:p>
            <a:r>
              <a:rPr lang="en-US" sz="900"/>
              <a:t>Marketing</a:t>
            </a:r>
          </a:p>
          <a:p>
            <a:pPr lvl="1">
              <a:buFontTx/>
              <a:buChar char="•"/>
            </a:pPr>
            <a:r>
              <a:rPr lang="en-US" sz="900"/>
              <a:t>Have to work within a budget</a:t>
            </a:r>
          </a:p>
          <a:p>
            <a:pPr lvl="1">
              <a:buFontTx/>
              <a:buChar char="•"/>
            </a:pPr>
            <a:r>
              <a:rPr lang="en-US" sz="900"/>
              <a:t>Marketing research is often very important to financial analysts; those doing the research need to understand what information the analysts need so that they ask the right questions</a:t>
            </a:r>
          </a:p>
          <a:p>
            <a:pPr lvl="1">
              <a:buFontTx/>
              <a:buChar char="•"/>
            </a:pPr>
            <a:r>
              <a:rPr lang="en-US" sz="900"/>
              <a:t>Marketing financial products – including entire companies through IPOs and seasoned equity offerings, as well as insurance and other basic financial products</a:t>
            </a:r>
          </a:p>
          <a:p>
            <a:pPr>
              <a:buFontTx/>
              <a:buChar char="•"/>
            </a:pPr>
            <a:r>
              <a:rPr lang="en-US" sz="900"/>
              <a:t>Accounting</a:t>
            </a:r>
          </a:p>
          <a:p>
            <a:pPr lvl="1">
              <a:buFontTx/>
              <a:buChar char="•"/>
            </a:pPr>
            <a:r>
              <a:rPr lang="en-US" sz="900"/>
              <a:t>In smaller businesses, accountants often perform both the accounting and finance functions</a:t>
            </a:r>
          </a:p>
          <a:p>
            <a:pPr lvl="1">
              <a:buFontTx/>
              <a:buChar char="•"/>
            </a:pPr>
            <a:r>
              <a:rPr lang="en-US" sz="900"/>
              <a:t>Prepare the financial statements that financial analysts rely on for information</a:t>
            </a:r>
          </a:p>
          <a:p>
            <a:pPr>
              <a:buFontTx/>
              <a:buChar char="•"/>
            </a:pPr>
            <a:r>
              <a:rPr lang="en-US" sz="900"/>
              <a:t>Management</a:t>
            </a:r>
          </a:p>
          <a:p>
            <a:pPr lvl="1">
              <a:buFontTx/>
              <a:buChar char="•"/>
            </a:pPr>
            <a:r>
              <a:rPr lang="en-US" sz="900"/>
              <a:t>Business strategy – have to understand the goals of the business and how cash flow works</a:t>
            </a:r>
          </a:p>
          <a:p>
            <a:pPr lvl="1">
              <a:buFontTx/>
              <a:buChar char="•"/>
            </a:pPr>
            <a:r>
              <a:rPr lang="en-US" sz="900"/>
              <a:t>Understand how job performance affects profitability</a:t>
            </a:r>
          </a:p>
          <a:p>
            <a:pPr>
              <a:buFontTx/>
              <a:buChar char="•"/>
            </a:pPr>
            <a:r>
              <a:rPr lang="en-US" sz="900"/>
              <a:t>Personal Finance</a:t>
            </a:r>
          </a:p>
          <a:p>
            <a:pPr lvl="1">
              <a:buFontTx/>
              <a:buChar char="•"/>
            </a:pPr>
            <a:r>
              <a:rPr lang="en-US" sz="900"/>
              <a:t>For many students, emphasizing the personal finance issues whenever possible can make the material more relevant</a:t>
            </a:r>
          </a:p>
          <a:p>
            <a:pPr lvl="1">
              <a:buFontTx/>
              <a:buChar char="•"/>
            </a:pPr>
            <a:r>
              <a:rPr lang="en-US" sz="900"/>
              <a:t>Decisions about 401K plans, saving for houses, cars, child’s college, etc. can be discussed throughout the course</a:t>
            </a:r>
          </a:p>
          <a:p>
            <a:pPr lvl="1">
              <a:buFontTx/>
              <a:buChar char="•"/>
            </a:pPr>
            <a:r>
              <a:rPr lang="en-US" sz="900"/>
              <a:t>Day-to-day decisions about consumption vs. saving can also be discussed within a finance framework</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922C6C-32A4-47F6-B5A6-7CE64425A6C0}" type="slidenum">
              <a:rPr lang="en-US"/>
              <a:pPr/>
              <a:t>7</a:t>
            </a:fld>
            <a:endParaRPr lang="en-US"/>
          </a:p>
        </p:txBody>
      </p:sp>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a:xfrm>
            <a:off x="914400" y="4416425"/>
            <a:ext cx="5029200" cy="4183063"/>
          </a:xfrm>
        </p:spPr>
        <p:txBody>
          <a:bodyPr/>
          <a:lstStyle/>
          <a:p>
            <a:r>
              <a:rPr lang="en-US"/>
              <a:t>Emphasize that “business finance” is just another name for “corporate finance” mentioned under the four basic types.  Students often get confused by the terminology, especially when different terms are used to refer to the same thing.</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51F046-4094-475A-89C5-F2F3C516799A}" type="slidenum">
              <a:rPr lang="en-US"/>
              <a:pPr/>
              <a:t>8</a:t>
            </a:fld>
            <a:endParaRPr lang="en-US"/>
          </a:p>
        </p:txBody>
      </p:sp>
      <p:sp>
        <p:nvSpPr>
          <p:cNvPr id="86018" name="Rectangle 2"/>
          <p:cNvSpPr>
            <a:spLocks noRot="1" noChangeArrowheads="1" noTextEdit="1"/>
          </p:cNvSpPr>
          <p:nvPr>
            <p:ph type="sldImg"/>
          </p:nvPr>
        </p:nvSpPr>
        <p:spPr>
          <a:ln/>
        </p:spPr>
      </p:sp>
      <p:sp>
        <p:nvSpPr>
          <p:cNvPr id="86019" name="Rectangle 3"/>
          <p:cNvSpPr>
            <a:spLocks noGrp="1" noChangeArrowheads="1"/>
          </p:cNvSpPr>
          <p:nvPr>
            <p:ph type="body" idx="1"/>
          </p:nvPr>
        </p:nvSpPr>
        <p:spPr>
          <a:xfrm>
            <a:off x="914400" y="4416425"/>
            <a:ext cx="5029200" cy="4183063"/>
          </a:xfrm>
        </p:spPr>
        <p:txBody>
          <a:bodyPr/>
          <a:lstStyle/>
          <a:p>
            <a:r>
              <a:rPr lang="en-US" b="1" i="1">
                <a:effectLst>
                  <a:outerShdw blurRad="38100" dist="38100" dir="2700000" algn="tl">
                    <a:srgbClr val="C0C0C0"/>
                  </a:outerShdw>
                </a:effectLst>
              </a:rPr>
              <a:t>Video Note:</a:t>
            </a:r>
            <a:r>
              <a:rPr lang="en-US"/>
              <a:t>  This video looks at the changing role of the Chief Financial Officer (CFO) at the Fortune 500 company, Abbot Laboratories.</a:t>
            </a:r>
            <a:endParaRPr lang="en-US" b="1" i="1">
              <a:effectLst>
                <a:outerShdw blurRad="38100" dist="38100" dir="2700000" algn="tl">
                  <a:srgbClr val="C0C0C0"/>
                </a:outerShdw>
              </a:effectLst>
            </a:endParaRP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dt" sz="half" idx="2"/>
          </p:nvPr>
        </p:nvSpPr>
        <p:spPr/>
        <p:txBody>
          <a:bodyPr/>
          <a:lstStyle>
            <a:lvl1pPr>
              <a:defRPr/>
            </a:lvl1pPr>
          </a:lstStyle>
          <a:p>
            <a:endParaRPr lang="en-US"/>
          </a:p>
        </p:txBody>
      </p:sp>
      <p:sp>
        <p:nvSpPr>
          <p:cNvPr id="60419" name="Rectangle 3"/>
          <p:cNvSpPr>
            <a:spLocks noGrp="1" noChangeArrowheads="1"/>
          </p:cNvSpPr>
          <p:nvPr>
            <p:ph type="ftr" sz="quarter" idx="3"/>
          </p:nvPr>
        </p:nvSpPr>
        <p:spPr/>
        <p:txBody>
          <a:bodyPr/>
          <a:lstStyle>
            <a:lvl1pPr>
              <a:defRPr/>
            </a:lvl1pPr>
          </a:lstStyle>
          <a:p>
            <a:endParaRPr lang="en-US"/>
          </a:p>
        </p:txBody>
      </p:sp>
      <p:sp>
        <p:nvSpPr>
          <p:cNvPr id="60420" name="Rectangle 4"/>
          <p:cNvSpPr>
            <a:spLocks noGrp="1" noChangeArrowheads="1"/>
          </p:cNvSpPr>
          <p:nvPr>
            <p:ph type="sldNum" sz="quarter" idx="4"/>
          </p:nvPr>
        </p:nvSpPr>
        <p:spPr/>
        <p:txBody>
          <a:bodyPr/>
          <a:lstStyle>
            <a:lvl1pPr>
              <a:defRPr/>
            </a:lvl1pPr>
          </a:lstStyle>
          <a:p>
            <a:fld id="{36089EA2-B0ED-4CC8-AA3D-343CA613F276}" type="slidenum">
              <a:rPr lang="en-US"/>
              <a:pPr/>
              <a:t>‹#›</a:t>
            </a:fld>
            <a:endParaRPr lang="en-US"/>
          </a:p>
        </p:txBody>
      </p:sp>
      <p:sp>
        <p:nvSpPr>
          <p:cNvPr id="60422" name="Rectangle 6"/>
          <p:cNvSpPr>
            <a:spLocks noChangeArrowheads="1"/>
          </p:cNvSpPr>
          <p:nvPr/>
        </p:nvSpPr>
        <p:spPr bwMode="auto">
          <a:xfrm>
            <a:off x="8458200" y="990600"/>
            <a:ext cx="685800" cy="5867400"/>
          </a:xfrm>
          <a:prstGeom prst="rect">
            <a:avLst/>
          </a:prstGeom>
          <a:solidFill>
            <a:srgbClr val="607698"/>
          </a:solidFill>
          <a:ln w="9525">
            <a:noFill/>
            <a:miter lim="800000"/>
            <a:headEnd/>
            <a:tailEnd/>
          </a:ln>
          <a:effectLst/>
        </p:spPr>
        <p:txBody>
          <a:bodyPr wrap="none" anchor="ctr"/>
          <a:lstStyle/>
          <a:p>
            <a:endParaRPr lang="en-US"/>
          </a:p>
        </p:txBody>
      </p:sp>
      <p:sp>
        <p:nvSpPr>
          <p:cNvPr id="60423" name="Rectangle 7"/>
          <p:cNvSpPr>
            <a:spLocks noChangeArrowheads="1"/>
          </p:cNvSpPr>
          <p:nvPr/>
        </p:nvSpPr>
        <p:spPr bwMode="auto">
          <a:xfrm>
            <a:off x="0" y="5791200"/>
            <a:ext cx="8839200" cy="1066800"/>
          </a:xfrm>
          <a:prstGeom prst="rect">
            <a:avLst/>
          </a:prstGeom>
          <a:solidFill>
            <a:srgbClr val="FFEEAC"/>
          </a:solidFill>
          <a:ln w="9525">
            <a:noFill/>
            <a:miter lim="800000"/>
            <a:headEnd/>
            <a:tailEnd/>
          </a:ln>
          <a:effectLst/>
        </p:spPr>
        <p:txBody>
          <a:bodyPr wrap="none" anchor="ctr"/>
          <a:lstStyle/>
          <a:p>
            <a:endParaRPr lang="en-US"/>
          </a:p>
        </p:txBody>
      </p:sp>
      <p:sp>
        <p:nvSpPr>
          <p:cNvPr id="60424" name="Rectangle 8"/>
          <p:cNvSpPr>
            <a:spLocks noChangeArrowheads="1"/>
          </p:cNvSpPr>
          <p:nvPr/>
        </p:nvSpPr>
        <p:spPr bwMode="auto">
          <a:xfrm>
            <a:off x="0" y="0"/>
            <a:ext cx="685800" cy="6477000"/>
          </a:xfrm>
          <a:prstGeom prst="rect">
            <a:avLst/>
          </a:prstGeom>
          <a:solidFill>
            <a:srgbClr val="607698"/>
          </a:solidFill>
          <a:ln w="9525">
            <a:noFill/>
            <a:miter lim="800000"/>
            <a:headEnd/>
            <a:tailEnd/>
          </a:ln>
          <a:effectLst/>
        </p:spPr>
        <p:txBody>
          <a:bodyPr wrap="none" anchor="ctr"/>
          <a:lstStyle/>
          <a:p>
            <a:endParaRPr lang="en-US"/>
          </a:p>
        </p:txBody>
      </p:sp>
      <p:sp>
        <p:nvSpPr>
          <p:cNvPr id="60425" name="Rectangle 9"/>
          <p:cNvSpPr>
            <a:spLocks noChangeArrowheads="1"/>
          </p:cNvSpPr>
          <p:nvPr/>
        </p:nvSpPr>
        <p:spPr bwMode="auto">
          <a:xfrm>
            <a:off x="304800" y="0"/>
            <a:ext cx="8839200" cy="990600"/>
          </a:xfrm>
          <a:prstGeom prst="rect">
            <a:avLst/>
          </a:prstGeom>
          <a:solidFill>
            <a:srgbClr val="FFEEAC"/>
          </a:solidFill>
          <a:ln w="9525">
            <a:noFill/>
            <a:miter lim="800000"/>
            <a:headEnd/>
            <a:tailEnd/>
          </a:ln>
          <a:effectLst/>
        </p:spPr>
        <p:txBody>
          <a:bodyPr wrap="none" anchor="ctr"/>
          <a:lstStyle/>
          <a:p>
            <a:endParaRPr lang="en-US"/>
          </a:p>
        </p:txBody>
      </p:sp>
      <p:sp>
        <p:nvSpPr>
          <p:cNvPr id="60426" name="Rectangle 10"/>
          <p:cNvSpPr>
            <a:spLocks noChangeArrowheads="1"/>
          </p:cNvSpPr>
          <p:nvPr/>
        </p:nvSpPr>
        <p:spPr bwMode="auto">
          <a:xfrm>
            <a:off x="8458200" y="304800"/>
            <a:ext cx="685800" cy="685800"/>
          </a:xfrm>
          <a:prstGeom prst="rect">
            <a:avLst/>
          </a:prstGeom>
          <a:solidFill>
            <a:srgbClr val="607698"/>
          </a:solidFill>
          <a:ln w="9525">
            <a:noFill/>
            <a:miter lim="800000"/>
            <a:headEnd/>
            <a:tailEnd/>
          </a:ln>
          <a:effectLst/>
        </p:spPr>
        <p:txBody>
          <a:bodyPr wrap="none" anchor="ctr"/>
          <a:lstStyle/>
          <a:p>
            <a:endParaRPr lang="en-US"/>
          </a:p>
        </p:txBody>
      </p:sp>
      <p:sp>
        <p:nvSpPr>
          <p:cNvPr id="60427" name="Rectangle 11"/>
          <p:cNvSpPr>
            <a:spLocks noChangeArrowheads="1"/>
          </p:cNvSpPr>
          <p:nvPr/>
        </p:nvSpPr>
        <p:spPr bwMode="auto">
          <a:xfrm>
            <a:off x="4495800" y="762000"/>
            <a:ext cx="228600" cy="5257800"/>
          </a:xfrm>
          <a:prstGeom prst="rect">
            <a:avLst/>
          </a:prstGeom>
          <a:solidFill>
            <a:srgbClr val="94302B"/>
          </a:solidFill>
          <a:ln w="9525">
            <a:noFill/>
            <a:miter lim="800000"/>
            <a:headEnd/>
            <a:tailEnd/>
          </a:ln>
          <a:effectLst/>
        </p:spPr>
        <p:txBody>
          <a:bodyPr wrap="none" anchor="ctr"/>
          <a:lstStyle/>
          <a:p>
            <a:endParaRPr lang="en-US"/>
          </a:p>
        </p:txBody>
      </p:sp>
      <p:sp>
        <p:nvSpPr>
          <p:cNvPr id="60428" name="Rectangle 12"/>
          <p:cNvSpPr>
            <a:spLocks noChangeArrowheads="1"/>
          </p:cNvSpPr>
          <p:nvPr/>
        </p:nvSpPr>
        <p:spPr bwMode="auto">
          <a:xfrm>
            <a:off x="457200" y="762000"/>
            <a:ext cx="228600" cy="5257800"/>
          </a:xfrm>
          <a:prstGeom prst="rect">
            <a:avLst/>
          </a:prstGeom>
          <a:solidFill>
            <a:srgbClr val="94302B"/>
          </a:solidFill>
          <a:ln w="9525">
            <a:noFill/>
            <a:miter lim="800000"/>
            <a:headEnd/>
            <a:tailEnd/>
          </a:ln>
          <a:effectLst/>
        </p:spPr>
        <p:txBody>
          <a:bodyPr wrap="none" anchor="ctr"/>
          <a:lstStyle/>
          <a:p>
            <a:endParaRPr lang="en-US"/>
          </a:p>
        </p:txBody>
      </p:sp>
      <p:sp>
        <p:nvSpPr>
          <p:cNvPr id="60429" name="Rectangle 13"/>
          <p:cNvSpPr>
            <a:spLocks noChangeArrowheads="1"/>
          </p:cNvSpPr>
          <p:nvPr/>
        </p:nvSpPr>
        <p:spPr bwMode="auto">
          <a:xfrm>
            <a:off x="685800" y="5791200"/>
            <a:ext cx="3810000" cy="228600"/>
          </a:xfrm>
          <a:prstGeom prst="rect">
            <a:avLst/>
          </a:prstGeom>
          <a:solidFill>
            <a:srgbClr val="94302B"/>
          </a:solidFill>
          <a:ln w="9525">
            <a:noFill/>
            <a:miter lim="800000"/>
            <a:headEnd/>
            <a:tailEnd/>
          </a:ln>
          <a:effectLst/>
        </p:spPr>
        <p:txBody>
          <a:bodyPr wrap="none" anchor="ctr"/>
          <a:lstStyle/>
          <a:p>
            <a:endParaRPr lang="en-US"/>
          </a:p>
        </p:txBody>
      </p:sp>
      <p:sp>
        <p:nvSpPr>
          <p:cNvPr id="60430" name="Rectangle 14"/>
          <p:cNvSpPr>
            <a:spLocks noChangeArrowheads="1"/>
          </p:cNvSpPr>
          <p:nvPr/>
        </p:nvSpPr>
        <p:spPr bwMode="auto">
          <a:xfrm>
            <a:off x="685800" y="762000"/>
            <a:ext cx="3810000" cy="228600"/>
          </a:xfrm>
          <a:prstGeom prst="rect">
            <a:avLst/>
          </a:prstGeom>
          <a:solidFill>
            <a:srgbClr val="94302B"/>
          </a:solidFill>
          <a:ln w="9525">
            <a:noFill/>
            <a:miter lim="800000"/>
            <a:headEnd/>
            <a:tailEnd/>
          </a:ln>
          <a:effectLst/>
        </p:spPr>
        <p:txBody>
          <a:bodyPr wrap="none" anchor="ctr"/>
          <a:lstStyle/>
          <a:p>
            <a:endParaRPr lang="en-US"/>
          </a:p>
        </p:txBody>
      </p:sp>
      <p:sp>
        <p:nvSpPr>
          <p:cNvPr id="60431" name="Rectangle 15"/>
          <p:cNvSpPr>
            <a:spLocks noChangeArrowheads="1"/>
          </p:cNvSpPr>
          <p:nvPr/>
        </p:nvSpPr>
        <p:spPr bwMode="auto">
          <a:xfrm>
            <a:off x="3505200" y="6553200"/>
            <a:ext cx="5410200" cy="228600"/>
          </a:xfrm>
          <a:prstGeom prst="rect">
            <a:avLst/>
          </a:prstGeom>
          <a:noFill/>
          <a:ln w="12700" cap="sq">
            <a:noFill/>
            <a:miter lim="800000"/>
            <a:headEnd type="none" w="sm" len="sm"/>
            <a:tailEnd type="none" w="sm" len="sm"/>
          </a:ln>
          <a:effectLst/>
        </p:spPr>
        <p:txBody>
          <a:bodyPr/>
          <a:lstStyle/>
          <a:p>
            <a:pPr algn="r" eaLnBrk="0" hangingPunct="0">
              <a:spcBef>
                <a:spcPct val="50000"/>
              </a:spcBef>
            </a:pPr>
            <a:r>
              <a:rPr lang="en-US" sz="1200" b="1" i="1">
                <a:solidFill>
                  <a:srgbClr val="660033"/>
                </a:solidFill>
                <a:latin typeface="Book Antiqua" pitchFamily="18" charset="0"/>
              </a:rPr>
              <a:t>Copyright</a:t>
            </a:r>
            <a:r>
              <a:rPr lang="en-US" sz="1200" b="1">
                <a:solidFill>
                  <a:srgbClr val="660033"/>
                </a:solidFill>
                <a:latin typeface="Book Antiqua" pitchFamily="18" charset="0"/>
              </a:rPr>
              <a:t> </a:t>
            </a:r>
            <a:r>
              <a:rPr lang="en-US" sz="1200" b="1" i="1">
                <a:solidFill>
                  <a:srgbClr val="660033"/>
                </a:solidFill>
                <a:latin typeface="Book Antiqua" pitchFamily="18" charset="0"/>
              </a:rPr>
              <a:t>© 2008 by The McGraw-Hill Companies, Inc. All rights reserved</a:t>
            </a:r>
            <a:r>
              <a:rPr lang="en-US" sz="1200" i="1">
                <a:solidFill>
                  <a:schemeClr val="bg1"/>
                </a:solidFill>
                <a:latin typeface="Book Antiqua" pitchFamily="18" charset="0"/>
              </a:rPr>
              <a:t>.</a:t>
            </a:r>
          </a:p>
        </p:txBody>
      </p:sp>
      <p:sp>
        <p:nvSpPr>
          <p:cNvPr id="60432" name="Rectangle 16"/>
          <p:cNvSpPr>
            <a:spLocks noChangeArrowheads="1"/>
          </p:cNvSpPr>
          <p:nvPr/>
        </p:nvSpPr>
        <p:spPr bwMode="auto">
          <a:xfrm>
            <a:off x="76200" y="6553200"/>
            <a:ext cx="2514600" cy="228600"/>
          </a:xfrm>
          <a:prstGeom prst="rect">
            <a:avLst/>
          </a:prstGeom>
          <a:noFill/>
          <a:ln w="12700" cap="sq">
            <a:noFill/>
            <a:miter lim="800000"/>
            <a:headEnd type="none" w="sm" len="sm"/>
            <a:tailEnd type="none" w="sm" len="sm"/>
          </a:ln>
          <a:effectLst/>
        </p:spPr>
        <p:txBody>
          <a:bodyPr/>
          <a:lstStyle/>
          <a:p>
            <a:pPr eaLnBrk="0" hangingPunct="0">
              <a:spcBef>
                <a:spcPct val="50000"/>
              </a:spcBef>
            </a:pPr>
            <a:r>
              <a:rPr lang="en-US" sz="1200" b="1" i="1">
                <a:solidFill>
                  <a:srgbClr val="660033"/>
                </a:solidFill>
                <a:latin typeface="Book Antiqua" pitchFamily="18" charset="0"/>
              </a:rPr>
              <a:t>McGraw-Hill/Irwin</a:t>
            </a:r>
          </a:p>
        </p:txBody>
      </p:sp>
      <p:sp>
        <p:nvSpPr>
          <p:cNvPr id="60433" name="Rectangle 17"/>
          <p:cNvSpPr>
            <a:spLocks noGrp="1" noChangeArrowheads="1"/>
          </p:cNvSpPr>
          <p:nvPr>
            <p:ph type="subTitle" idx="1"/>
          </p:nvPr>
        </p:nvSpPr>
        <p:spPr>
          <a:xfrm>
            <a:off x="4724400" y="2895600"/>
            <a:ext cx="3733800" cy="2819400"/>
          </a:xfrm>
          <a:effectLst>
            <a:outerShdw dist="45791" dir="8778596" algn="ctr" rotWithShape="0">
              <a:schemeClr val="bg1">
                <a:alpha val="50000"/>
              </a:schemeClr>
            </a:outerShdw>
          </a:effectLst>
        </p:spPr>
        <p:txBody>
          <a:bodyPr anchor="ctr" anchorCtr="1"/>
          <a:lstStyle>
            <a:lvl1pPr marL="0" indent="0" algn="ctr">
              <a:buFontTx/>
              <a:buNone/>
              <a:defRPr>
                <a:solidFill>
                  <a:srgbClr val="607698"/>
                </a:solidFill>
              </a:defRPr>
            </a:lvl1pPr>
          </a:lstStyle>
          <a:p>
            <a:r>
              <a:rPr lang="en-US"/>
              <a:t>Click to edit Master subtitle style</a:t>
            </a:r>
          </a:p>
        </p:txBody>
      </p:sp>
      <p:sp>
        <p:nvSpPr>
          <p:cNvPr id="60434" name="Rectangle 18"/>
          <p:cNvSpPr>
            <a:spLocks noGrp="1" noChangeArrowheads="1"/>
          </p:cNvSpPr>
          <p:nvPr>
            <p:ph type="ctrTitle" sz="quarter"/>
          </p:nvPr>
        </p:nvSpPr>
        <p:spPr>
          <a:xfrm>
            <a:off x="4724400" y="1143000"/>
            <a:ext cx="3657600" cy="1470025"/>
          </a:xfrm>
        </p:spPr>
        <p:txBody>
          <a:bodyPr/>
          <a:lstStyle>
            <a:lvl1pPr>
              <a:defRPr sz="4000"/>
            </a:lvl1pPr>
          </a:lstStyle>
          <a:p>
            <a:r>
              <a:rPr lang="en-US"/>
              <a:t>Chapter ##</a:t>
            </a:r>
          </a:p>
        </p:txBody>
      </p:sp>
      <p:pic>
        <p:nvPicPr>
          <p:cNvPr id="60436" name="Picture 20" descr="Ross6e09kc_Ess_adv"/>
          <p:cNvPicPr>
            <a:picLocks noChangeAspect="1" noChangeArrowheads="1"/>
          </p:cNvPicPr>
          <p:nvPr/>
        </p:nvPicPr>
        <p:blipFill>
          <a:blip r:embed="rId2"/>
          <a:srcRect/>
          <a:stretch>
            <a:fillRect/>
          </a:stretch>
        </p:blipFill>
        <p:spPr bwMode="auto">
          <a:xfrm>
            <a:off x="685800" y="990600"/>
            <a:ext cx="3810000" cy="4800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CCB933-AAB6-4F19-BD51-C5415E66D96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78396E6-7F8C-408F-8B99-DAD07C1CCAB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06565F5-5416-42F0-B915-93CD58E1323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5FE62F-C4A5-4A82-B15E-5CD2EA40CFF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82733B1-A9B3-4E18-8144-D7965D76A66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579C283-A208-4798-B1C1-551F52B7E6F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2B91BEF-0BCB-46FC-B89A-64F66A74EE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CE81D4D-BEA3-4CE4-BBC1-1B6146D2F59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253C8C-703A-4146-9C1D-402B146962A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9FDB500-E686-4F80-9C90-76933E151DF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93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93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593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593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1FE71E3-E2D2-4661-B985-528F7EED10FD}" type="slidenum">
              <a:rPr lang="en-US"/>
              <a:pPr/>
              <a:t>‹#›</a:t>
            </a:fld>
            <a:endParaRPr lang="en-US"/>
          </a:p>
        </p:txBody>
      </p:sp>
      <p:sp>
        <p:nvSpPr>
          <p:cNvPr id="59399" name="Rectangle 7"/>
          <p:cNvSpPr>
            <a:spLocks noChangeArrowheads="1"/>
          </p:cNvSpPr>
          <p:nvPr/>
        </p:nvSpPr>
        <p:spPr bwMode="auto">
          <a:xfrm>
            <a:off x="8763000" y="990600"/>
            <a:ext cx="381000" cy="5867400"/>
          </a:xfrm>
          <a:prstGeom prst="rect">
            <a:avLst/>
          </a:prstGeom>
          <a:solidFill>
            <a:srgbClr val="607698"/>
          </a:solidFill>
          <a:ln w="9525">
            <a:noFill/>
            <a:miter lim="800000"/>
            <a:headEnd/>
            <a:tailEnd/>
          </a:ln>
          <a:effectLst/>
        </p:spPr>
        <p:txBody>
          <a:bodyPr wrap="none" anchor="ctr"/>
          <a:lstStyle/>
          <a:p>
            <a:endParaRPr lang="en-US"/>
          </a:p>
        </p:txBody>
      </p:sp>
      <p:sp>
        <p:nvSpPr>
          <p:cNvPr id="59404" name="Rectangle 12"/>
          <p:cNvSpPr>
            <a:spLocks noChangeArrowheads="1"/>
          </p:cNvSpPr>
          <p:nvPr/>
        </p:nvSpPr>
        <p:spPr bwMode="auto">
          <a:xfrm>
            <a:off x="0" y="6324600"/>
            <a:ext cx="8915400" cy="533400"/>
          </a:xfrm>
          <a:prstGeom prst="rect">
            <a:avLst/>
          </a:prstGeom>
          <a:solidFill>
            <a:srgbClr val="FFEEAC"/>
          </a:solidFill>
          <a:ln w="9525">
            <a:noFill/>
            <a:miter lim="800000"/>
            <a:headEnd/>
            <a:tailEnd/>
          </a:ln>
          <a:effectLst/>
        </p:spPr>
        <p:txBody>
          <a:bodyPr wrap="none" anchor="ctr"/>
          <a:lstStyle/>
          <a:p>
            <a:endParaRPr lang="en-US"/>
          </a:p>
        </p:txBody>
      </p:sp>
      <p:sp>
        <p:nvSpPr>
          <p:cNvPr id="59405" name="Text Box 13"/>
          <p:cNvSpPr txBox="1">
            <a:spLocks noChangeArrowheads="1"/>
          </p:cNvSpPr>
          <p:nvPr/>
        </p:nvSpPr>
        <p:spPr bwMode="auto">
          <a:xfrm>
            <a:off x="8229600" y="0"/>
            <a:ext cx="914400" cy="366713"/>
          </a:xfrm>
          <a:prstGeom prst="rect">
            <a:avLst/>
          </a:prstGeom>
          <a:noFill/>
          <a:ln w="9525">
            <a:noFill/>
            <a:miter lim="800000"/>
            <a:headEnd/>
            <a:tailEnd/>
          </a:ln>
          <a:effectLst/>
        </p:spPr>
        <p:txBody>
          <a:bodyPr>
            <a:spAutoFit/>
          </a:bodyPr>
          <a:lstStyle/>
          <a:p>
            <a:pPr>
              <a:spcBef>
                <a:spcPct val="50000"/>
              </a:spcBef>
            </a:pPr>
            <a:r>
              <a:rPr lang="en-US">
                <a:solidFill>
                  <a:srgbClr val="660033"/>
                </a:solidFill>
                <a:latin typeface="Times New Roman" pitchFamily="18" charset="0"/>
              </a:rPr>
              <a:t>1-</a:t>
            </a:r>
            <a:fld id="{0D1DF57D-9503-43E3-A8A6-E435D2500BB7}" type="slidenum">
              <a:rPr lang="en-US">
                <a:solidFill>
                  <a:srgbClr val="660033"/>
                </a:solidFill>
                <a:latin typeface="Times New Roman" pitchFamily="18" charset="0"/>
              </a:rPr>
              <a:pPr>
                <a:spcBef>
                  <a:spcPct val="50000"/>
                </a:spcBef>
              </a:pPr>
              <a:t>‹#›</a:t>
            </a:fld>
            <a:endParaRPr lang="en-US">
              <a:solidFill>
                <a:srgbClr val="660033"/>
              </a:solidFill>
              <a:latin typeface="Times New Roman" pitchFamily="18" charset="0"/>
            </a:endParaRPr>
          </a:p>
        </p:txBody>
      </p:sp>
      <p:sp>
        <p:nvSpPr>
          <p:cNvPr id="59406" name="Rectangle 14"/>
          <p:cNvSpPr>
            <a:spLocks noChangeArrowheads="1"/>
          </p:cNvSpPr>
          <p:nvPr/>
        </p:nvSpPr>
        <p:spPr bwMode="auto">
          <a:xfrm>
            <a:off x="0" y="0"/>
            <a:ext cx="457200" cy="6477000"/>
          </a:xfrm>
          <a:prstGeom prst="rect">
            <a:avLst/>
          </a:prstGeom>
          <a:solidFill>
            <a:srgbClr val="607698"/>
          </a:solidFill>
          <a:ln w="9525">
            <a:noFill/>
            <a:miter lim="800000"/>
            <a:headEnd/>
            <a:tailEnd/>
          </a:ln>
          <a:effectLst/>
        </p:spPr>
        <p:txBody>
          <a:bodyPr wrap="none" anchor="ctr"/>
          <a:lstStyle/>
          <a:p>
            <a:endParaRPr lang="en-US"/>
          </a:p>
        </p:txBody>
      </p:sp>
      <p:sp>
        <p:nvSpPr>
          <p:cNvPr id="59407" name="Rectangle 15"/>
          <p:cNvSpPr>
            <a:spLocks noChangeArrowheads="1"/>
          </p:cNvSpPr>
          <p:nvPr/>
        </p:nvSpPr>
        <p:spPr bwMode="auto">
          <a:xfrm>
            <a:off x="304800" y="0"/>
            <a:ext cx="8839200" cy="381000"/>
          </a:xfrm>
          <a:prstGeom prst="rect">
            <a:avLst/>
          </a:prstGeom>
          <a:solidFill>
            <a:srgbClr val="FFEEAC"/>
          </a:solidFill>
          <a:ln w="9525">
            <a:noFill/>
            <a:miter lim="800000"/>
            <a:headEnd/>
            <a:tailEnd/>
          </a:ln>
          <a:effectLst/>
        </p:spPr>
        <p:txBody>
          <a:bodyPr wrap="none" anchor="ctr"/>
          <a:lstStyle/>
          <a:p>
            <a:endParaRPr lang="en-US"/>
          </a:p>
        </p:txBody>
      </p:sp>
      <p:sp>
        <p:nvSpPr>
          <p:cNvPr id="59408" name="Rectangle 16"/>
          <p:cNvSpPr>
            <a:spLocks noChangeArrowheads="1"/>
          </p:cNvSpPr>
          <p:nvPr/>
        </p:nvSpPr>
        <p:spPr bwMode="auto">
          <a:xfrm>
            <a:off x="8763000" y="304800"/>
            <a:ext cx="381000" cy="685800"/>
          </a:xfrm>
          <a:prstGeom prst="rect">
            <a:avLst/>
          </a:prstGeom>
          <a:solidFill>
            <a:srgbClr val="607698"/>
          </a:solidFill>
          <a:ln w="9525">
            <a:noFill/>
            <a:miter lim="800000"/>
            <a:headEnd/>
            <a:tailEnd/>
          </a:ln>
          <a:effectLst/>
        </p:spPr>
        <p:txBody>
          <a:bodyPr wrap="none" anchor="ctr"/>
          <a:lstStyle/>
          <a:p>
            <a:endParaRPr lang="en-US"/>
          </a:p>
        </p:txBody>
      </p:sp>
      <p:sp>
        <p:nvSpPr>
          <p:cNvPr id="59409" name="Text Box 17"/>
          <p:cNvSpPr txBox="1">
            <a:spLocks noChangeArrowheads="1"/>
          </p:cNvSpPr>
          <p:nvPr/>
        </p:nvSpPr>
        <p:spPr bwMode="auto">
          <a:xfrm>
            <a:off x="8305800" y="0"/>
            <a:ext cx="838200" cy="396875"/>
          </a:xfrm>
          <a:prstGeom prst="rect">
            <a:avLst/>
          </a:prstGeom>
          <a:noFill/>
          <a:ln w="9525">
            <a:noFill/>
            <a:miter lim="800000"/>
            <a:headEnd/>
            <a:tailEnd/>
          </a:ln>
          <a:effectLst/>
        </p:spPr>
        <p:txBody>
          <a:bodyPr>
            <a:spAutoFit/>
          </a:bodyPr>
          <a:lstStyle/>
          <a:p>
            <a:pPr algn="r">
              <a:spcBef>
                <a:spcPct val="50000"/>
              </a:spcBef>
            </a:pPr>
            <a:r>
              <a:rPr lang="en-US" sz="2000">
                <a:solidFill>
                  <a:srgbClr val="660033"/>
                </a:solidFill>
              </a:rPr>
              <a:t>1-</a:t>
            </a:r>
            <a:fld id="{7EA6A790-1EB8-4CB8-AB64-36597E73040C}" type="slidenum">
              <a:rPr lang="en-US" sz="2000">
                <a:solidFill>
                  <a:srgbClr val="660033"/>
                </a:solidFill>
              </a:rPr>
              <a:pPr algn="r">
                <a:spcBef>
                  <a:spcPct val="50000"/>
                </a:spcBef>
              </a:pPr>
              <a:t>‹#›</a:t>
            </a:fld>
            <a:endParaRPr lang="en-US" sz="2000">
              <a:solidFill>
                <a:srgbClr val="660033"/>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lvl1pPr algn="ctr" rtl="0" fontAlgn="base">
        <a:spcBef>
          <a:spcPct val="0"/>
        </a:spcBef>
        <a:spcAft>
          <a:spcPct val="0"/>
        </a:spcAft>
        <a:defRPr sz="4400">
          <a:solidFill>
            <a:srgbClr val="607698"/>
          </a:solidFill>
          <a:latin typeface="+mj-lt"/>
          <a:ea typeface="+mj-ea"/>
          <a:cs typeface="+mj-cs"/>
        </a:defRPr>
      </a:lvl1pPr>
      <a:lvl2pPr algn="ctr" rtl="0" fontAlgn="base">
        <a:spcBef>
          <a:spcPct val="0"/>
        </a:spcBef>
        <a:spcAft>
          <a:spcPct val="0"/>
        </a:spcAft>
        <a:defRPr sz="4400">
          <a:solidFill>
            <a:srgbClr val="607698"/>
          </a:solidFill>
          <a:latin typeface="Arial" charset="0"/>
        </a:defRPr>
      </a:lvl2pPr>
      <a:lvl3pPr algn="ctr" rtl="0" fontAlgn="base">
        <a:spcBef>
          <a:spcPct val="0"/>
        </a:spcBef>
        <a:spcAft>
          <a:spcPct val="0"/>
        </a:spcAft>
        <a:defRPr sz="4400">
          <a:solidFill>
            <a:srgbClr val="607698"/>
          </a:solidFill>
          <a:latin typeface="Arial" charset="0"/>
        </a:defRPr>
      </a:lvl3pPr>
      <a:lvl4pPr algn="ctr" rtl="0" fontAlgn="base">
        <a:spcBef>
          <a:spcPct val="0"/>
        </a:spcBef>
        <a:spcAft>
          <a:spcPct val="0"/>
        </a:spcAft>
        <a:defRPr sz="4400">
          <a:solidFill>
            <a:srgbClr val="607698"/>
          </a:solidFill>
          <a:latin typeface="Arial" charset="0"/>
        </a:defRPr>
      </a:lvl4pPr>
      <a:lvl5pPr algn="ctr" rtl="0" fontAlgn="base">
        <a:spcBef>
          <a:spcPct val="0"/>
        </a:spcBef>
        <a:spcAft>
          <a:spcPct val="0"/>
        </a:spcAft>
        <a:defRPr sz="4400">
          <a:solidFill>
            <a:srgbClr val="607698"/>
          </a:solidFill>
          <a:latin typeface="Arial" charset="0"/>
        </a:defRPr>
      </a:lvl5pPr>
      <a:lvl6pPr marL="457200" algn="ctr" rtl="0" fontAlgn="base">
        <a:spcBef>
          <a:spcPct val="0"/>
        </a:spcBef>
        <a:spcAft>
          <a:spcPct val="0"/>
        </a:spcAft>
        <a:defRPr sz="4400">
          <a:solidFill>
            <a:srgbClr val="607698"/>
          </a:solidFill>
          <a:latin typeface="Arial" charset="0"/>
        </a:defRPr>
      </a:lvl6pPr>
      <a:lvl7pPr marL="914400" algn="ctr" rtl="0" fontAlgn="base">
        <a:spcBef>
          <a:spcPct val="0"/>
        </a:spcBef>
        <a:spcAft>
          <a:spcPct val="0"/>
        </a:spcAft>
        <a:defRPr sz="4400">
          <a:solidFill>
            <a:srgbClr val="607698"/>
          </a:solidFill>
          <a:latin typeface="Arial" charset="0"/>
        </a:defRPr>
      </a:lvl7pPr>
      <a:lvl8pPr marL="1371600" algn="ctr" rtl="0" fontAlgn="base">
        <a:spcBef>
          <a:spcPct val="0"/>
        </a:spcBef>
        <a:spcAft>
          <a:spcPct val="0"/>
        </a:spcAft>
        <a:defRPr sz="4400">
          <a:solidFill>
            <a:srgbClr val="607698"/>
          </a:solidFill>
          <a:latin typeface="Arial" charset="0"/>
        </a:defRPr>
      </a:lvl8pPr>
      <a:lvl9pPr marL="1828800" algn="ctr" rtl="0" fontAlgn="base">
        <a:spcBef>
          <a:spcPct val="0"/>
        </a:spcBef>
        <a:spcAft>
          <a:spcPct val="0"/>
        </a:spcAft>
        <a:defRPr sz="4400">
          <a:solidFill>
            <a:srgbClr val="607698"/>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olo.com/encyclopedia/articles/sb/which_form.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2.xml.rels><?xml version="1.0" encoding="UTF-8" standalone="yes"?>
<Relationships xmlns="http://schemas.openxmlformats.org/package/2006/relationships"><Relationship Id="rId3" Type="http://schemas.openxmlformats.org/officeDocument/2006/relationships/hyperlink" Target="http://www.nolo.com/encyclopedia/articles/sb/sps_defined.html"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2.wmf"/></Relationships>
</file>

<file path=ppt/slides/_rels/slide13.xml.rels><?xml version="1.0" encoding="UTF-8" standalone="yes"?>
<Relationships xmlns="http://schemas.openxmlformats.org/package/2006/relationships"><Relationship Id="rId3" Type="http://schemas.openxmlformats.org/officeDocument/2006/relationships/hyperlink" Target="http://www.nolo.com/encyclopedia/articles/sb/partnerships.html"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3" Type="http://schemas.openxmlformats.org/officeDocument/2006/relationships/hyperlink" Target="http://www.nolo.com/encyclopedia/articles/sb/corp_faq.html"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finance.yahoo.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mhhe.com/rwj"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3" Type="http://schemas.openxmlformats.org/officeDocument/2006/relationships/hyperlink" Target="http://www.nyse.co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nasdaq.com/" TargetMode="Externa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careers-in-business.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hyperlink" Target="http://www.careers-in-business.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C217559-4CC9-48F5-AD7C-0C62F1CCCD1F}" type="slidenum">
              <a:rPr lang="en-US"/>
              <a:pPr/>
              <a:t>0</a:t>
            </a:fld>
            <a:endParaRPr lang="en-US"/>
          </a:p>
        </p:txBody>
      </p:sp>
      <p:sp>
        <p:nvSpPr>
          <p:cNvPr id="68610" name="Rectangle 2"/>
          <p:cNvSpPr>
            <a:spLocks noGrp="1" noChangeArrowheads="1"/>
          </p:cNvSpPr>
          <p:nvPr>
            <p:ph type="title"/>
          </p:nvPr>
        </p:nvSpPr>
        <p:spPr/>
        <p:txBody>
          <a:bodyPr/>
          <a:lstStyle/>
          <a:p>
            <a:r>
              <a:rPr lang="en-US"/>
              <a:t>Key Concepts and Skills</a:t>
            </a:r>
          </a:p>
        </p:txBody>
      </p:sp>
      <p:sp>
        <p:nvSpPr>
          <p:cNvPr id="68611" name="Rectangle 3"/>
          <p:cNvSpPr>
            <a:spLocks noGrp="1" noChangeArrowheads="1"/>
          </p:cNvSpPr>
          <p:nvPr>
            <p:ph type="body" idx="1"/>
          </p:nvPr>
        </p:nvSpPr>
        <p:spPr>
          <a:xfrm>
            <a:off x="685800" y="1447800"/>
            <a:ext cx="7848600" cy="4525963"/>
          </a:xfrm>
        </p:spPr>
        <p:txBody>
          <a:bodyPr/>
          <a:lstStyle/>
          <a:p>
            <a:r>
              <a:rPr lang="en-US"/>
              <a:t>Know the basic types of financial management decisions and the role of the financial manager</a:t>
            </a:r>
          </a:p>
          <a:p>
            <a:r>
              <a:rPr lang="en-US"/>
              <a:t>Know the financial implications of the different forms of business organization</a:t>
            </a:r>
          </a:p>
          <a:p>
            <a:r>
              <a:rPr lang="en-US"/>
              <a:t>Know the goal of financial management</a:t>
            </a:r>
          </a:p>
          <a:p>
            <a:r>
              <a:rPr lang="en-US"/>
              <a:t>Understand the conflicts of interest that can arise between owners and managers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additive="base">
                                        <p:cTn id="7" dur="500" fill="hold"/>
                                        <p:tgtEl>
                                          <p:spTgt spid="686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861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8611">
                                            <p:txEl>
                                              <p:pRg st="1" end="1"/>
                                            </p:txEl>
                                          </p:spTgt>
                                        </p:tgtEl>
                                        <p:attrNameLst>
                                          <p:attrName>style.visibility</p:attrName>
                                        </p:attrNameLst>
                                      </p:cBhvr>
                                      <p:to>
                                        <p:strVal val="visible"/>
                                      </p:to>
                                    </p:set>
                                    <p:anim calcmode="lin" valueType="num">
                                      <p:cBhvr additive="base">
                                        <p:cTn id="13" dur="500" fill="hold"/>
                                        <p:tgtEl>
                                          <p:spTgt spid="6861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861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8611">
                                            <p:txEl>
                                              <p:pRg st="2" end="2"/>
                                            </p:txEl>
                                          </p:spTgt>
                                        </p:tgtEl>
                                        <p:attrNameLst>
                                          <p:attrName>style.visibility</p:attrName>
                                        </p:attrNameLst>
                                      </p:cBhvr>
                                      <p:to>
                                        <p:strVal val="visible"/>
                                      </p:to>
                                    </p:set>
                                    <p:anim calcmode="lin" valueType="num">
                                      <p:cBhvr additive="base">
                                        <p:cTn id="19" dur="500" fill="hold"/>
                                        <p:tgtEl>
                                          <p:spTgt spid="6861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861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8611">
                                            <p:txEl>
                                              <p:pRg st="3" end="3"/>
                                            </p:txEl>
                                          </p:spTgt>
                                        </p:tgtEl>
                                        <p:attrNameLst>
                                          <p:attrName>style.visibility</p:attrName>
                                        </p:attrNameLst>
                                      </p:cBhvr>
                                      <p:to>
                                        <p:strVal val="visible"/>
                                      </p:to>
                                    </p:set>
                                    <p:anim calcmode="lin" valueType="num">
                                      <p:cBhvr additive="base">
                                        <p:cTn id="25" dur="500" fill="hold"/>
                                        <p:tgtEl>
                                          <p:spTgt spid="6861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861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861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FBCDD62-091C-4FED-ABD5-0AC97BFE7B3A}" type="slidenum">
              <a:rPr lang="en-US"/>
              <a:pPr/>
              <a:t>9</a:t>
            </a:fld>
            <a:endParaRPr lang="en-US"/>
          </a:p>
        </p:txBody>
      </p:sp>
      <p:sp>
        <p:nvSpPr>
          <p:cNvPr id="87042" name="Rectangle 2"/>
          <p:cNvSpPr>
            <a:spLocks noGrp="1" noChangeArrowheads="1"/>
          </p:cNvSpPr>
          <p:nvPr>
            <p:ph type="title"/>
          </p:nvPr>
        </p:nvSpPr>
        <p:spPr/>
        <p:txBody>
          <a:bodyPr/>
          <a:lstStyle/>
          <a:p>
            <a:r>
              <a:rPr lang="en-US"/>
              <a:t>Financial Management Decisions</a:t>
            </a:r>
          </a:p>
        </p:txBody>
      </p:sp>
      <p:sp>
        <p:nvSpPr>
          <p:cNvPr id="87043" name="Rectangle 3"/>
          <p:cNvSpPr>
            <a:spLocks noGrp="1" noChangeArrowheads="1"/>
          </p:cNvSpPr>
          <p:nvPr>
            <p:ph type="body" idx="1"/>
          </p:nvPr>
        </p:nvSpPr>
        <p:spPr>
          <a:xfrm>
            <a:off x="685800" y="1600200"/>
            <a:ext cx="7848600" cy="4525963"/>
          </a:xfrm>
        </p:spPr>
        <p:txBody>
          <a:bodyPr/>
          <a:lstStyle/>
          <a:p>
            <a:pPr>
              <a:lnSpc>
                <a:spcPct val="90000"/>
              </a:lnSpc>
            </a:pPr>
            <a:r>
              <a:rPr lang="en-US"/>
              <a:t>Capital budgeting</a:t>
            </a:r>
          </a:p>
          <a:p>
            <a:pPr lvl="1">
              <a:lnSpc>
                <a:spcPct val="90000"/>
              </a:lnSpc>
            </a:pPr>
            <a:r>
              <a:rPr lang="en-US"/>
              <a:t>What long-term investments or projects should the business take on?</a:t>
            </a:r>
          </a:p>
          <a:p>
            <a:pPr>
              <a:lnSpc>
                <a:spcPct val="90000"/>
              </a:lnSpc>
            </a:pPr>
            <a:r>
              <a:rPr lang="en-US"/>
              <a:t>Capital structure</a:t>
            </a:r>
          </a:p>
          <a:p>
            <a:pPr lvl="1">
              <a:lnSpc>
                <a:spcPct val="90000"/>
              </a:lnSpc>
            </a:pPr>
            <a:r>
              <a:rPr lang="en-US"/>
              <a:t>How should we pay for our assets?</a:t>
            </a:r>
          </a:p>
          <a:p>
            <a:pPr lvl="1">
              <a:lnSpc>
                <a:spcPct val="90000"/>
              </a:lnSpc>
            </a:pPr>
            <a:r>
              <a:rPr lang="en-US"/>
              <a:t>Should we use debt or equity?</a:t>
            </a:r>
          </a:p>
          <a:p>
            <a:pPr>
              <a:lnSpc>
                <a:spcPct val="90000"/>
              </a:lnSpc>
            </a:pPr>
            <a:r>
              <a:rPr lang="en-US"/>
              <a:t>Working capital management</a:t>
            </a:r>
          </a:p>
          <a:p>
            <a:pPr lvl="1">
              <a:lnSpc>
                <a:spcPct val="90000"/>
              </a:lnSpc>
            </a:pPr>
            <a:r>
              <a:rPr lang="en-US"/>
              <a:t>How do we manage the day-to-day finances of the firm?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anim calcmode="lin" valueType="num">
                                      <p:cBhvr additive="base">
                                        <p:cTn id="7"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04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87043">
                                            <p:txEl>
                                              <p:pRg st="1" end="1"/>
                                            </p:txEl>
                                          </p:spTgt>
                                        </p:tgtEl>
                                        <p:attrNameLst>
                                          <p:attrName>style.visibility</p:attrName>
                                        </p:attrNameLst>
                                      </p:cBhvr>
                                      <p:to>
                                        <p:strVal val="visible"/>
                                      </p:to>
                                    </p:set>
                                    <p:anim calcmode="lin" valueType="num">
                                      <p:cBhvr additive="base">
                                        <p:cTn id="11" dur="500" fill="hold"/>
                                        <p:tgtEl>
                                          <p:spTgt spid="8704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8704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1" end="1"/>
                                            </p:txEl>
                                          </p:spTgt>
                                        </p:tgtEl>
                                        <p:attrNameLst>
                                          <p:attrName>ppt_c</p:attrName>
                                        </p:attrNameLst>
                                      </p:cBhvr>
                                      <p:to>
                                        <a:schemeClr val="tx2"/>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87043">
                                            <p:txEl>
                                              <p:pRg st="2" end="2"/>
                                            </p:txEl>
                                          </p:spTgt>
                                        </p:tgtEl>
                                        <p:attrNameLst>
                                          <p:attrName>style.visibility</p:attrName>
                                        </p:attrNameLst>
                                      </p:cBhvr>
                                      <p:to>
                                        <p:strVal val="visible"/>
                                      </p:to>
                                    </p:set>
                                    <p:anim calcmode="lin" valueType="num">
                                      <p:cBhvr additive="base">
                                        <p:cTn id="17" dur="500" fill="hold"/>
                                        <p:tgtEl>
                                          <p:spTgt spid="8704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8704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87043">
                                            <p:txEl>
                                              <p:pRg st="3" end="3"/>
                                            </p:txEl>
                                          </p:spTgt>
                                        </p:tgtEl>
                                        <p:attrNameLst>
                                          <p:attrName>style.visibility</p:attrName>
                                        </p:attrNameLst>
                                      </p:cBhvr>
                                      <p:to>
                                        <p:strVal val="visible"/>
                                      </p:to>
                                    </p:set>
                                    <p:anim calcmode="lin" valueType="num">
                                      <p:cBhvr additive="base">
                                        <p:cTn id="21"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8704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87043">
                                            <p:txEl>
                                              <p:pRg st="4" end="4"/>
                                            </p:txEl>
                                          </p:spTgt>
                                        </p:tgtEl>
                                        <p:attrNameLst>
                                          <p:attrName>style.visibility</p:attrName>
                                        </p:attrNameLst>
                                      </p:cBhvr>
                                      <p:to>
                                        <p:strVal val="visible"/>
                                      </p:to>
                                    </p:set>
                                    <p:anim calcmode="lin" valueType="num">
                                      <p:cBhvr additive="base">
                                        <p:cTn id="25" dur="500" fill="hold"/>
                                        <p:tgtEl>
                                          <p:spTgt spid="8704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4" end="4"/>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7043">
                                            <p:txEl>
                                              <p:pRg st="5" end="5"/>
                                            </p:txEl>
                                          </p:spTgt>
                                        </p:tgtEl>
                                        <p:attrNameLst>
                                          <p:attrName>style.visibility</p:attrName>
                                        </p:attrNameLst>
                                      </p:cBhvr>
                                      <p:to>
                                        <p:strVal val="visible"/>
                                      </p:to>
                                    </p:set>
                                    <p:anim calcmode="lin" valueType="num">
                                      <p:cBhvr additive="base">
                                        <p:cTn id="31" dur="500" fill="hold"/>
                                        <p:tgtEl>
                                          <p:spTgt spid="8704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704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5" end="5"/>
                                            </p:txEl>
                                          </p:spTgt>
                                        </p:tgtEl>
                                        <p:attrNameLst>
                                          <p:attrName>ppt_c</p:attrName>
                                        </p:attrNameLst>
                                      </p:cBhvr>
                                      <p:to>
                                        <a:schemeClr val="tx2"/>
                                      </p:to>
                                    </p:animClr>
                                  </p:subTnLst>
                                </p:cTn>
                              </p:par>
                              <p:par>
                                <p:cTn id="33" presetID="2" presetClass="entr" presetSubtype="8" fill="hold" grpId="0" nodeType="withEffect">
                                  <p:stCondLst>
                                    <p:cond delay="0"/>
                                  </p:stCondLst>
                                  <p:childTnLst>
                                    <p:set>
                                      <p:cBhvr>
                                        <p:cTn id="34" dur="1" fill="hold">
                                          <p:stCondLst>
                                            <p:cond delay="0"/>
                                          </p:stCondLst>
                                        </p:cTn>
                                        <p:tgtEl>
                                          <p:spTgt spid="87043">
                                            <p:txEl>
                                              <p:pRg st="6" end="6"/>
                                            </p:txEl>
                                          </p:spTgt>
                                        </p:tgtEl>
                                        <p:attrNameLst>
                                          <p:attrName>style.visibility</p:attrName>
                                        </p:attrNameLst>
                                      </p:cBhvr>
                                      <p:to>
                                        <p:strVal val="visible"/>
                                      </p:to>
                                    </p:set>
                                    <p:anim calcmode="lin" valueType="num">
                                      <p:cBhvr additive="base">
                                        <p:cTn id="3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87043">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7043">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EAEF9C7-2AFB-441E-8B7B-B40B6BFF6107}" type="slidenum">
              <a:rPr lang="en-US"/>
              <a:pPr/>
              <a:t>10</a:t>
            </a:fld>
            <a:endParaRPr lang="en-US"/>
          </a:p>
        </p:txBody>
      </p:sp>
      <p:sp>
        <p:nvSpPr>
          <p:cNvPr id="89090" name="Rectangle 2"/>
          <p:cNvSpPr>
            <a:spLocks noGrp="1" noChangeArrowheads="1"/>
          </p:cNvSpPr>
          <p:nvPr>
            <p:ph type="title"/>
          </p:nvPr>
        </p:nvSpPr>
        <p:spPr/>
        <p:txBody>
          <a:bodyPr/>
          <a:lstStyle/>
          <a:p>
            <a:r>
              <a:rPr lang="en-US"/>
              <a:t>Forms of Business Organization</a:t>
            </a:r>
          </a:p>
        </p:txBody>
      </p:sp>
      <p:sp>
        <p:nvSpPr>
          <p:cNvPr id="89091" name="Rectangle 3"/>
          <p:cNvSpPr>
            <a:spLocks noGrp="1" noChangeArrowheads="1"/>
          </p:cNvSpPr>
          <p:nvPr>
            <p:ph type="body" idx="1"/>
          </p:nvPr>
        </p:nvSpPr>
        <p:spPr>
          <a:xfrm>
            <a:off x="685800" y="1600200"/>
            <a:ext cx="7772400" cy="4525963"/>
          </a:xfrm>
        </p:spPr>
        <p:txBody>
          <a:bodyPr/>
          <a:lstStyle/>
          <a:p>
            <a:r>
              <a:rPr lang="en-US"/>
              <a:t>Three major forms in the United States</a:t>
            </a:r>
          </a:p>
          <a:p>
            <a:pPr lvl="1"/>
            <a:r>
              <a:rPr lang="en-US"/>
              <a:t>Sole proprietorship</a:t>
            </a:r>
          </a:p>
          <a:p>
            <a:pPr lvl="1"/>
            <a:r>
              <a:rPr lang="en-US"/>
              <a:t>Partnership</a:t>
            </a:r>
          </a:p>
          <a:p>
            <a:pPr lvl="2"/>
            <a:r>
              <a:rPr lang="en-US"/>
              <a:t>General</a:t>
            </a:r>
          </a:p>
          <a:p>
            <a:pPr lvl="2"/>
            <a:r>
              <a:rPr lang="en-US"/>
              <a:t>Limited</a:t>
            </a:r>
          </a:p>
          <a:p>
            <a:pPr lvl="1"/>
            <a:r>
              <a:rPr lang="en-US"/>
              <a:t>Corporation</a:t>
            </a:r>
          </a:p>
          <a:p>
            <a:pPr lvl="2"/>
            <a:r>
              <a:rPr lang="en-US"/>
              <a:t>S-Corp</a:t>
            </a:r>
          </a:p>
          <a:p>
            <a:pPr lvl="2"/>
            <a:r>
              <a:rPr lang="en-US"/>
              <a:t>Limited liability company</a:t>
            </a:r>
          </a:p>
        </p:txBody>
      </p:sp>
      <p:pic>
        <p:nvPicPr>
          <p:cNvPr id="89092" name="Picture 4" descr="bd09310_">
            <a:hlinkClick r:id="rId3"/>
          </p:cNvPr>
          <p:cNvPicPr>
            <a:picLocks noChangeAspect="1" noChangeArrowheads="1"/>
          </p:cNvPicPr>
          <p:nvPr/>
        </p:nvPicPr>
        <p:blipFill>
          <a:blip r:embed="rId4"/>
          <a:srcRect/>
          <a:stretch>
            <a:fillRect/>
          </a:stretch>
        </p:blipFill>
        <p:spPr bwMode="auto">
          <a:xfrm>
            <a:off x="6934200" y="3276600"/>
            <a:ext cx="649288" cy="9159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9091">
                                            <p:txEl>
                                              <p:pRg st="2" end="2"/>
                                            </p:txEl>
                                          </p:spTgt>
                                        </p:tgtEl>
                                        <p:attrNameLst>
                                          <p:attrName>style.visibility</p:attrName>
                                        </p:attrNameLst>
                                      </p:cBhvr>
                                      <p:to>
                                        <p:strVal val="visible"/>
                                      </p:to>
                                    </p:set>
                                    <p:anim calcmode="lin" valueType="num">
                                      <p:cBhvr additive="base">
                                        <p:cTn id="19" dur="500" fill="hold"/>
                                        <p:tgtEl>
                                          <p:spTgt spid="8909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909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2" end="2"/>
                                            </p:txEl>
                                          </p:spTgt>
                                        </p:tgtEl>
                                        <p:attrNameLst>
                                          <p:attrName>ppt_c</p:attrName>
                                        </p:attrNameLst>
                                      </p:cBhvr>
                                      <p:to>
                                        <a:schemeClr val="tx2"/>
                                      </p:to>
                                    </p:animClr>
                                  </p:subTnLst>
                                </p:cTn>
                              </p:par>
                              <p:par>
                                <p:cTn id="21" presetID="2" presetClass="entr" presetSubtype="8" fill="hold" grpId="0" nodeType="withEffect">
                                  <p:stCondLst>
                                    <p:cond delay="0"/>
                                  </p:stCondLst>
                                  <p:childTnLst>
                                    <p:set>
                                      <p:cBhvr>
                                        <p:cTn id="22" dur="1" fill="hold">
                                          <p:stCondLst>
                                            <p:cond delay="0"/>
                                          </p:stCondLst>
                                        </p:cTn>
                                        <p:tgtEl>
                                          <p:spTgt spid="89091">
                                            <p:txEl>
                                              <p:pRg st="3" end="3"/>
                                            </p:txEl>
                                          </p:spTgt>
                                        </p:tgtEl>
                                        <p:attrNameLst>
                                          <p:attrName>style.visibility</p:attrName>
                                        </p:attrNameLst>
                                      </p:cBhvr>
                                      <p:to>
                                        <p:strVal val="visible"/>
                                      </p:to>
                                    </p:set>
                                    <p:anim calcmode="lin" valueType="num">
                                      <p:cBhvr additive="base">
                                        <p:cTn id="23" dur="500" fill="hold"/>
                                        <p:tgtEl>
                                          <p:spTgt spid="89091">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8909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3" end="3"/>
                                            </p:txEl>
                                          </p:spTgt>
                                        </p:tgtEl>
                                        <p:attrNameLst>
                                          <p:attrName>ppt_c</p:attrName>
                                        </p:attrNameLst>
                                      </p:cBhvr>
                                      <p:to>
                                        <a:schemeClr val="tx2"/>
                                      </p:to>
                                    </p:animClr>
                                  </p:subTnLst>
                                </p:cTn>
                              </p:par>
                              <p:par>
                                <p:cTn id="25" presetID="2" presetClass="entr" presetSubtype="8" fill="hold" grpId="0" nodeType="withEffect">
                                  <p:stCondLst>
                                    <p:cond delay="0"/>
                                  </p:stCondLst>
                                  <p:childTnLst>
                                    <p:set>
                                      <p:cBhvr>
                                        <p:cTn id="26" dur="1" fill="hold">
                                          <p:stCondLst>
                                            <p:cond delay="0"/>
                                          </p:stCondLst>
                                        </p:cTn>
                                        <p:tgtEl>
                                          <p:spTgt spid="89091">
                                            <p:txEl>
                                              <p:pRg st="4" end="4"/>
                                            </p:txEl>
                                          </p:spTgt>
                                        </p:tgtEl>
                                        <p:attrNameLst>
                                          <p:attrName>style.visibility</p:attrName>
                                        </p:attrNameLst>
                                      </p:cBhvr>
                                      <p:to>
                                        <p:strVal val="visible"/>
                                      </p:to>
                                    </p:set>
                                    <p:anim calcmode="lin" valueType="num">
                                      <p:cBhvr additive="base">
                                        <p:cTn id="27" dur="500" fill="hold"/>
                                        <p:tgtEl>
                                          <p:spTgt spid="89091">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8909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4" end="4"/>
                                            </p:txEl>
                                          </p:spTgt>
                                        </p:tgtEl>
                                        <p:attrNameLst>
                                          <p:attrName>ppt_c</p:attrName>
                                        </p:attrNameLst>
                                      </p:cBhvr>
                                      <p:to>
                                        <a:schemeClr val="tx2"/>
                                      </p:to>
                                    </p:animClr>
                                  </p:sub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89091">
                                            <p:txEl>
                                              <p:pRg st="5" end="5"/>
                                            </p:txEl>
                                          </p:spTgt>
                                        </p:tgtEl>
                                        <p:attrNameLst>
                                          <p:attrName>style.visibility</p:attrName>
                                        </p:attrNameLst>
                                      </p:cBhvr>
                                      <p:to>
                                        <p:strVal val="visible"/>
                                      </p:to>
                                    </p:set>
                                    <p:anim calcmode="lin" valueType="num">
                                      <p:cBhvr additive="base">
                                        <p:cTn id="33" dur="500" fill="hold"/>
                                        <p:tgtEl>
                                          <p:spTgt spid="89091">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8909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5" end="5"/>
                                            </p:txEl>
                                          </p:spTgt>
                                        </p:tgtEl>
                                        <p:attrNameLst>
                                          <p:attrName>ppt_c</p:attrName>
                                        </p:attrNameLst>
                                      </p:cBhvr>
                                      <p:to>
                                        <a:schemeClr val="tx2"/>
                                      </p:to>
                                    </p:animClr>
                                  </p:subTnLst>
                                </p:cTn>
                              </p:par>
                              <p:par>
                                <p:cTn id="35" presetID="2" presetClass="entr" presetSubtype="8" fill="hold" grpId="0" nodeType="withEffect">
                                  <p:stCondLst>
                                    <p:cond delay="0"/>
                                  </p:stCondLst>
                                  <p:childTnLst>
                                    <p:set>
                                      <p:cBhvr>
                                        <p:cTn id="36" dur="1" fill="hold">
                                          <p:stCondLst>
                                            <p:cond delay="0"/>
                                          </p:stCondLst>
                                        </p:cTn>
                                        <p:tgtEl>
                                          <p:spTgt spid="89091">
                                            <p:txEl>
                                              <p:pRg st="6" end="6"/>
                                            </p:txEl>
                                          </p:spTgt>
                                        </p:tgtEl>
                                        <p:attrNameLst>
                                          <p:attrName>style.visibility</p:attrName>
                                        </p:attrNameLst>
                                      </p:cBhvr>
                                      <p:to>
                                        <p:strVal val="visible"/>
                                      </p:to>
                                    </p:set>
                                    <p:anim calcmode="lin" valueType="num">
                                      <p:cBhvr additive="base">
                                        <p:cTn id="37" dur="500" fill="hold"/>
                                        <p:tgtEl>
                                          <p:spTgt spid="89091">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9091">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6" end="6"/>
                                            </p:txEl>
                                          </p:spTgt>
                                        </p:tgtEl>
                                        <p:attrNameLst>
                                          <p:attrName>ppt_c</p:attrName>
                                        </p:attrNameLst>
                                      </p:cBhvr>
                                      <p:to>
                                        <a:schemeClr val="tx2"/>
                                      </p:to>
                                    </p:animClr>
                                  </p:subTnLst>
                                </p:cTn>
                              </p:par>
                              <p:par>
                                <p:cTn id="39" presetID="2" presetClass="entr" presetSubtype="8" fill="hold" grpId="0" nodeType="withEffect">
                                  <p:stCondLst>
                                    <p:cond delay="0"/>
                                  </p:stCondLst>
                                  <p:childTnLst>
                                    <p:set>
                                      <p:cBhvr>
                                        <p:cTn id="40" dur="1" fill="hold">
                                          <p:stCondLst>
                                            <p:cond delay="0"/>
                                          </p:stCondLst>
                                        </p:cTn>
                                        <p:tgtEl>
                                          <p:spTgt spid="89091">
                                            <p:txEl>
                                              <p:pRg st="7" end="7"/>
                                            </p:txEl>
                                          </p:spTgt>
                                        </p:tgtEl>
                                        <p:attrNameLst>
                                          <p:attrName>style.visibility</p:attrName>
                                        </p:attrNameLst>
                                      </p:cBhvr>
                                      <p:to>
                                        <p:strVal val="visible"/>
                                      </p:to>
                                    </p:set>
                                    <p:anim calcmode="lin" valueType="num">
                                      <p:cBhvr additive="base">
                                        <p:cTn id="41" dur="500" fill="hold"/>
                                        <p:tgtEl>
                                          <p:spTgt spid="89091">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89091">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9091">
                                            <p:txEl>
                                              <p:pRg st="7" end="7"/>
                                            </p:txEl>
                                          </p:spTgt>
                                        </p:tgtEl>
                                        <p:attrNameLst>
                                          <p:attrName>ppt_c</p:attrName>
                                        </p:attrNameLst>
                                      </p:cBhvr>
                                      <p:to>
                                        <a:schemeClr val="tx2"/>
                                      </p:to>
                                    </p:animClr>
                                  </p:subTnLst>
                                </p:cTn>
                              </p:par>
                            </p:childTnLst>
                          </p:cTn>
                        </p:par>
                        <p:par>
                          <p:cTn id="43" fill="hold">
                            <p:stCondLst>
                              <p:cond delay="500"/>
                            </p:stCondLst>
                            <p:childTnLst>
                              <p:par>
                                <p:cTn id="44" presetID="1" presetClass="entr" presetSubtype="0" fill="hold" nodeType="afterEffect">
                                  <p:stCondLst>
                                    <p:cond delay="0"/>
                                  </p:stCondLst>
                                  <p:childTnLst>
                                    <p:set>
                                      <p:cBhvr>
                                        <p:cTn id="45" dur="1" fill="hold">
                                          <p:stCondLst>
                                            <p:cond delay="499"/>
                                          </p:stCondLst>
                                        </p:cTn>
                                        <p:tgtEl>
                                          <p:spTgt spid="89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bldLvl="2"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B199035C-F6E6-4C06-B293-4A6280B922FF}" type="slidenum">
              <a:rPr lang="en-US"/>
              <a:pPr/>
              <a:t>11</a:t>
            </a:fld>
            <a:endParaRPr lang="en-US"/>
          </a:p>
        </p:txBody>
      </p:sp>
      <p:sp>
        <p:nvSpPr>
          <p:cNvPr id="91138" name="Rectangle 2"/>
          <p:cNvSpPr>
            <a:spLocks noGrp="1" noChangeArrowheads="1"/>
          </p:cNvSpPr>
          <p:nvPr>
            <p:ph type="title"/>
          </p:nvPr>
        </p:nvSpPr>
        <p:spPr/>
        <p:txBody>
          <a:bodyPr lIns="91435" tIns="45718" rIns="91435" bIns="45718" anchor="t"/>
          <a:lstStyle/>
          <a:p>
            <a:pPr defTabSz="809625"/>
            <a:r>
              <a:rPr lang="en-US"/>
              <a:t>Sole Proprietorship</a:t>
            </a:r>
          </a:p>
        </p:txBody>
      </p:sp>
      <p:sp>
        <p:nvSpPr>
          <p:cNvPr id="91139" name="Rectangle 3"/>
          <p:cNvSpPr>
            <a:spLocks noGrp="1" noChangeArrowheads="1"/>
          </p:cNvSpPr>
          <p:nvPr>
            <p:ph type="body" sz="half" idx="1"/>
          </p:nvPr>
        </p:nvSpPr>
        <p:spPr>
          <a:xfrm>
            <a:off x="685800" y="1600200"/>
            <a:ext cx="3805238" cy="4525963"/>
          </a:xfrm>
        </p:spPr>
        <p:txBody>
          <a:bodyPr lIns="91435" tIns="45718" rIns="91435" bIns="45718"/>
          <a:lstStyle/>
          <a:p>
            <a:pPr marL="225425" indent="-225425" defTabSz="809625"/>
            <a:r>
              <a:rPr lang="en-US"/>
              <a:t>Advantages</a:t>
            </a:r>
          </a:p>
          <a:p>
            <a:pPr marL="568325" lvl="1" indent="-223838" defTabSz="809625"/>
            <a:r>
              <a:rPr lang="en-US"/>
              <a:t>Easiest to start</a:t>
            </a:r>
          </a:p>
          <a:p>
            <a:pPr marL="568325" lvl="1" indent="-223838" defTabSz="809625"/>
            <a:r>
              <a:rPr lang="en-US"/>
              <a:t>Least regulated</a:t>
            </a:r>
          </a:p>
          <a:p>
            <a:pPr marL="568325" lvl="1" indent="-223838" defTabSz="809625"/>
            <a:r>
              <a:rPr lang="en-US"/>
              <a:t>Single owner keeps all of the profits</a:t>
            </a:r>
          </a:p>
          <a:p>
            <a:pPr marL="568325" lvl="1" indent="-223838" defTabSz="809625"/>
            <a:r>
              <a:rPr lang="en-US"/>
              <a:t>Taxed once as personal income</a:t>
            </a:r>
          </a:p>
        </p:txBody>
      </p:sp>
      <p:sp>
        <p:nvSpPr>
          <p:cNvPr id="91140" name="Rectangle 4"/>
          <p:cNvSpPr>
            <a:spLocks noGrp="1" noChangeArrowheads="1"/>
          </p:cNvSpPr>
          <p:nvPr>
            <p:ph type="body" sz="half" idx="2"/>
          </p:nvPr>
        </p:nvSpPr>
        <p:spPr>
          <a:xfrm>
            <a:off x="4651375" y="1600200"/>
            <a:ext cx="3883025" cy="4525963"/>
          </a:xfrm>
        </p:spPr>
        <p:txBody>
          <a:bodyPr lIns="91435" tIns="45718" rIns="91435" bIns="45718"/>
          <a:lstStyle/>
          <a:p>
            <a:pPr marL="225425" indent="-225425" defTabSz="809625"/>
            <a:r>
              <a:rPr lang="en-US"/>
              <a:t>Disadvantages</a:t>
            </a:r>
          </a:p>
          <a:p>
            <a:pPr marL="568325" lvl="1" indent="-223838" defTabSz="809625"/>
            <a:r>
              <a:rPr lang="en-US"/>
              <a:t>Limited to life of owner</a:t>
            </a:r>
          </a:p>
          <a:p>
            <a:pPr marL="568325" lvl="1" indent="-223838" defTabSz="809625"/>
            <a:r>
              <a:rPr lang="en-US"/>
              <a:t>Equity capital limited to owner’s personal wealth</a:t>
            </a:r>
          </a:p>
          <a:p>
            <a:pPr marL="568325" lvl="1" indent="-223838" defTabSz="809625"/>
            <a:r>
              <a:rPr lang="en-US"/>
              <a:t>Unlimited liability</a:t>
            </a:r>
          </a:p>
          <a:p>
            <a:pPr marL="568325" lvl="1" indent="-223838" defTabSz="809625"/>
            <a:r>
              <a:rPr lang="en-US"/>
              <a:t>Difficult to sell ownership interest</a:t>
            </a:r>
          </a:p>
        </p:txBody>
      </p:sp>
      <p:pic>
        <p:nvPicPr>
          <p:cNvPr id="91141" name="Picture 5" descr="bd09310_">
            <a:hlinkClick r:id="rId3"/>
          </p:cNvPr>
          <p:cNvPicPr>
            <a:picLocks noChangeAspect="1" noChangeArrowheads="1"/>
          </p:cNvPicPr>
          <p:nvPr/>
        </p:nvPicPr>
        <p:blipFill>
          <a:blip r:embed="rId4"/>
          <a:srcRect/>
          <a:stretch>
            <a:fillRect/>
          </a:stretch>
        </p:blipFill>
        <p:spPr bwMode="auto">
          <a:xfrm>
            <a:off x="7543800" y="152400"/>
            <a:ext cx="650875" cy="9159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3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1" end="1"/>
                                            </p:txEl>
                                          </p:spTgt>
                                        </p:tgtEl>
                                        <p:attrNameLst>
                                          <p:attrName>style.visibility</p:attrName>
                                        </p:attrNameLst>
                                      </p:cBhvr>
                                      <p:to>
                                        <p:strVal val="visible"/>
                                      </p:to>
                                    </p:set>
                                    <p:anim calcmode="lin" valueType="num">
                                      <p:cBhvr additive="base">
                                        <p:cTn id="13" dur="500" fill="hold"/>
                                        <p:tgtEl>
                                          <p:spTgt spid="9113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3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2" end="2"/>
                                            </p:txEl>
                                          </p:spTgt>
                                        </p:tgtEl>
                                        <p:attrNameLst>
                                          <p:attrName>style.visibility</p:attrName>
                                        </p:attrNameLst>
                                      </p:cBhvr>
                                      <p:to>
                                        <p:strVal val="visible"/>
                                      </p:to>
                                    </p:set>
                                    <p:anim calcmode="lin" valueType="num">
                                      <p:cBhvr additive="base">
                                        <p:cTn id="19"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3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3" end="3"/>
                                            </p:txEl>
                                          </p:spTgt>
                                        </p:tgtEl>
                                        <p:attrNameLst>
                                          <p:attrName>style.visibility</p:attrName>
                                        </p:attrNameLst>
                                      </p:cBhvr>
                                      <p:to>
                                        <p:strVal val="visible"/>
                                      </p:to>
                                    </p:set>
                                    <p:anim calcmode="lin" valueType="num">
                                      <p:cBhvr additive="base">
                                        <p:cTn id="25" dur="500" fill="hold"/>
                                        <p:tgtEl>
                                          <p:spTgt spid="9113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3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1139">
                                            <p:txEl>
                                              <p:pRg st="4" end="4"/>
                                            </p:txEl>
                                          </p:spTgt>
                                        </p:tgtEl>
                                        <p:attrNameLst>
                                          <p:attrName>style.visibility</p:attrName>
                                        </p:attrNameLst>
                                      </p:cBhvr>
                                      <p:to>
                                        <p:strVal val="visible"/>
                                      </p:to>
                                    </p:set>
                                    <p:anim calcmode="lin" valueType="num">
                                      <p:cBhvr additive="base">
                                        <p:cTn id="31"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113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3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1140">
                                            <p:txEl>
                                              <p:pRg st="0" end="0"/>
                                            </p:txEl>
                                          </p:spTgt>
                                        </p:tgtEl>
                                        <p:attrNameLst>
                                          <p:attrName>style.visibility</p:attrName>
                                        </p:attrNameLst>
                                      </p:cBhvr>
                                      <p:to>
                                        <p:strVal val="visible"/>
                                      </p:to>
                                    </p:set>
                                    <p:anim calcmode="lin" valueType="num">
                                      <p:cBhvr additive="base">
                                        <p:cTn id="37" dur="500" fill="hold"/>
                                        <p:tgtEl>
                                          <p:spTgt spid="91140">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114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40">
                                            <p:txEl>
                                              <p:pRg st="0" end="0"/>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1140">
                                            <p:txEl>
                                              <p:pRg st="1" end="1"/>
                                            </p:txEl>
                                          </p:spTgt>
                                        </p:tgtEl>
                                        <p:attrNameLst>
                                          <p:attrName>style.visibility</p:attrName>
                                        </p:attrNameLst>
                                      </p:cBhvr>
                                      <p:to>
                                        <p:strVal val="visible"/>
                                      </p:to>
                                    </p:set>
                                    <p:anim calcmode="lin" valueType="num">
                                      <p:cBhvr additive="base">
                                        <p:cTn id="43" dur="500" fill="hold"/>
                                        <p:tgtEl>
                                          <p:spTgt spid="91140">
                                            <p:txEl>
                                              <p:pRg st="1" end="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1140">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40">
                                            <p:txEl>
                                              <p:pRg st="1" end="1"/>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1140">
                                            <p:txEl>
                                              <p:pRg st="2" end="2"/>
                                            </p:txEl>
                                          </p:spTgt>
                                        </p:tgtEl>
                                        <p:attrNameLst>
                                          <p:attrName>style.visibility</p:attrName>
                                        </p:attrNameLst>
                                      </p:cBhvr>
                                      <p:to>
                                        <p:strVal val="visible"/>
                                      </p:to>
                                    </p:set>
                                    <p:anim calcmode="lin" valueType="num">
                                      <p:cBhvr additive="base">
                                        <p:cTn id="49" dur="500" fill="hold"/>
                                        <p:tgtEl>
                                          <p:spTgt spid="91140">
                                            <p:txEl>
                                              <p:pRg st="2" end="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1140">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40">
                                            <p:txEl>
                                              <p:pRg st="2" end="2"/>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91140">
                                            <p:txEl>
                                              <p:pRg st="3" end="3"/>
                                            </p:txEl>
                                          </p:spTgt>
                                        </p:tgtEl>
                                        <p:attrNameLst>
                                          <p:attrName>style.visibility</p:attrName>
                                        </p:attrNameLst>
                                      </p:cBhvr>
                                      <p:to>
                                        <p:strVal val="visible"/>
                                      </p:to>
                                    </p:set>
                                    <p:anim calcmode="lin" valueType="num">
                                      <p:cBhvr additive="base">
                                        <p:cTn id="55" dur="500" fill="hold"/>
                                        <p:tgtEl>
                                          <p:spTgt spid="91140">
                                            <p:txEl>
                                              <p:pRg st="3" end="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91140">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40">
                                            <p:txEl>
                                              <p:pRg st="3" end="3"/>
                                            </p:txEl>
                                          </p:spTgt>
                                        </p:tgtEl>
                                        <p:attrNameLst>
                                          <p:attrName>ppt_c</p:attrName>
                                        </p:attrNameLst>
                                      </p:cBhvr>
                                      <p:to>
                                        <a:schemeClr val="tx2"/>
                                      </p:to>
                                    </p:animClr>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91140">
                                            <p:txEl>
                                              <p:pRg st="4" end="4"/>
                                            </p:txEl>
                                          </p:spTgt>
                                        </p:tgtEl>
                                        <p:attrNameLst>
                                          <p:attrName>style.visibility</p:attrName>
                                        </p:attrNameLst>
                                      </p:cBhvr>
                                      <p:to>
                                        <p:strVal val="visible"/>
                                      </p:to>
                                    </p:set>
                                    <p:anim calcmode="lin" valueType="num">
                                      <p:cBhvr additive="base">
                                        <p:cTn id="61" dur="500" fill="hold"/>
                                        <p:tgtEl>
                                          <p:spTgt spid="91140">
                                            <p:txEl>
                                              <p:pRg st="4" end="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91140">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1140">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bldLvl="2" autoUpdateAnimBg="0"/>
      <p:bldP spid="91140"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18DF8161-1F93-4F9C-B0B8-F80BB6142EB0}" type="slidenum">
              <a:rPr lang="en-US"/>
              <a:pPr/>
              <a:t>12</a:t>
            </a:fld>
            <a:endParaRPr lang="en-US"/>
          </a:p>
        </p:txBody>
      </p:sp>
      <p:sp>
        <p:nvSpPr>
          <p:cNvPr id="93186" name="Rectangle 2"/>
          <p:cNvSpPr>
            <a:spLocks noGrp="1" noChangeArrowheads="1"/>
          </p:cNvSpPr>
          <p:nvPr>
            <p:ph type="title"/>
          </p:nvPr>
        </p:nvSpPr>
        <p:spPr/>
        <p:txBody>
          <a:bodyPr lIns="91435" tIns="45718" rIns="91435" bIns="45718" anchor="t"/>
          <a:lstStyle/>
          <a:p>
            <a:pPr defTabSz="809625"/>
            <a:r>
              <a:rPr lang="en-US"/>
              <a:t>Partnership</a:t>
            </a:r>
          </a:p>
        </p:txBody>
      </p:sp>
      <p:sp>
        <p:nvSpPr>
          <p:cNvPr id="93187" name="Rectangle 3"/>
          <p:cNvSpPr>
            <a:spLocks noGrp="1" noChangeArrowheads="1"/>
          </p:cNvSpPr>
          <p:nvPr>
            <p:ph type="body" sz="half" idx="1"/>
          </p:nvPr>
        </p:nvSpPr>
        <p:spPr>
          <a:xfrm>
            <a:off x="685800" y="1600200"/>
            <a:ext cx="3805238" cy="4495800"/>
          </a:xfrm>
        </p:spPr>
        <p:txBody>
          <a:bodyPr lIns="91435" tIns="45718" rIns="91435" bIns="45718"/>
          <a:lstStyle/>
          <a:p>
            <a:pPr marL="225425" indent="-225425" defTabSz="809625"/>
            <a:r>
              <a:rPr lang="en-US"/>
              <a:t>Advantages</a:t>
            </a:r>
          </a:p>
          <a:p>
            <a:pPr marL="568325" lvl="1" indent="-223838" defTabSz="809625"/>
            <a:r>
              <a:rPr lang="en-US"/>
              <a:t>Two or more owners</a:t>
            </a:r>
          </a:p>
          <a:p>
            <a:pPr marL="568325" lvl="1" indent="-223838" defTabSz="809625"/>
            <a:r>
              <a:rPr lang="en-US"/>
              <a:t>More capital available</a:t>
            </a:r>
          </a:p>
          <a:p>
            <a:pPr marL="568325" lvl="1" indent="-223838" defTabSz="809625"/>
            <a:r>
              <a:rPr lang="en-US"/>
              <a:t>Relatively easy to start</a:t>
            </a:r>
          </a:p>
          <a:p>
            <a:pPr marL="568325" lvl="1" indent="-223838" defTabSz="809625"/>
            <a:r>
              <a:rPr lang="en-US"/>
              <a:t>Income taxed once as personal income</a:t>
            </a:r>
          </a:p>
        </p:txBody>
      </p:sp>
      <p:sp>
        <p:nvSpPr>
          <p:cNvPr id="93188" name="Rectangle 4"/>
          <p:cNvSpPr>
            <a:spLocks noGrp="1" noChangeArrowheads="1"/>
          </p:cNvSpPr>
          <p:nvPr>
            <p:ph type="body" sz="half" idx="2"/>
          </p:nvPr>
        </p:nvSpPr>
        <p:spPr>
          <a:xfrm>
            <a:off x="4651375" y="1600200"/>
            <a:ext cx="3883025" cy="4495800"/>
          </a:xfrm>
        </p:spPr>
        <p:txBody>
          <a:bodyPr lIns="91435" tIns="45718" rIns="91435" bIns="45718"/>
          <a:lstStyle/>
          <a:p>
            <a:pPr marL="225425" indent="-225425" defTabSz="809625"/>
            <a:r>
              <a:rPr lang="en-US"/>
              <a:t>Disadvantages</a:t>
            </a:r>
          </a:p>
          <a:p>
            <a:pPr marL="568325" lvl="1" indent="-223838" defTabSz="809625"/>
            <a:r>
              <a:rPr lang="en-US"/>
              <a:t>Unlimited liability</a:t>
            </a:r>
          </a:p>
          <a:p>
            <a:pPr marL="912813" lvl="2" indent="-225425" defTabSz="809625"/>
            <a:r>
              <a:rPr lang="en-US"/>
              <a:t>General partnership</a:t>
            </a:r>
          </a:p>
          <a:p>
            <a:pPr marL="912813" lvl="2" indent="-225425" defTabSz="809625"/>
            <a:r>
              <a:rPr lang="en-US"/>
              <a:t>Limited partnership</a:t>
            </a:r>
          </a:p>
          <a:p>
            <a:pPr marL="568325" lvl="1" indent="-223838" defTabSz="809625"/>
            <a:r>
              <a:rPr lang="en-US"/>
              <a:t>Partnership dissolves when one partner dies or wishes to sell</a:t>
            </a:r>
          </a:p>
          <a:p>
            <a:pPr marL="568325" lvl="1" indent="-223838" defTabSz="809625"/>
            <a:r>
              <a:rPr lang="en-US"/>
              <a:t>Difficult to transfer ownership</a:t>
            </a:r>
          </a:p>
        </p:txBody>
      </p:sp>
      <p:pic>
        <p:nvPicPr>
          <p:cNvPr id="93189" name="Picture 5" descr="bd09310_">
            <a:hlinkClick r:id="rId3"/>
          </p:cNvPr>
          <p:cNvPicPr>
            <a:picLocks noChangeAspect="1" noChangeArrowheads="1"/>
          </p:cNvPicPr>
          <p:nvPr/>
        </p:nvPicPr>
        <p:blipFill>
          <a:blip r:embed="rId4"/>
          <a:srcRect/>
          <a:stretch>
            <a:fillRect/>
          </a:stretch>
        </p:blipFill>
        <p:spPr bwMode="auto">
          <a:xfrm>
            <a:off x="6934200" y="533400"/>
            <a:ext cx="649288" cy="9159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7">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7">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3188">
                                            <p:txEl>
                                              <p:pRg st="0" end="0"/>
                                            </p:txEl>
                                          </p:spTgt>
                                        </p:tgtEl>
                                        <p:attrNameLst>
                                          <p:attrName>style.visibility</p:attrName>
                                        </p:attrNameLst>
                                      </p:cBhvr>
                                      <p:to>
                                        <p:strVal val="visible"/>
                                      </p:to>
                                    </p:set>
                                    <p:anim calcmode="lin" valueType="num">
                                      <p:cBhvr additive="base">
                                        <p:cTn id="37" dur="500" fill="hold"/>
                                        <p:tgtEl>
                                          <p:spTgt spid="93188">
                                            <p:txEl>
                                              <p:pRg st="0" end="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3188">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0" end="0"/>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3188">
                                            <p:txEl>
                                              <p:pRg st="1" end="1"/>
                                            </p:txEl>
                                          </p:spTgt>
                                        </p:tgtEl>
                                        <p:attrNameLst>
                                          <p:attrName>style.visibility</p:attrName>
                                        </p:attrNameLst>
                                      </p:cBhvr>
                                      <p:to>
                                        <p:strVal val="visible"/>
                                      </p:to>
                                    </p:set>
                                    <p:anim calcmode="lin" valueType="num">
                                      <p:cBhvr additive="base">
                                        <p:cTn id="43" dur="500" fill="hold"/>
                                        <p:tgtEl>
                                          <p:spTgt spid="93188">
                                            <p:txEl>
                                              <p:pRg st="1" end="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3188">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1" end="1"/>
                                            </p:txEl>
                                          </p:spTgt>
                                        </p:tgtEl>
                                        <p:attrNameLst>
                                          <p:attrName>ppt_c</p:attrName>
                                        </p:attrNameLst>
                                      </p:cBhvr>
                                      <p:to>
                                        <a:schemeClr val="tx2"/>
                                      </p:to>
                                    </p:animClr>
                                  </p:subTnLst>
                                </p:cTn>
                              </p:par>
                              <p:par>
                                <p:cTn id="45" presetID="2" presetClass="entr" presetSubtype="8" fill="hold" grpId="0" nodeType="withEffect">
                                  <p:stCondLst>
                                    <p:cond delay="0"/>
                                  </p:stCondLst>
                                  <p:childTnLst>
                                    <p:set>
                                      <p:cBhvr>
                                        <p:cTn id="46" dur="1" fill="hold">
                                          <p:stCondLst>
                                            <p:cond delay="0"/>
                                          </p:stCondLst>
                                        </p:cTn>
                                        <p:tgtEl>
                                          <p:spTgt spid="93188">
                                            <p:txEl>
                                              <p:pRg st="2" end="2"/>
                                            </p:txEl>
                                          </p:spTgt>
                                        </p:tgtEl>
                                        <p:attrNameLst>
                                          <p:attrName>style.visibility</p:attrName>
                                        </p:attrNameLst>
                                      </p:cBhvr>
                                      <p:to>
                                        <p:strVal val="visible"/>
                                      </p:to>
                                    </p:set>
                                    <p:anim calcmode="lin" valueType="num">
                                      <p:cBhvr additive="base">
                                        <p:cTn id="47" dur="500" fill="hold"/>
                                        <p:tgtEl>
                                          <p:spTgt spid="93188">
                                            <p:txEl>
                                              <p:pRg st="2" end="2"/>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93188">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2" end="2"/>
                                            </p:txEl>
                                          </p:spTgt>
                                        </p:tgtEl>
                                        <p:attrNameLst>
                                          <p:attrName>ppt_c</p:attrName>
                                        </p:attrNameLst>
                                      </p:cBhvr>
                                      <p:to>
                                        <a:schemeClr val="tx2"/>
                                      </p:to>
                                    </p:animClr>
                                  </p:subTnLst>
                                </p:cTn>
                              </p:par>
                              <p:par>
                                <p:cTn id="49" presetID="2" presetClass="entr" presetSubtype="8" fill="hold" grpId="0" nodeType="withEffect">
                                  <p:stCondLst>
                                    <p:cond delay="0"/>
                                  </p:stCondLst>
                                  <p:childTnLst>
                                    <p:set>
                                      <p:cBhvr>
                                        <p:cTn id="50" dur="1" fill="hold">
                                          <p:stCondLst>
                                            <p:cond delay="0"/>
                                          </p:stCondLst>
                                        </p:cTn>
                                        <p:tgtEl>
                                          <p:spTgt spid="93188">
                                            <p:txEl>
                                              <p:pRg st="3" end="3"/>
                                            </p:txEl>
                                          </p:spTgt>
                                        </p:tgtEl>
                                        <p:attrNameLst>
                                          <p:attrName>style.visibility</p:attrName>
                                        </p:attrNameLst>
                                      </p:cBhvr>
                                      <p:to>
                                        <p:strVal val="visible"/>
                                      </p:to>
                                    </p:set>
                                    <p:anim calcmode="lin" valueType="num">
                                      <p:cBhvr additive="base">
                                        <p:cTn id="51" dur="500" fill="hold"/>
                                        <p:tgtEl>
                                          <p:spTgt spid="93188">
                                            <p:txEl>
                                              <p:pRg st="3" end="3"/>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93188">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3" end="3"/>
                                            </p:txEl>
                                          </p:spTgt>
                                        </p:tgtEl>
                                        <p:attrNameLst>
                                          <p:attrName>ppt_c</p:attrName>
                                        </p:attrNameLst>
                                      </p:cBhvr>
                                      <p:to>
                                        <a:schemeClr val="tx2"/>
                                      </p:to>
                                    </p:animClr>
                                  </p:sub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93188">
                                            <p:txEl>
                                              <p:pRg st="4" end="4"/>
                                            </p:txEl>
                                          </p:spTgt>
                                        </p:tgtEl>
                                        <p:attrNameLst>
                                          <p:attrName>style.visibility</p:attrName>
                                        </p:attrNameLst>
                                      </p:cBhvr>
                                      <p:to>
                                        <p:strVal val="visible"/>
                                      </p:to>
                                    </p:set>
                                    <p:anim calcmode="lin" valueType="num">
                                      <p:cBhvr additive="base">
                                        <p:cTn id="57" dur="500" fill="hold"/>
                                        <p:tgtEl>
                                          <p:spTgt spid="93188">
                                            <p:txEl>
                                              <p:pRg st="4" end="4"/>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93188">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4" end="4"/>
                                            </p:txEl>
                                          </p:spTgt>
                                        </p:tgtEl>
                                        <p:attrNameLst>
                                          <p:attrName>ppt_c</p:attrName>
                                        </p:attrNameLst>
                                      </p:cBhvr>
                                      <p:to>
                                        <a:schemeClr val="tx2"/>
                                      </p:to>
                                    </p:animClr>
                                  </p:subTnLst>
                                </p:cTn>
                              </p:par>
                            </p:childTnLst>
                          </p:cTn>
                        </p:par>
                      </p:childTnLst>
                    </p:cTn>
                  </p:par>
                  <p:par>
                    <p:cTn id="59" fill="hold">
                      <p:stCondLst>
                        <p:cond delay="indefinite"/>
                      </p:stCondLst>
                      <p:childTnLst>
                        <p:par>
                          <p:cTn id="60" fill="hold">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93188">
                                            <p:txEl>
                                              <p:pRg st="5" end="5"/>
                                            </p:txEl>
                                          </p:spTgt>
                                        </p:tgtEl>
                                        <p:attrNameLst>
                                          <p:attrName>style.visibility</p:attrName>
                                        </p:attrNameLst>
                                      </p:cBhvr>
                                      <p:to>
                                        <p:strVal val="visible"/>
                                      </p:to>
                                    </p:set>
                                    <p:anim calcmode="lin" valueType="num">
                                      <p:cBhvr additive="base">
                                        <p:cTn id="63" dur="500" fill="hold"/>
                                        <p:tgtEl>
                                          <p:spTgt spid="93188">
                                            <p:txEl>
                                              <p:pRg st="5" end="5"/>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93188">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3188">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87" grpId="0" build="p" bldLvl="2" autoUpdateAnimBg="0"/>
      <p:bldP spid="93188"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058E83C0-014D-44B4-8ACB-D41B5FDF826A}" type="slidenum">
              <a:rPr lang="en-US"/>
              <a:pPr/>
              <a:t>13</a:t>
            </a:fld>
            <a:endParaRPr lang="en-US"/>
          </a:p>
        </p:txBody>
      </p:sp>
      <p:sp>
        <p:nvSpPr>
          <p:cNvPr id="95234" name="Rectangle 2"/>
          <p:cNvSpPr>
            <a:spLocks noGrp="1" noChangeArrowheads="1"/>
          </p:cNvSpPr>
          <p:nvPr>
            <p:ph type="title"/>
          </p:nvPr>
        </p:nvSpPr>
        <p:spPr/>
        <p:txBody>
          <a:bodyPr lIns="91435" tIns="45718" rIns="91435" bIns="45718" anchor="t"/>
          <a:lstStyle/>
          <a:p>
            <a:pPr defTabSz="809625"/>
            <a:r>
              <a:rPr lang="en-US"/>
              <a:t>Corporation</a:t>
            </a:r>
          </a:p>
        </p:txBody>
      </p:sp>
      <p:sp>
        <p:nvSpPr>
          <p:cNvPr id="95235" name="Rectangle 3"/>
          <p:cNvSpPr>
            <a:spLocks noGrp="1" noChangeArrowheads="1"/>
          </p:cNvSpPr>
          <p:nvPr>
            <p:ph type="body" sz="half" idx="1"/>
          </p:nvPr>
        </p:nvSpPr>
        <p:spPr>
          <a:xfrm>
            <a:off x="685800" y="1600200"/>
            <a:ext cx="3805238" cy="4525963"/>
          </a:xfrm>
        </p:spPr>
        <p:txBody>
          <a:bodyPr lIns="91435" tIns="45718" rIns="91435" bIns="45718"/>
          <a:lstStyle/>
          <a:p>
            <a:pPr marL="225425" indent="-225425" defTabSz="809625">
              <a:lnSpc>
                <a:spcPct val="90000"/>
              </a:lnSpc>
            </a:pPr>
            <a:r>
              <a:rPr lang="en-US"/>
              <a:t>Advantages</a:t>
            </a:r>
          </a:p>
          <a:p>
            <a:pPr marL="568325" lvl="1" indent="-223838" defTabSz="809625">
              <a:lnSpc>
                <a:spcPct val="90000"/>
              </a:lnSpc>
            </a:pPr>
            <a:r>
              <a:rPr lang="en-US"/>
              <a:t>Limited liability</a:t>
            </a:r>
          </a:p>
          <a:p>
            <a:pPr marL="568325" lvl="1" indent="-223838" defTabSz="809625">
              <a:lnSpc>
                <a:spcPct val="90000"/>
              </a:lnSpc>
            </a:pPr>
            <a:r>
              <a:rPr lang="en-US"/>
              <a:t>Unlimited life</a:t>
            </a:r>
          </a:p>
          <a:p>
            <a:pPr marL="568325" lvl="1" indent="-223838" defTabSz="809625">
              <a:lnSpc>
                <a:spcPct val="90000"/>
              </a:lnSpc>
            </a:pPr>
            <a:r>
              <a:rPr lang="en-US"/>
              <a:t>Separation of ownership and management</a:t>
            </a:r>
          </a:p>
          <a:p>
            <a:pPr marL="568325" lvl="1" indent="-223838" defTabSz="809625">
              <a:lnSpc>
                <a:spcPct val="90000"/>
              </a:lnSpc>
            </a:pPr>
            <a:r>
              <a:rPr lang="en-US"/>
              <a:t>Transfer of ownership is easy</a:t>
            </a:r>
          </a:p>
          <a:p>
            <a:pPr marL="568325" lvl="1" indent="-223838" defTabSz="809625">
              <a:lnSpc>
                <a:spcPct val="90000"/>
              </a:lnSpc>
            </a:pPr>
            <a:r>
              <a:rPr lang="en-US"/>
              <a:t>Easier to raise capital</a:t>
            </a:r>
          </a:p>
        </p:txBody>
      </p:sp>
      <p:sp>
        <p:nvSpPr>
          <p:cNvPr id="95236" name="Rectangle 4"/>
          <p:cNvSpPr>
            <a:spLocks noGrp="1" noChangeArrowheads="1"/>
          </p:cNvSpPr>
          <p:nvPr>
            <p:ph type="body" sz="half" idx="2"/>
          </p:nvPr>
        </p:nvSpPr>
        <p:spPr>
          <a:xfrm>
            <a:off x="4651375" y="1600200"/>
            <a:ext cx="3883025" cy="4525963"/>
          </a:xfrm>
        </p:spPr>
        <p:txBody>
          <a:bodyPr lIns="91435" tIns="45718" rIns="91435" bIns="45718"/>
          <a:lstStyle/>
          <a:p>
            <a:pPr marL="225425" indent="-225425" defTabSz="809625">
              <a:lnSpc>
                <a:spcPct val="90000"/>
              </a:lnSpc>
            </a:pPr>
            <a:r>
              <a:rPr lang="en-US"/>
              <a:t>Disadvantages</a:t>
            </a:r>
          </a:p>
          <a:p>
            <a:pPr marL="568325" lvl="1" indent="-223838" defTabSz="809625">
              <a:lnSpc>
                <a:spcPct val="90000"/>
              </a:lnSpc>
            </a:pPr>
            <a:r>
              <a:rPr lang="en-US"/>
              <a:t>Separation of ownership and management (agency problem)</a:t>
            </a:r>
          </a:p>
          <a:p>
            <a:pPr marL="568325" lvl="1" indent="-223838" defTabSz="809625">
              <a:lnSpc>
                <a:spcPct val="90000"/>
              </a:lnSpc>
            </a:pPr>
            <a:r>
              <a:rPr lang="en-US"/>
              <a:t>Double taxation (income taxed at the corporate rate and then dividends taxed at personal rate, while dividends paid are not tax deductible)</a:t>
            </a:r>
          </a:p>
        </p:txBody>
      </p:sp>
      <p:pic>
        <p:nvPicPr>
          <p:cNvPr id="95237" name="Picture 5" descr="bd09310_">
            <a:hlinkClick r:id="rId3"/>
          </p:cNvPr>
          <p:cNvPicPr>
            <a:picLocks noChangeAspect="1" noChangeArrowheads="1"/>
          </p:cNvPicPr>
          <p:nvPr/>
        </p:nvPicPr>
        <p:blipFill>
          <a:blip r:embed="rId4"/>
          <a:srcRect/>
          <a:stretch>
            <a:fillRect/>
          </a:stretch>
        </p:blipFill>
        <p:spPr bwMode="auto">
          <a:xfrm>
            <a:off x="7772400" y="304800"/>
            <a:ext cx="649288" cy="91598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anim calcmode="lin" valueType="num">
                                      <p:cBhvr additive="base">
                                        <p:cTn id="7" dur="500" fill="hold"/>
                                        <p:tgtEl>
                                          <p:spTgt spid="952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523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5235">
                                            <p:txEl>
                                              <p:pRg st="1" end="1"/>
                                            </p:txEl>
                                          </p:spTgt>
                                        </p:tgtEl>
                                        <p:attrNameLst>
                                          <p:attrName>style.visibility</p:attrName>
                                        </p:attrNameLst>
                                      </p:cBhvr>
                                      <p:to>
                                        <p:strVal val="visible"/>
                                      </p:to>
                                    </p:set>
                                    <p:anim calcmode="lin" valueType="num">
                                      <p:cBhvr additive="base">
                                        <p:cTn id="13" dur="500" fill="hold"/>
                                        <p:tgtEl>
                                          <p:spTgt spid="9523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523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5235">
                                            <p:txEl>
                                              <p:pRg st="2" end="2"/>
                                            </p:txEl>
                                          </p:spTgt>
                                        </p:tgtEl>
                                        <p:attrNameLst>
                                          <p:attrName>style.visibility</p:attrName>
                                        </p:attrNameLst>
                                      </p:cBhvr>
                                      <p:to>
                                        <p:strVal val="visible"/>
                                      </p:to>
                                    </p:set>
                                    <p:anim calcmode="lin" valueType="num">
                                      <p:cBhvr additive="base">
                                        <p:cTn id="19" dur="500" fill="hold"/>
                                        <p:tgtEl>
                                          <p:spTgt spid="9523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523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5235">
                                            <p:txEl>
                                              <p:pRg st="3" end="3"/>
                                            </p:txEl>
                                          </p:spTgt>
                                        </p:tgtEl>
                                        <p:attrNameLst>
                                          <p:attrName>style.visibility</p:attrName>
                                        </p:attrNameLst>
                                      </p:cBhvr>
                                      <p:to>
                                        <p:strVal val="visible"/>
                                      </p:to>
                                    </p:set>
                                    <p:anim calcmode="lin" valueType="num">
                                      <p:cBhvr additive="base">
                                        <p:cTn id="25" dur="500" fill="hold"/>
                                        <p:tgtEl>
                                          <p:spTgt spid="9523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523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5235">
                                            <p:txEl>
                                              <p:pRg st="4" end="4"/>
                                            </p:txEl>
                                          </p:spTgt>
                                        </p:tgtEl>
                                        <p:attrNameLst>
                                          <p:attrName>style.visibility</p:attrName>
                                        </p:attrNameLst>
                                      </p:cBhvr>
                                      <p:to>
                                        <p:strVal val="visible"/>
                                      </p:to>
                                    </p:set>
                                    <p:anim calcmode="lin" valueType="num">
                                      <p:cBhvr additive="base">
                                        <p:cTn id="31" dur="500" fill="hold"/>
                                        <p:tgtEl>
                                          <p:spTgt spid="9523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523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5235">
                                            <p:txEl>
                                              <p:pRg st="5" end="5"/>
                                            </p:txEl>
                                          </p:spTgt>
                                        </p:tgtEl>
                                        <p:attrNameLst>
                                          <p:attrName>style.visibility</p:attrName>
                                        </p:attrNameLst>
                                      </p:cBhvr>
                                      <p:to>
                                        <p:strVal val="visible"/>
                                      </p:to>
                                    </p:set>
                                    <p:anim calcmode="lin" valueType="num">
                                      <p:cBhvr additive="base">
                                        <p:cTn id="37" dur="500" fill="hold"/>
                                        <p:tgtEl>
                                          <p:spTgt spid="9523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523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5">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5236">
                                            <p:txEl>
                                              <p:pRg st="0" end="0"/>
                                            </p:txEl>
                                          </p:spTgt>
                                        </p:tgtEl>
                                        <p:attrNameLst>
                                          <p:attrName>style.visibility</p:attrName>
                                        </p:attrNameLst>
                                      </p:cBhvr>
                                      <p:to>
                                        <p:strVal val="visible"/>
                                      </p:to>
                                    </p:set>
                                    <p:anim calcmode="lin" valueType="num">
                                      <p:cBhvr additive="base">
                                        <p:cTn id="43" dur="500" fill="hold"/>
                                        <p:tgtEl>
                                          <p:spTgt spid="95236">
                                            <p:txEl>
                                              <p:pRg st="0" end="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5236">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6">
                                            <p:txEl>
                                              <p:pRg st="0" end="0"/>
                                            </p:txEl>
                                          </p:spTgt>
                                        </p:tgtEl>
                                        <p:attrNameLst>
                                          <p:attrName>ppt_c</p:attrName>
                                        </p:attrNameLst>
                                      </p:cBhvr>
                                      <p:to>
                                        <a:schemeClr val="tx2"/>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5236">
                                            <p:txEl>
                                              <p:pRg st="1" end="1"/>
                                            </p:txEl>
                                          </p:spTgt>
                                        </p:tgtEl>
                                        <p:attrNameLst>
                                          <p:attrName>style.visibility</p:attrName>
                                        </p:attrNameLst>
                                      </p:cBhvr>
                                      <p:to>
                                        <p:strVal val="visible"/>
                                      </p:to>
                                    </p:set>
                                    <p:anim calcmode="lin" valueType="num">
                                      <p:cBhvr additive="base">
                                        <p:cTn id="49" dur="500" fill="hold"/>
                                        <p:tgtEl>
                                          <p:spTgt spid="95236">
                                            <p:txEl>
                                              <p:pRg st="1" end="1"/>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95236">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6">
                                            <p:txEl>
                                              <p:pRg st="1" end="1"/>
                                            </p:txEl>
                                          </p:spTgt>
                                        </p:tgtEl>
                                        <p:attrNameLst>
                                          <p:attrName>ppt_c</p:attrName>
                                        </p:attrNameLst>
                                      </p:cBhvr>
                                      <p:to>
                                        <a:schemeClr val="tx2"/>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95236">
                                            <p:txEl>
                                              <p:pRg st="2" end="2"/>
                                            </p:txEl>
                                          </p:spTgt>
                                        </p:tgtEl>
                                        <p:attrNameLst>
                                          <p:attrName>style.visibility</p:attrName>
                                        </p:attrNameLst>
                                      </p:cBhvr>
                                      <p:to>
                                        <p:strVal val="visible"/>
                                      </p:to>
                                    </p:set>
                                    <p:anim calcmode="lin" valueType="num">
                                      <p:cBhvr additive="base">
                                        <p:cTn id="55" dur="500" fill="hold"/>
                                        <p:tgtEl>
                                          <p:spTgt spid="95236">
                                            <p:txEl>
                                              <p:pRg st="2" end="2"/>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95236">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5236">
                                            <p:txEl>
                                              <p:pRg st="2" end="2"/>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bldLvl="2" autoUpdateAnimBg="0"/>
      <p:bldP spid="95236"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FBF3085-5438-4EC7-93BC-A7A5077A09FF}" type="slidenum">
              <a:rPr lang="en-US"/>
              <a:pPr/>
              <a:t>14</a:t>
            </a:fld>
            <a:endParaRPr lang="en-US"/>
          </a:p>
        </p:txBody>
      </p:sp>
      <p:sp>
        <p:nvSpPr>
          <p:cNvPr id="97282" name="Rectangle 2"/>
          <p:cNvSpPr>
            <a:spLocks noGrp="1" noChangeArrowheads="1"/>
          </p:cNvSpPr>
          <p:nvPr>
            <p:ph type="title"/>
          </p:nvPr>
        </p:nvSpPr>
        <p:spPr/>
        <p:txBody>
          <a:bodyPr/>
          <a:lstStyle/>
          <a:p>
            <a:r>
              <a:rPr lang="en-US"/>
              <a:t>Goal Of Financial Management</a:t>
            </a:r>
          </a:p>
        </p:txBody>
      </p:sp>
      <p:sp>
        <p:nvSpPr>
          <p:cNvPr id="97283" name="Rectangle 3"/>
          <p:cNvSpPr>
            <a:spLocks noGrp="1" noChangeArrowheads="1"/>
          </p:cNvSpPr>
          <p:nvPr>
            <p:ph type="body" idx="1"/>
          </p:nvPr>
        </p:nvSpPr>
        <p:spPr>
          <a:xfrm>
            <a:off x="685800" y="1600200"/>
            <a:ext cx="7772400" cy="4525963"/>
          </a:xfrm>
        </p:spPr>
        <p:txBody>
          <a:bodyPr/>
          <a:lstStyle/>
          <a:p>
            <a:r>
              <a:rPr lang="en-US" sz="3000"/>
              <a:t>What should be the goal of a corporation?</a:t>
            </a:r>
          </a:p>
          <a:p>
            <a:pPr lvl="1"/>
            <a:r>
              <a:rPr lang="en-US" sz="2600"/>
              <a:t>Maximize profit?</a:t>
            </a:r>
          </a:p>
          <a:p>
            <a:pPr lvl="1"/>
            <a:r>
              <a:rPr lang="en-US" sz="2600"/>
              <a:t>Minimize costs?</a:t>
            </a:r>
          </a:p>
          <a:p>
            <a:pPr lvl="1"/>
            <a:r>
              <a:rPr lang="en-US" sz="2600"/>
              <a:t>Maximize market share?</a:t>
            </a:r>
          </a:p>
          <a:p>
            <a:pPr lvl="1"/>
            <a:r>
              <a:rPr lang="en-US" sz="2600"/>
              <a:t>Maximize the current value of the company’s stock?</a:t>
            </a:r>
          </a:p>
          <a:p>
            <a:r>
              <a:rPr lang="en-US" sz="3000"/>
              <a:t>Does this mean we should do anything and everything to maximize owner wealth?</a:t>
            </a:r>
          </a:p>
          <a:p>
            <a:r>
              <a:rPr lang="en-US" sz="3000"/>
              <a:t>Sarbanes-Oxley 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7283">
                                            <p:txEl>
                                              <p:pRg st="4" end="4"/>
                                            </p:txEl>
                                          </p:spTgt>
                                        </p:tgtEl>
                                        <p:attrNameLst>
                                          <p:attrName>style.visibility</p:attrName>
                                        </p:attrNameLst>
                                      </p:cBhvr>
                                      <p:to>
                                        <p:strVal val="visible"/>
                                      </p:to>
                                    </p:set>
                                    <p:anim calcmode="lin" valueType="num">
                                      <p:cBhvr additive="base">
                                        <p:cTn id="31" dur="500" fill="hold"/>
                                        <p:tgtEl>
                                          <p:spTgt spid="9728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728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7283">
                                            <p:txEl>
                                              <p:pRg st="5" end="5"/>
                                            </p:txEl>
                                          </p:spTgt>
                                        </p:tgtEl>
                                        <p:attrNameLst>
                                          <p:attrName>style.visibility</p:attrName>
                                        </p:attrNameLst>
                                      </p:cBhvr>
                                      <p:to>
                                        <p:strVal val="visible"/>
                                      </p:to>
                                    </p:set>
                                    <p:anim calcmode="lin" valueType="num">
                                      <p:cBhvr additive="base">
                                        <p:cTn id="37" dur="500" fill="hold"/>
                                        <p:tgtEl>
                                          <p:spTgt spid="9728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728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5" end="5"/>
                                            </p:txEl>
                                          </p:spTgt>
                                        </p:tgtEl>
                                        <p:attrNameLst>
                                          <p:attrName>ppt_c</p:attrName>
                                        </p:attrNameLst>
                                      </p:cBhvr>
                                      <p:to>
                                        <a:schemeClr val="tx2"/>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7283">
                                            <p:txEl>
                                              <p:pRg st="6" end="6"/>
                                            </p:txEl>
                                          </p:spTgt>
                                        </p:tgtEl>
                                        <p:attrNameLst>
                                          <p:attrName>style.visibility</p:attrName>
                                        </p:attrNameLst>
                                      </p:cBhvr>
                                      <p:to>
                                        <p:strVal val="visible"/>
                                      </p:to>
                                    </p:set>
                                    <p:anim calcmode="lin" valueType="num">
                                      <p:cBhvr additive="base">
                                        <p:cTn id="43" dur="500" fill="hold"/>
                                        <p:tgtEl>
                                          <p:spTgt spid="9728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7283">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283">
                                            <p:txEl>
                                              <p:pRg st="6" end="6"/>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bldLvl="2"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16ABC75-FDE9-417A-9E39-A4C655B3D29B}" type="slidenum">
              <a:rPr lang="en-US"/>
              <a:pPr/>
              <a:t>15</a:t>
            </a:fld>
            <a:endParaRPr lang="en-US"/>
          </a:p>
        </p:txBody>
      </p:sp>
      <p:sp>
        <p:nvSpPr>
          <p:cNvPr id="99330" name="Rectangle 2"/>
          <p:cNvSpPr>
            <a:spLocks noGrp="1" noChangeArrowheads="1"/>
          </p:cNvSpPr>
          <p:nvPr>
            <p:ph type="title"/>
          </p:nvPr>
        </p:nvSpPr>
        <p:spPr/>
        <p:txBody>
          <a:bodyPr/>
          <a:lstStyle/>
          <a:p>
            <a:r>
              <a:rPr lang="en-US"/>
              <a:t>The Agency Problem</a:t>
            </a:r>
          </a:p>
        </p:txBody>
      </p:sp>
      <p:sp>
        <p:nvSpPr>
          <p:cNvPr id="99331" name="Rectangle 3"/>
          <p:cNvSpPr>
            <a:spLocks noGrp="1" noChangeArrowheads="1"/>
          </p:cNvSpPr>
          <p:nvPr>
            <p:ph type="body" idx="1"/>
          </p:nvPr>
        </p:nvSpPr>
        <p:spPr>
          <a:xfrm>
            <a:off x="762000" y="1600200"/>
            <a:ext cx="7772400" cy="4525963"/>
          </a:xfrm>
        </p:spPr>
        <p:txBody>
          <a:bodyPr/>
          <a:lstStyle/>
          <a:p>
            <a:pPr>
              <a:lnSpc>
                <a:spcPct val="90000"/>
              </a:lnSpc>
            </a:pPr>
            <a:r>
              <a:rPr lang="en-US"/>
              <a:t>Agency relationship</a:t>
            </a:r>
          </a:p>
          <a:p>
            <a:pPr lvl="1">
              <a:lnSpc>
                <a:spcPct val="90000"/>
              </a:lnSpc>
            </a:pPr>
            <a:r>
              <a:rPr lang="en-US"/>
              <a:t>Principal hires an agent to represent its interests</a:t>
            </a:r>
          </a:p>
          <a:p>
            <a:pPr lvl="1">
              <a:lnSpc>
                <a:spcPct val="90000"/>
              </a:lnSpc>
            </a:pPr>
            <a:r>
              <a:rPr lang="en-US"/>
              <a:t>Stockholders (principals) hire managers (agents) to run the company</a:t>
            </a:r>
          </a:p>
          <a:p>
            <a:pPr>
              <a:lnSpc>
                <a:spcPct val="90000"/>
              </a:lnSpc>
            </a:pPr>
            <a:r>
              <a:rPr lang="en-US"/>
              <a:t>Agency problem</a:t>
            </a:r>
          </a:p>
          <a:p>
            <a:pPr lvl="1">
              <a:lnSpc>
                <a:spcPct val="90000"/>
              </a:lnSpc>
            </a:pPr>
            <a:r>
              <a:rPr lang="en-US"/>
              <a:t>Conflict of interest between principal and agent</a:t>
            </a:r>
          </a:p>
          <a:p>
            <a:pPr>
              <a:lnSpc>
                <a:spcPct val="90000"/>
              </a:lnSpc>
            </a:pPr>
            <a:r>
              <a:rPr lang="en-US"/>
              <a:t>Management goals and agency costs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9331">
                                            <p:txEl>
                                              <p:pRg st="0" end="0"/>
                                            </p:txEl>
                                          </p:spTgt>
                                        </p:tgtEl>
                                        <p:attrNameLst>
                                          <p:attrName>style.visibility</p:attrName>
                                        </p:attrNameLst>
                                      </p:cBhvr>
                                      <p:to>
                                        <p:strVal val="visible"/>
                                      </p:to>
                                    </p:set>
                                    <p:anim calcmode="lin" valueType="num">
                                      <p:cBhvr additive="base">
                                        <p:cTn id="7" dur="500" fill="hold"/>
                                        <p:tgtEl>
                                          <p:spTgt spid="9933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933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99331">
                                            <p:txEl>
                                              <p:pRg st="1" end="1"/>
                                            </p:txEl>
                                          </p:spTgt>
                                        </p:tgtEl>
                                        <p:attrNameLst>
                                          <p:attrName>style.visibility</p:attrName>
                                        </p:attrNameLst>
                                      </p:cBhvr>
                                      <p:to>
                                        <p:strVal val="visible"/>
                                      </p:to>
                                    </p:set>
                                    <p:anim calcmode="lin" valueType="num">
                                      <p:cBhvr additive="base">
                                        <p:cTn id="11" dur="500" fill="hold"/>
                                        <p:tgtEl>
                                          <p:spTgt spid="9933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9933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99331">
                                            <p:txEl>
                                              <p:pRg st="2" end="2"/>
                                            </p:txEl>
                                          </p:spTgt>
                                        </p:tgtEl>
                                        <p:attrNameLst>
                                          <p:attrName>style.visibility</p:attrName>
                                        </p:attrNameLst>
                                      </p:cBhvr>
                                      <p:to>
                                        <p:strVal val="visible"/>
                                      </p:to>
                                    </p:set>
                                    <p:anim calcmode="lin" valueType="num">
                                      <p:cBhvr additive="base">
                                        <p:cTn id="15" dur="500" fill="hold"/>
                                        <p:tgtEl>
                                          <p:spTgt spid="9933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9933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2" end="2"/>
                                            </p:txEl>
                                          </p:spTgt>
                                        </p:tgtEl>
                                        <p:attrNameLst>
                                          <p:attrName>ppt_c</p:attrName>
                                        </p:attrNameLst>
                                      </p:cBhvr>
                                      <p:to>
                                        <a:schemeClr val="tx2"/>
                                      </p:to>
                                    </p:animClr>
                                  </p:sub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9331">
                                            <p:txEl>
                                              <p:pRg st="3" end="3"/>
                                            </p:txEl>
                                          </p:spTgt>
                                        </p:tgtEl>
                                        <p:attrNameLst>
                                          <p:attrName>style.visibility</p:attrName>
                                        </p:attrNameLst>
                                      </p:cBhvr>
                                      <p:to>
                                        <p:strVal val="visible"/>
                                      </p:to>
                                    </p:set>
                                    <p:anim calcmode="lin" valueType="num">
                                      <p:cBhvr additive="base">
                                        <p:cTn id="21" dur="500" fill="hold"/>
                                        <p:tgtEl>
                                          <p:spTgt spid="99331">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933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99331">
                                            <p:txEl>
                                              <p:pRg st="4" end="4"/>
                                            </p:txEl>
                                          </p:spTgt>
                                        </p:tgtEl>
                                        <p:attrNameLst>
                                          <p:attrName>style.visibility</p:attrName>
                                        </p:attrNameLst>
                                      </p:cBhvr>
                                      <p:to>
                                        <p:strVal val="visible"/>
                                      </p:to>
                                    </p:set>
                                    <p:anim calcmode="lin" valueType="num">
                                      <p:cBhvr additive="base">
                                        <p:cTn id="25" dur="500" fill="hold"/>
                                        <p:tgtEl>
                                          <p:spTgt spid="99331">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933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4" end="4"/>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9331">
                                            <p:txEl>
                                              <p:pRg st="5" end="5"/>
                                            </p:txEl>
                                          </p:spTgt>
                                        </p:tgtEl>
                                        <p:attrNameLst>
                                          <p:attrName>style.visibility</p:attrName>
                                        </p:attrNameLst>
                                      </p:cBhvr>
                                      <p:to>
                                        <p:strVal val="visible"/>
                                      </p:to>
                                    </p:set>
                                    <p:anim calcmode="lin" valueType="num">
                                      <p:cBhvr additive="base">
                                        <p:cTn id="31" dur="500" fill="hold"/>
                                        <p:tgtEl>
                                          <p:spTgt spid="99331">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9331">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9331">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0111FB15-33B4-47E3-8F26-15E36DC9974C}" type="slidenum">
              <a:rPr lang="en-US"/>
              <a:pPr/>
              <a:t>16</a:t>
            </a:fld>
            <a:endParaRPr lang="en-US"/>
          </a:p>
        </p:txBody>
      </p:sp>
      <p:sp>
        <p:nvSpPr>
          <p:cNvPr id="101378" name="Rectangle 2"/>
          <p:cNvSpPr>
            <a:spLocks noGrp="1" noChangeArrowheads="1"/>
          </p:cNvSpPr>
          <p:nvPr>
            <p:ph type="title"/>
          </p:nvPr>
        </p:nvSpPr>
        <p:spPr/>
        <p:txBody>
          <a:bodyPr/>
          <a:lstStyle/>
          <a:p>
            <a:r>
              <a:rPr lang="en-US"/>
              <a:t>Managing Managers</a:t>
            </a:r>
          </a:p>
        </p:txBody>
      </p:sp>
      <p:sp>
        <p:nvSpPr>
          <p:cNvPr id="101379" name="Rectangle 3"/>
          <p:cNvSpPr>
            <a:spLocks noGrp="1" noChangeArrowheads="1"/>
          </p:cNvSpPr>
          <p:nvPr>
            <p:ph type="body" idx="1"/>
          </p:nvPr>
        </p:nvSpPr>
        <p:spPr>
          <a:xfrm>
            <a:off x="762000" y="1600200"/>
            <a:ext cx="7696200" cy="4525963"/>
          </a:xfrm>
        </p:spPr>
        <p:txBody>
          <a:bodyPr/>
          <a:lstStyle/>
          <a:p>
            <a:r>
              <a:rPr lang="en-US" sz="2800"/>
              <a:t>Managerial compensation</a:t>
            </a:r>
          </a:p>
          <a:p>
            <a:pPr lvl="1"/>
            <a:r>
              <a:rPr lang="en-US" sz="2400"/>
              <a:t>Incentives can be used to align management and stockholder interests</a:t>
            </a:r>
          </a:p>
          <a:p>
            <a:pPr lvl="1"/>
            <a:r>
              <a:rPr lang="en-US" sz="2400"/>
              <a:t>The incentives need to be structured carefully to make sure that they achieve their goal</a:t>
            </a:r>
          </a:p>
          <a:p>
            <a:r>
              <a:rPr lang="en-US" sz="2800"/>
              <a:t>Corporate control</a:t>
            </a:r>
          </a:p>
          <a:p>
            <a:pPr lvl="1"/>
            <a:r>
              <a:rPr lang="en-US" sz="2400"/>
              <a:t>The threat of a takeover may result in better management</a:t>
            </a:r>
          </a:p>
          <a:p>
            <a:r>
              <a:rPr lang="en-US" sz="2800"/>
              <a:t>Other stakeholders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 calcmode="lin" valueType="num">
                                      <p:cBhvr additive="base">
                                        <p:cTn id="7" dur="500" fill="hold"/>
                                        <p:tgtEl>
                                          <p:spTgt spid="1013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137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101379">
                                            <p:txEl>
                                              <p:pRg st="1" end="1"/>
                                            </p:txEl>
                                          </p:spTgt>
                                        </p:tgtEl>
                                        <p:attrNameLst>
                                          <p:attrName>style.visibility</p:attrName>
                                        </p:attrNameLst>
                                      </p:cBhvr>
                                      <p:to>
                                        <p:strVal val="visible"/>
                                      </p:to>
                                    </p:set>
                                    <p:anim calcmode="lin" valueType="num">
                                      <p:cBhvr additive="base">
                                        <p:cTn id="11" dur="500" fill="hold"/>
                                        <p:tgtEl>
                                          <p:spTgt spid="10137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0137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101379">
                                            <p:txEl>
                                              <p:pRg st="2" end="2"/>
                                            </p:txEl>
                                          </p:spTgt>
                                        </p:tgtEl>
                                        <p:attrNameLst>
                                          <p:attrName>style.visibility</p:attrName>
                                        </p:attrNameLst>
                                      </p:cBhvr>
                                      <p:to>
                                        <p:strVal val="visible"/>
                                      </p:to>
                                    </p:set>
                                    <p:anim calcmode="lin" valueType="num">
                                      <p:cBhvr additive="base">
                                        <p:cTn id="15" dur="500" fill="hold"/>
                                        <p:tgtEl>
                                          <p:spTgt spid="101379">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0137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2" end="2"/>
                                            </p:txEl>
                                          </p:spTgt>
                                        </p:tgtEl>
                                        <p:attrNameLst>
                                          <p:attrName>ppt_c</p:attrName>
                                        </p:attrNameLst>
                                      </p:cBhvr>
                                      <p:to>
                                        <a:schemeClr val="tx2"/>
                                      </p:to>
                                    </p:animClr>
                                  </p:sub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01379">
                                            <p:txEl>
                                              <p:pRg st="3" end="3"/>
                                            </p:txEl>
                                          </p:spTgt>
                                        </p:tgtEl>
                                        <p:attrNameLst>
                                          <p:attrName>style.visibility</p:attrName>
                                        </p:attrNameLst>
                                      </p:cBhvr>
                                      <p:to>
                                        <p:strVal val="visible"/>
                                      </p:to>
                                    </p:set>
                                    <p:anim calcmode="lin" valueType="num">
                                      <p:cBhvr additive="base">
                                        <p:cTn id="21" dur="500" fill="hold"/>
                                        <p:tgtEl>
                                          <p:spTgt spid="10137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0137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3" end="3"/>
                                            </p:txEl>
                                          </p:spTgt>
                                        </p:tgtEl>
                                        <p:attrNameLst>
                                          <p:attrName>ppt_c</p:attrName>
                                        </p:attrNameLst>
                                      </p:cBhvr>
                                      <p:to>
                                        <a:schemeClr val="tx2"/>
                                      </p:to>
                                    </p:animClr>
                                  </p:subTnLst>
                                </p:cTn>
                              </p:par>
                              <p:par>
                                <p:cTn id="23" presetID="2" presetClass="entr" presetSubtype="8" fill="hold" grpId="0" nodeType="withEffect">
                                  <p:stCondLst>
                                    <p:cond delay="0"/>
                                  </p:stCondLst>
                                  <p:childTnLst>
                                    <p:set>
                                      <p:cBhvr>
                                        <p:cTn id="24" dur="1" fill="hold">
                                          <p:stCondLst>
                                            <p:cond delay="0"/>
                                          </p:stCondLst>
                                        </p:cTn>
                                        <p:tgtEl>
                                          <p:spTgt spid="101379">
                                            <p:txEl>
                                              <p:pRg st="4" end="4"/>
                                            </p:txEl>
                                          </p:spTgt>
                                        </p:tgtEl>
                                        <p:attrNameLst>
                                          <p:attrName>style.visibility</p:attrName>
                                        </p:attrNameLst>
                                      </p:cBhvr>
                                      <p:to>
                                        <p:strVal val="visible"/>
                                      </p:to>
                                    </p:set>
                                    <p:anim calcmode="lin" valueType="num">
                                      <p:cBhvr additive="base">
                                        <p:cTn id="25" dur="500" fill="hold"/>
                                        <p:tgtEl>
                                          <p:spTgt spid="10137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137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4" end="4"/>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1379">
                                            <p:txEl>
                                              <p:pRg st="5" end="5"/>
                                            </p:txEl>
                                          </p:spTgt>
                                        </p:tgtEl>
                                        <p:attrNameLst>
                                          <p:attrName>style.visibility</p:attrName>
                                        </p:attrNameLst>
                                      </p:cBhvr>
                                      <p:to>
                                        <p:strVal val="visible"/>
                                      </p:to>
                                    </p:set>
                                    <p:anim calcmode="lin" valueType="num">
                                      <p:cBhvr additive="base">
                                        <p:cTn id="31" dur="500" fill="hold"/>
                                        <p:tgtEl>
                                          <p:spTgt spid="10137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137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137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2451B8E-6AA8-44AC-93C2-6A6BCBDCB94E}" type="slidenum">
              <a:rPr lang="en-US"/>
              <a:pPr/>
              <a:t>17</a:t>
            </a:fld>
            <a:endParaRPr lang="en-US"/>
          </a:p>
        </p:txBody>
      </p:sp>
      <p:sp>
        <p:nvSpPr>
          <p:cNvPr id="103426" name="Rectangle 2"/>
          <p:cNvSpPr>
            <a:spLocks noGrp="1" noChangeArrowheads="1"/>
          </p:cNvSpPr>
          <p:nvPr>
            <p:ph type="title"/>
          </p:nvPr>
        </p:nvSpPr>
        <p:spPr/>
        <p:txBody>
          <a:bodyPr/>
          <a:lstStyle/>
          <a:p>
            <a:r>
              <a:rPr lang="en-US"/>
              <a:t>Example: Work the Web</a:t>
            </a:r>
          </a:p>
        </p:txBody>
      </p:sp>
      <p:sp>
        <p:nvSpPr>
          <p:cNvPr id="103427" name="Rectangle 3"/>
          <p:cNvSpPr>
            <a:spLocks noGrp="1" noChangeArrowheads="1"/>
          </p:cNvSpPr>
          <p:nvPr>
            <p:ph type="body" idx="1"/>
          </p:nvPr>
        </p:nvSpPr>
        <p:spPr>
          <a:xfrm>
            <a:off x="685800" y="1600200"/>
            <a:ext cx="7848600" cy="4525963"/>
          </a:xfrm>
        </p:spPr>
        <p:txBody>
          <a:bodyPr/>
          <a:lstStyle/>
          <a:p>
            <a:r>
              <a:rPr lang="en-US"/>
              <a:t>The Internet provides a wealth of information about individual companies</a:t>
            </a:r>
          </a:p>
          <a:p>
            <a:r>
              <a:rPr lang="en-US"/>
              <a:t>One excellent site is finance.yahoo.com</a:t>
            </a:r>
          </a:p>
          <a:p>
            <a:r>
              <a:rPr lang="en-US"/>
              <a:t>Click on the Web surfer to go to the site, choose a company and see what information you can find!</a:t>
            </a:r>
          </a:p>
        </p:txBody>
      </p:sp>
      <p:pic>
        <p:nvPicPr>
          <p:cNvPr id="103428" name="Picture 4" descr="Web surfer">
            <a:hlinkClick r:id="rId3"/>
          </p:cNvPr>
          <p:cNvPicPr>
            <a:picLocks noChangeAspect="1" noChangeArrowheads="1"/>
          </p:cNvPicPr>
          <p:nvPr/>
        </p:nvPicPr>
        <p:blipFill>
          <a:blip r:embed="rId4"/>
          <a:srcRect/>
          <a:stretch>
            <a:fillRect/>
          </a:stretch>
        </p:blipFill>
        <p:spPr bwMode="auto">
          <a:xfrm>
            <a:off x="4191000" y="5027613"/>
            <a:ext cx="649288" cy="91598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anim calcmode="lin" valueType="num">
                                      <p:cBhvr additive="base">
                                        <p:cTn id="7" dur="500" fill="hold"/>
                                        <p:tgtEl>
                                          <p:spTgt spid="1034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34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3427">
                                            <p:txEl>
                                              <p:pRg st="1" end="1"/>
                                            </p:txEl>
                                          </p:spTgt>
                                        </p:tgtEl>
                                        <p:attrNameLst>
                                          <p:attrName>style.visibility</p:attrName>
                                        </p:attrNameLst>
                                      </p:cBhvr>
                                      <p:to>
                                        <p:strVal val="visible"/>
                                      </p:to>
                                    </p:set>
                                    <p:anim calcmode="lin" valueType="num">
                                      <p:cBhvr additive="base">
                                        <p:cTn id="13" dur="500" fill="hold"/>
                                        <p:tgtEl>
                                          <p:spTgt spid="1034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34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3427">
                                            <p:txEl>
                                              <p:pRg st="2" end="2"/>
                                            </p:txEl>
                                          </p:spTgt>
                                        </p:tgtEl>
                                        <p:attrNameLst>
                                          <p:attrName>style.visibility</p:attrName>
                                        </p:attrNameLst>
                                      </p:cBhvr>
                                      <p:to>
                                        <p:strVal val="visible"/>
                                      </p:to>
                                    </p:set>
                                    <p:anim calcmode="lin" valueType="num">
                                      <p:cBhvr additive="base">
                                        <p:cTn id="19" dur="500" fill="hold"/>
                                        <p:tgtEl>
                                          <p:spTgt spid="1034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3427">
                                            <p:txEl>
                                              <p:pRg st="2" end="2"/>
                                            </p:txEl>
                                          </p:spTgt>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499"/>
                                          </p:stCondLst>
                                        </p:cTn>
                                        <p:tgtEl>
                                          <p:spTgt spid="1034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8C8FD61-109E-4904-A035-94F52E05E6C6}" type="slidenum">
              <a:rPr lang="en-US"/>
              <a:pPr/>
              <a:t>18</a:t>
            </a:fld>
            <a:endParaRPr lang="en-US"/>
          </a:p>
        </p:txBody>
      </p:sp>
      <p:sp>
        <p:nvSpPr>
          <p:cNvPr id="105474" name="Rectangle 2"/>
          <p:cNvSpPr>
            <a:spLocks noGrp="1" noChangeArrowheads="1"/>
          </p:cNvSpPr>
          <p:nvPr>
            <p:ph type="title"/>
          </p:nvPr>
        </p:nvSpPr>
        <p:spPr/>
        <p:txBody>
          <a:bodyPr/>
          <a:lstStyle/>
          <a:p>
            <a:r>
              <a:rPr lang="en-US"/>
              <a:t>Figure 1.2</a:t>
            </a:r>
          </a:p>
        </p:txBody>
      </p:sp>
      <p:pic>
        <p:nvPicPr>
          <p:cNvPr id="105475" name="Picture 3" descr="ros10765_0102"/>
          <p:cNvPicPr>
            <a:picLocks noChangeAspect="1" noChangeArrowheads="1"/>
          </p:cNvPicPr>
          <p:nvPr>
            <p:ph idx="1"/>
          </p:nvPr>
        </p:nvPicPr>
        <p:blipFill>
          <a:blip r:embed="rId3"/>
          <a:srcRect/>
          <a:stretch>
            <a:fillRect/>
          </a:stretch>
        </p:blipFill>
        <p:spPr>
          <a:xfrm>
            <a:off x="762000" y="1600200"/>
            <a:ext cx="7696200" cy="4343400"/>
          </a:xfrm>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B932D30-664E-473F-A947-4B920594E67A}" type="slidenum">
              <a:rPr lang="en-US"/>
              <a:pPr/>
              <a:t>1</a:t>
            </a:fld>
            <a:endParaRPr lang="en-US"/>
          </a:p>
        </p:txBody>
      </p:sp>
      <p:sp>
        <p:nvSpPr>
          <p:cNvPr id="70658" name="Rectangle 2"/>
          <p:cNvSpPr>
            <a:spLocks noGrp="1" noChangeArrowheads="1"/>
          </p:cNvSpPr>
          <p:nvPr>
            <p:ph type="title"/>
          </p:nvPr>
        </p:nvSpPr>
        <p:spPr/>
        <p:txBody>
          <a:bodyPr/>
          <a:lstStyle/>
          <a:p>
            <a:r>
              <a:rPr lang="en-US"/>
              <a:t>Chapter Outline</a:t>
            </a:r>
          </a:p>
        </p:txBody>
      </p:sp>
      <p:sp>
        <p:nvSpPr>
          <p:cNvPr id="70659" name="Rectangle 3"/>
          <p:cNvSpPr>
            <a:spLocks noGrp="1" noChangeArrowheads="1"/>
          </p:cNvSpPr>
          <p:nvPr>
            <p:ph type="body" idx="1"/>
          </p:nvPr>
        </p:nvSpPr>
        <p:spPr>
          <a:xfrm>
            <a:off x="685800" y="1600200"/>
            <a:ext cx="7772400" cy="4525963"/>
          </a:xfrm>
        </p:spPr>
        <p:txBody>
          <a:bodyPr/>
          <a:lstStyle/>
          <a:p>
            <a:r>
              <a:rPr lang="en-US"/>
              <a:t>Finance: A Quick Look</a:t>
            </a:r>
          </a:p>
          <a:p>
            <a:r>
              <a:rPr lang="en-US"/>
              <a:t>Business Finance and The Financial Manager</a:t>
            </a:r>
          </a:p>
          <a:p>
            <a:r>
              <a:rPr lang="en-US"/>
              <a:t>Forms of Business Organization</a:t>
            </a:r>
          </a:p>
          <a:p>
            <a:r>
              <a:rPr lang="en-US"/>
              <a:t>The Goal of Financial Management</a:t>
            </a:r>
          </a:p>
          <a:p>
            <a:r>
              <a:rPr lang="en-US"/>
              <a:t>The Agency Problem and Control of the Corporation</a:t>
            </a:r>
          </a:p>
          <a:p>
            <a:r>
              <a:rPr lang="en-US"/>
              <a:t>Financial Markets and the Corporation</a:t>
            </a:r>
          </a:p>
        </p:txBody>
      </p:sp>
      <p:pic>
        <p:nvPicPr>
          <p:cNvPr id="70660" name="Picture 4" descr="bd09310_">
            <a:hlinkClick r:id="rId3"/>
          </p:cNvPr>
          <p:cNvPicPr>
            <a:picLocks noChangeAspect="1" noChangeArrowheads="1"/>
          </p:cNvPicPr>
          <p:nvPr/>
        </p:nvPicPr>
        <p:blipFill>
          <a:blip r:embed="rId4"/>
          <a:srcRect/>
          <a:stretch>
            <a:fillRect/>
          </a:stretch>
        </p:blipFill>
        <p:spPr bwMode="auto">
          <a:xfrm>
            <a:off x="7315200" y="228600"/>
            <a:ext cx="968375" cy="9112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 calcmode="lin" valueType="num">
                                      <p:cBhvr additive="base">
                                        <p:cTn id="7" dur="500" fill="hold"/>
                                        <p:tgtEl>
                                          <p:spTgt spid="706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065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0659">
                                            <p:txEl>
                                              <p:pRg st="1" end="1"/>
                                            </p:txEl>
                                          </p:spTgt>
                                        </p:tgtEl>
                                        <p:attrNameLst>
                                          <p:attrName>style.visibility</p:attrName>
                                        </p:attrNameLst>
                                      </p:cBhvr>
                                      <p:to>
                                        <p:strVal val="visible"/>
                                      </p:to>
                                    </p:set>
                                    <p:anim calcmode="lin" valueType="num">
                                      <p:cBhvr additive="base">
                                        <p:cTn id="13" dur="500" fill="hold"/>
                                        <p:tgtEl>
                                          <p:spTgt spid="706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065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0659">
                                            <p:txEl>
                                              <p:pRg st="2" end="2"/>
                                            </p:txEl>
                                          </p:spTgt>
                                        </p:tgtEl>
                                        <p:attrNameLst>
                                          <p:attrName>style.visibility</p:attrName>
                                        </p:attrNameLst>
                                      </p:cBhvr>
                                      <p:to>
                                        <p:strVal val="visible"/>
                                      </p:to>
                                    </p:set>
                                    <p:anim calcmode="lin" valueType="num">
                                      <p:cBhvr additive="base">
                                        <p:cTn id="19" dur="500" fill="hold"/>
                                        <p:tgtEl>
                                          <p:spTgt spid="706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065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0659">
                                            <p:txEl>
                                              <p:pRg st="3" end="3"/>
                                            </p:txEl>
                                          </p:spTgt>
                                        </p:tgtEl>
                                        <p:attrNameLst>
                                          <p:attrName>style.visibility</p:attrName>
                                        </p:attrNameLst>
                                      </p:cBhvr>
                                      <p:to>
                                        <p:strVal val="visible"/>
                                      </p:to>
                                    </p:set>
                                    <p:anim calcmode="lin" valueType="num">
                                      <p:cBhvr additive="base">
                                        <p:cTn id="25" dur="500" fill="hold"/>
                                        <p:tgtEl>
                                          <p:spTgt spid="706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065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0659">
                                            <p:txEl>
                                              <p:pRg st="4" end="4"/>
                                            </p:txEl>
                                          </p:spTgt>
                                        </p:tgtEl>
                                        <p:attrNameLst>
                                          <p:attrName>style.visibility</p:attrName>
                                        </p:attrNameLst>
                                      </p:cBhvr>
                                      <p:to>
                                        <p:strVal val="visible"/>
                                      </p:to>
                                    </p:set>
                                    <p:anim calcmode="lin" valueType="num">
                                      <p:cBhvr additive="base">
                                        <p:cTn id="31" dur="500" fill="hold"/>
                                        <p:tgtEl>
                                          <p:spTgt spid="7065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065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0659">
                                            <p:txEl>
                                              <p:pRg st="5" end="5"/>
                                            </p:txEl>
                                          </p:spTgt>
                                        </p:tgtEl>
                                        <p:attrNameLst>
                                          <p:attrName>style.visibility</p:attrName>
                                        </p:attrNameLst>
                                      </p:cBhvr>
                                      <p:to>
                                        <p:strVal val="visible"/>
                                      </p:to>
                                    </p:set>
                                    <p:anim calcmode="lin" valueType="num">
                                      <p:cBhvr additive="base">
                                        <p:cTn id="37" dur="500" fill="hold"/>
                                        <p:tgtEl>
                                          <p:spTgt spid="7065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065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0659">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974F345-2E02-4449-B1A9-3314C241BE0D}" type="slidenum">
              <a:rPr lang="en-US"/>
              <a:pPr/>
              <a:t>19</a:t>
            </a:fld>
            <a:endParaRPr lang="en-US"/>
          </a:p>
        </p:txBody>
      </p:sp>
      <p:sp>
        <p:nvSpPr>
          <p:cNvPr id="107522" name="Rectangle 2"/>
          <p:cNvSpPr>
            <a:spLocks noGrp="1" noChangeArrowheads="1"/>
          </p:cNvSpPr>
          <p:nvPr>
            <p:ph type="title"/>
          </p:nvPr>
        </p:nvSpPr>
        <p:spPr/>
        <p:txBody>
          <a:bodyPr/>
          <a:lstStyle/>
          <a:p>
            <a:r>
              <a:rPr lang="en-US"/>
              <a:t>Financial Markets</a:t>
            </a:r>
          </a:p>
        </p:txBody>
      </p:sp>
      <p:sp>
        <p:nvSpPr>
          <p:cNvPr id="107523" name="Rectangle 3"/>
          <p:cNvSpPr>
            <a:spLocks noGrp="1" noChangeArrowheads="1"/>
          </p:cNvSpPr>
          <p:nvPr>
            <p:ph type="body" idx="1"/>
          </p:nvPr>
        </p:nvSpPr>
        <p:spPr>
          <a:xfrm>
            <a:off x="685800" y="1600200"/>
            <a:ext cx="7772400" cy="4525963"/>
          </a:xfrm>
        </p:spPr>
        <p:txBody>
          <a:bodyPr/>
          <a:lstStyle/>
          <a:p>
            <a:r>
              <a:rPr lang="en-US"/>
              <a:t>Cash flows to the firm</a:t>
            </a:r>
          </a:p>
          <a:p>
            <a:r>
              <a:rPr lang="en-US"/>
              <a:t>Primary vs. secondary markets</a:t>
            </a:r>
          </a:p>
          <a:p>
            <a:pPr lvl="1"/>
            <a:r>
              <a:rPr lang="en-US"/>
              <a:t>Dealer vs. auction markets</a:t>
            </a:r>
          </a:p>
          <a:p>
            <a:pPr lvl="1"/>
            <a:r>
              <a:rPr lang="en-US"/>
              <a:t>Listed vs. over-the-counter securities</a:t>
            </a:r>
          </a:p>
          <a:p>
            <a:pPr lvl="2"/>
            <a:r>
              <a:rPr lang="en-US">
                <a:hlinkClick r:id="rId3"/>
              </a:rPr>
              <a:t>NYSE</a:t>
            </a:r>
            <a:endParaRPr lang="en-US"/>
          </a:p>
          <a:p>
            <a:pPr lvl="2"/>
            <a:r>
              <a:rPr lang="en-US">
                <a:hlinkClick r:id="rId4"/>
              </a:rPr>
              <a:t>NASDAQ</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 calcmode="lin" valueType="num">
                                      <p:cBhvr additive="base">
                                        <p:cTn id="7" dur="500" fill="hold"/>
                                        <p:tgtEl>
                                          <p:spTgt spid="1075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752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7523">
                                            <p:txEl>
                                              <p:pRg st="1" end="1"/>
                                            </p:txEl>
                                          </p:spTgt>
                                        </p:tgtEl>
                                        <p:attrNameLst>
                                          <p:attrName>style.visibility</p:attrName>
                                        </p:attrNameLst>
                                      </p:cBhvr>
                                      <p:to>
                                        <p:strVal val="visible"/>
                                      </p:to>
                                    </p:set>
                                    <p:anim calcmode="lin" valueType="num">
                                      <p:cBhvr additive="base">
                                        <p:cTn id="13" dur="500" fill="hold"/>
                                        <p:tgtEl>
                                          <p:spTgt spid="10752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752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7523">
                                            <p:txEl>
                                              <p:pRg st="2" end="2"/>
                                            </p:txEl>
                                          </p:spTgt>
                                        </p:tgtEl>
                                        <p:attrNameLst>
                                          <p:attrName>style.visibility</p:attrName>
                                        </p:attrNameLst>
                                      </p:cBhvr>
                                      <p:to>
                                        <p:strVal val="visible"/>
                                      </p:to>
                                    </p:set>
                                    <p:anim calcmode="lin" valueType="num">
                                      <p:cBhvr additive="base">
                                        <p:cTn id="19" dur="500" fill="hold"/>
                                        <p:tgtEl>
                                          <p:spTgt spid="10752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752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7523">
                                            <p:txEl>
                                              <p:pRg st="3" end="3"/>
                                            </p:txEl>
                                          </p:spTgt>
                                        </p:tgtEl>
                                        <p:attrNameLst>
                                          <p:attrName>style.visibility</p:attrName>
                                        </p:attrNameLst>
                                      </p:cBhvr>
                                      <p:to>
                                        <p:strVal val="visible"/>
                                      </p:to>
                                    </p:set>
                                    <p:anim calcmode="lin" valueType="num">
                                      <p:cBhvr additive="base">
                                        <p:cTn id="25" dur="500" fill="hold"/>
                                        <p:tgtEl>
                                          <p:spTgt spid="10752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752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7523">
                                            <p:txEl>
                                              <p:pRg st="4" end="4"/>
                                            </p:txEl>
                                          </p:spTgt>
                                        </p:tgtEl>
                                        <p:attrNameLst>
                                          <p:attrName>style.visibility</p:attrName>
                                        </p:attrNameLst>
                                      </p:cBhvr>
                                      <p:to>
                                        <p:strVal val="visible"/>
                                      </p:to>
                                    </p:set>
                                    <p:anim calcmode="lin" valueType="num">
                                      <p:cBhvr additive="base">
                                        <p:cTn id="31" dur="500" fill="hold"/>
                                        <p:tgtEl>
                                          <p:spTgt spid="10752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752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4" end="4"/>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7523">
                                            <p:txEl>
                                              <p:pRg st="5" end="5"/>
                                            </p:txEl>
                                          </p:spTgt>
                                        </p:tgtEl>
                                        <p:attrNameLst>
                                          <p:attrName>style.visibility</p:attrName>
                                        </p:attrNameLst>
                                      </p:cBhvr>
                                      <p:to>
                                        <p:strVal val="visible"/>
                                      </p:to>
                                    </p:set>
                                    <p:anim calcmode="lin" valueType="num">
                                      <p:cBhvr additive="base">
                                        <p:cTn id="37" dur="500" fill="hold"/>
                                        <p:tgtEl>
                                          <p:spTgt spid="10752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7523">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7523">
                                            <p:txEl>
                                              <p:pRg st="5" end="5"/>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bldLvl="3"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8CDB0961-8ACA-4366-9ED5-418206549122}" type="slidenum">
              <a:rPr lang="en-US"/>
              <a:pPr/>
              <a:t>20</a:t>
            </a:fld>
            <a:endParaRPr lang="en-US"/>
          </a:p>
        </p:txBody>
      </p:sp>
      <p:sp>
        <p:nvSpPr>
          <p:cNvPr id="109570" name="Rectangle 2"/>
          <p:cNvSpPr>
            <a:spLocks noGrp="1" noChangeArrowheads="1"/>
          </p:cNvSpPr>
          <p:nvPr>
            <p:ph type="title"/>
          </p:nvPr>
        </p:nvSpPr>
        <p:spPr/>
        <p:txBody>
          <a:bodyPr/>
          <a:lstStyle/>
          <a:p>
            <a:r>
              <a:rPr lang="en-US"/>
              <a:t>Quick Quiz</a:t>
            </a:r>
          </a:p>
        </p:txBody>
      </p:sp>
      <p:sp>
        <p:nvSpPr>
          <p:cNvPr id="109571" name="Rectangle 3"/>
          <p:cNvSpPr>
            <a:spLocks noGrp="1" noChangeArrowheads="1"/>
          </p:cNvSpPr>
          <p:nvPr>
            <p:ph type="body" idx="1"/>
          </p:nvPr>
        </p:nvSpPr>
        <p:spPr>
          <a:xfrm>
            <a:off x="762000" y="1600200"/>
            <a:ext cx="7696200" cy="4525963"/>
          </a:xfrm>
        </p:spPr>
        <p:txBody>
          <a:bodyPr/>
          <a:lstStyle/>
          <a:p>
            <a:r>
              <a:rPr lang="en-US" sz="2800"/>
              <a:t>What are the four basic areas of finance?</a:t>
            </a:r>
          </a:p>
          <a:p>
            <a:r>
              <a:rPr lang="en-US" sz="2800"/>
              <a:t>What are the three types of financial management decisions, and what questions are they designed to answer?</a:t>
            </a:r>
          </a:p>
          <a:p>
            <a:r>
              <a:rPr lang="en-US" sz="2800"/>
              <a:t>What are the three major forms of business organization?</a:t>
            </a:r>
          </a:p>
          <a:p>
            <a:r>
              <a:rPr lang="en-US" sz="2800"/>
              <a:t>What is the goal of financial management?</a:t>
            </a:r>
          </a:p>
          <a:p>
            <a:r>
              <a:rPr lang="en-US" sz="2800"/>
              <a:t>What are agency problems, and why do they exist within a corporation?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 calcmode="lin" valueType="num">
                                      <p:cBhvr additive="base">
                                        <p:cTn id="7" dur="500" fill="hold"/>
                                        <p:tgtEl>
                                          <p:spTgt spid="1095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957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957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9571">
                                            <p:txEl>
                                              <p:pRg st="1" end="1"/>
                                            </p:txEl>
                                          </p:spTgt>
                                        </p:tgtEl>
                                        <p:attrNameLst>
                                          <p:attrName>style.visibility</p:attrName>
                                        </p:attrNameLst>
                                      </p:cBhvr>
                                      <p:to>
                                        <p:strVal val="visible"/>
                                      </p:to>
                                    </p:set>
                                    <p:anim calcmode="lin" valueType="num">
                                      <p:cBhvr additive="base">
                                        <p:cTn id="13" dur="500" fill="hold"/>
                                        <p:tgtEl>
                                          <p:spTgt spid="10957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957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957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9571">
                                            <p:txEl>
                                              <p:pRg st="2" end="2"/>
                                            </p:txEl>
                                          </p:spTgt>
                                        </p:tgtEl>
                                        <p:attrNameLst>
                                          <p:attrName>style.visibility</p:attrName>
                                        </p:attrNameLst>
                                      </p:cBhvr>
                                      <p:to>
                                        <p:strVal val="visible"/>
                                      </p:to>
                                    </p:set>
                                    <p:anim calcmode="lin" valueType="num">
                                      <p:cBhvr additive="base">
                                        <p:cTn id="19" dur="500" fill="hold"/>
                                        <p:tgtEl>
                                          <p:spTgt spid="10957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957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957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9571">
                                            <p:txEl>
                                              <p:pRg st="3" end="3"/>
                                            </p:txEl>
                                          </p:spTgt>
                                        </p:tgtEl>
                                        <p:attrNameLst>
                                          <p:attrName>style.visibility</p:attrName>
                                        </p:attrNameLst>
                                      </p:cBhvr>
                                      <p:to>
                                        <p:strVal val="visible"/>
                                      </p:to>
                                    </p:set>
                                    <p:anim calcmode="lin" valueType="num">
                                      <p:cBhvr additive="base">
                                        <p:cTn id="25" dur="500" fill="hold"/>
                                        <p:tgtEl>
                                          <p:spTgt spid="10957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957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9571">
                                            <p:txEl>
                                              <p:pRg st="3" end="3"/>
                                            </p:txEl>
                                          </p:spTgt>
                                        </p:tgtEl>
                                        <p:attrNameLst>
                                          <p:attrName>ppt_c</p:attrName>
                                        </p:attrNameLst>
                                      </p:cBhvr>
                                      <p:to>
                                        <a:schemeClr val="tx2"/>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9571">
                                            <p:txEl>
                                              <p:pRg st="4" end="4"/>
                                            </p:txEl>
                                          </p:spTgt>
                                        </p:tgtEl>
                                        <p:attrNameLst>
                                          <p:attrName>style.visibility</p:attrName>
                                        </p:attrNameLst>
                                      </p:cBhvr>
                                      <p:to>
                                        <p:strVal val="visible"/>
                                      </p:to>
                                    </p:set>
                                    <p:anim calcmode="lin" valueType="num">
                                      <p:cBhvr additive="base">
                                        <p:cTn id="31" dur="500" fill="hold"/>
                                        <p:tgtEl>
                                          <p:spTgt spid="10957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9571">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09571">
                                            <p:txEl>
                                              <p:pRg st="4" end="4"/>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6EBCEA84-9F91-4C12-84BD-8215CEC8AC8B}" type="slidenum">
              <a:rPr lang="en-US"/>
              <a:pPr/>
              <a:t>2</a:t>
            </a:fld>
            <a:endParaRPr lang="en-US"/>
          </a:p>
        </p:txBody>
      </p:sp>
      <p:sp>
        <p:nvSpPr>
          <p:cNvPr id="72706" name="Rectangle 2"/>
          <p:cNvSpPr>
            <a:spLocks noGrp="1" noChangeArrowheads="1"/>
          </p:cNvSpPr>
          <p:nvPr>
            <p:ph type="title"/>
          </p:nvPr>
        </p:nvSpPr>
        <p:spPr/>
        <p:txBody>
          <a:bodyPr/>
          <a:lstStyle/>
          <a:p>
            <a:r>
              <a:rPr lang="en-US"/>
              <a:t>Basic Areas Of Finance</a:t>
            </a:r>
          </a:p>
        </p:txBody>
      </p:sp>
      <p:sp>
        <p:nvSpPr>
          <p:cNvPr id="72707" name="Rectangle 3"/>
          <p:cNvSpPr>
            <a:spLocks noGrp="1" noChangeArrowheads="1"/>
          </p:cNvSpPr>
          <p:nvPr>
            <p:ph type="body" idx="1"/>
          </p:nvPr>
        </p:nvSpPr>
        <p:spPr>
          <a:xfrm>
            <a:off x="762000" y="1600200"/>
            <a:ext cx="7772400" cy="4525963"/>
          </a:xfrm>
        </p:spPr>
        <p:txBody>
          <a:bodyPr/>
          <a:lstStyle/>
          <a:p>
            <a:r>
              <a:rPr lang="en-US"/>
              <a:t>Corporate finance</a:t>
            </a:r>
          </a:p>
          <a:p>
            <a:r>
              <a:rPr lang="en-US"/>
              <a:t>Investments</a:t>
            </a:r>
          </a:p>
          <a:p>
            <a:r>
              <a:rPr lang="en-US"/>
              <a:t>Financial institutions</a:t>
            </a:r>
          </a:p>
          <a:p>
            <a:r>
              <a:rPr lang="en-US"/>
              <a:t>International finance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 calcmode="lin" valueType="num">
                                      <p:cBhvr additive="base">
                                        <p:cTn id="7" dur="500" fill="hold"/>
                                        <p:tgtEl>
                                          <p:spTgt spid="72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270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2707">
                                            <p:txEl>
                                              <p:pRg st="1" end="1"/>
                                            </p:txEl>
                                          </p:spTgt>
                                        </p:tgtEl>
                                        <p:attrNameLst>
                                          <p:attrName>style.visibility</p:attrName>
                                        </p:attrNameLst>
                                      </p:cBhvr>
                                      <p:to>
                                        <p:strVal val="visible"/>
                                      </p:to>
                                    </p:set>
                                    <p:anim calcmode="lin" valueType="num">
                                      <p:cBhvr additive="base">
                                        <p:cTn id="13" dur="500" fill="hold"/>
                                        <p:tgtEl>
                                          <p:spTgt spid="7270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270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2707">
                                            <p:txEl>
                                              <p:pRg st="2" end="2"/>
                                            </p:txEl>
                                          </p:spTgt>
                                        </p:tgtEl>
                                        <p:attrNameLst>
                                          <p:attrName>style.visibility</p:attrName>
                                        </p:attrNameLst>
                                      </p:cBhvr>
                                      <p:to>
                                        <p:strVal val="visible"/>
                                      </p:to>
                                    </p:set>
                                    <p:anim calcmode="lin" valueType="num">
                                      <p:cBhvr additive="base">
                                        <p:cTn id="19" dur="500" fill="hold"/>
                                        <p:tgtEl>
                                          <p:spTgt spid="7270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270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2707">
                                            <p:txEl>
                                              <p:pRg st="3" end="3"/>
                                            </p:txEl>
                                          </p:spTgt>
                                        </p:tgtEl>
                                        <p:attrNameLst>
                                          <p:attrName>style.visibility</p:attrName>
                                        </p:attrNameLst>
                                      </p:cBhvr>
                                      <p:to>
                                        <p:strVal val="visible"/>
                                      </p:to>
                                    </p:set>
                                    <p:anim calcmode="lin" valueType="num">
                                      <p:cBhvr additive="base">
                                        <p:cTn id="25" dur="500" fill="hold"/>
                                        <p:tgtEl>
                                          <p:spTgt spid="7270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270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270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9A58DE8-1834-4E2B-BC51-FA8AE87D308C}" type="slidenum">
              <a:rPr lang="en-US"/>
              <a:pPr/>
              <a:t>3</a:t>
            </a:fld>
            <a:endParaRPr lang="en-US"/>
          </a:p>
        </p:txBody>
      </p:sp>
      <p:sp>
        <p:nvSpPr>
          <p:cNvPr id="74754" name="Rectangle 2"/>
          <p:cNvSpPr>
            <a:spLocks noGrp="1" noChangeArrowheads="1"/>
          </p:cNvSpPr>
          <p:nvPr>
            <p:ph type="title"/>
          </p:nvPr>
        </p:nvSpPr>
        <p:spPr/>
        <p:txBody>
          <a:bodyPr/>
          <a:lstStyle/>
          <a:p>
            <a:r>
              <a:rPr lang="en-US"/>
              <a:t>Investments</a:t>
            </a:r>
          </a:p>
        </p:txBody>
      </p:sp>
      <p:sp>
        <p:nvSpPr>
          <p:cNvPr id="74755" name="Rectangle 3"/>
          <p:cNvSpPr>
            <a:spLocks noGrp="1" noChangeArrowheads="1"/>
          </p:cNvSpPr>
          <p:nvPr>
            <p:ph type="body" idx="1"/>
          </p:nvPr>
        </p:nvSpPr>
        <p:spPr>
          <a:xfrm>
            <a:off x="685800" y="1600200"/>
            <a:ext cx="7848600" cy="4525963"/>
          </a:xfrm>
        </p:spPr>
        <p:txBody>
          <a:bodyPr/>
          <a:lstStyle/>
          <a:p>
            <a:r>
              <a:rPr lang="en-US"/>
              <a:t>Work with financial assets such as stocks and bonds</a:t>
            </a:r>
          </a:p>
          <a:p>
            <a:r>
              <a:rPr lang="en-US"/>
              <a:t>Value of financial assets, risk versus return, and asset allocation</a:t>
            </a:r>
          </a:p>
          <a:p>
            <a:r>
              <a:rPr lang="en-US"/>
              <a:t>Job opportunities</a:t>
            </a:r>
          </a:p>
          <a:p>
            <a:pPr lvl="1"/>
            <a:r>
              <a:rPr lang="en-US"/>
              <a:t>Stockbroker or financial advisor</a:t>
            </a:r>
          </a:p>
          <a:p>
            <a:pPr lvl="1"/>
            <a:r>
              <a:rPr lang="en-US"/>
              <a:t>Portfolio manager</a:t>
            </a:r>
          </a:p>
          <a:p>
            <a:pPr lvl="1"/>
            <a:r>
              <a:rPr lang="en-US"/>
              <a:t>Security analyst</a:t>
            </a:r>
          </a:p>
        </p:txBody>
      </p:sp>
      <p:pic>
        <p:nvPicPr>
          <p:cNvPr id="74756" name="Picture 4" descr="bd09310_">
            <a:hlinkClick r:id="rId3"/>
          </p:cNvPr>
          <p:cNvPicPr>
            <a:picLocks noChangeAspect="1" noChangeArrowheads="1"/>
          </p:cNvPicPr>
          <p:nvPr/>
        </p:nvPicPr>
        <p:blipFill>
          <a:blip r:embed="rId4"/>
          <a:srcRect/>
          <a:stretch>
            <a:fillRect/>
          </a:stretch>
        </p:blipFill>
        <p:spPr bwMode="auto">
          <a:xfrm>
            <a:off x="7015163" y="3762375"/>
            <a:ext cx="833437" cy="9080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4755">
                                            <p:txEl>
                                              <p:pRg st="2" end="2"/>
                                            </p:txEl>
                                          </p:spTgt>
                                        </p:tgtEl>
                                        <p:attrNameLst>
                                          <p:attrName>style.visibility</p:attrName>
                                        </p:attrNameLst>
                                      </p:cBhvr>
                                      <p:to>
                                        <p:strVal val="visible"/>
                                      </p:to>
                                    </p:set>
                                    <p:anim calcmode="lin" valueType="num">
                                      <p:cBhvr additive="base">
                                        <p:cTn id="19" dur="500" fill="hold"/>
                                        <p:tgtEl>
                                          <p:spTgt spid="7475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475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2" end="2"/>
                                            </p:txEl>
                                          </p:spTgt>
                                        </p:tgtEl>
                                        <p:attrNameLst>
                                          <p:attrName>ppt_c</p:attrName>
                                        </p:attrNameLst>
                                      </p:cBhvr>
                                      <p:to>
                                        <a:schemeClr val="tx2"/>
                                      </p:to>
                                    </p:animClr>
                                  </p:subTnLst>
                                </p:cTn>
                              </p:par>
                              <p:par>
                                <p:cTn id="21" presetID="2" presetClass="entr" presetSubtype="8" fill="hold" grpId="0" nodeType="withEffect">
                                  <p:stCondLst>
                                    <p:cond delay="0"/>
                                  </p:stCondLst>
                                  <p:childTnLst>
                                    <p:set>
                                      <p:cBhvr>
                                        <p:cTn id="22" dur="1" fill="hold">
                                          <p:stCondLst>
                                            <p:cond delay="0"/>
                                          </p:stCondLst>
                                        </p:cTn>
                                        <p:tgtEl>
                                          <p:spTgt spid="74755">
                                            <p:txEl>
                                              <p:pRg st="3" end="3"/>
                                            </p:txEl>
                                          </p:spTgt>
                                        </p:tgtEl>
                                        <p:attrNameLst>
                                          <p:attrName>style.visibility</p:attrName>
                                        </p:attrNameLst>
                                      </p:cBhvr>
                                      <p:to>
                                        <p:strVal val="visible"/>
                                      </p:to>
                                    </p:set>
                                    <p:anim calcmode="lin" valueType="num">
                                      <p:cBhvr additive="base">
                                        <p:cTn id="23" dur="500" fill="hold"/>
                                        <p:tgtEl>
                                          <p:spTgt spid="74755">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475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3" end="3"/>
                                            </p:txEl>
                                          </p:spTgt>
                                        </p:tgtEl>
                                        <p:attrNameLst>
                                          <p:attrName>ppt_c</p:attrName>
                                        </p:attrNameLst>
                                      </p:cBhvr>
                                      <p:to>
                                        <a:schemeClr val="tx2"/>
                                      </p:to>
                                    </p:animClr>
                                  </p:subTnLst>
                                </p:cTn>
                              </p:par>
                              <p:par>
                                <p:cTn id="25" presetID="2" presetClass="entr" presetSubtype="8" fill="hold" grpId="0" nodeType="withEffect">
                                  <p:stCondLst>
                                    <p:cond delay="0"/>
                                  </p:stCondLst>
                                  <p:childTnLst>
                                    <p:set>
                                      <p:cBhvr>
                                        <p:cTn id="26" dur="1" fill="hold">
                                          <p:stCondLst>
                                            <p:cond delay="0"/>
                                          </p:stCondLst>
                                        </p:cTn>
                                        <p:tgtEl>
                                          <p:spTgt spid="74755">
                                            <p:txEl>
                                              <p:pRg st="4" end="4"/>
                                            </p:txEl>
                                          </p:spTgt>
                                        </p:tgtEl>
                                        <p:attrNameLst>
                                          <p:attrName>style.visibility</p:attrName>
                                        </p:attrNameLst>
                                      </p:cBhvr>
                                      <p:to>
                                        <p:strVal val="visible"/>
                                      </p:to>
                                    </p:set>
                                    <p:anim calcmode="lin" valueType="num">
                                      <p:cBhvr additive="base">
                                        <p:cTn id="27" dur="500" fill="hold"/>
                                        <p:tgtEl>
                                          <p:spTgt spid="74755">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4755">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74755">
                                            <p:txEl>
                                              <p:pRg st="5" end="5"/>
                                            </p:txEl>
                                          </p:spTgt>
                                        </p:tgtEl>
                                        <p:attrNameLst>
                                          <p:attrName>style.visibility</p:attrName>
                                        </p:attrNameLst>
                                      </p:cBhvr>
                                      <p:to>
                                        <p:strVal val="visible"/>
                                      </p:to>
                                    </p:set>
                                    <p:anim calcmode="lin" valueType="num">
                                      <p:cBhvr additive="base">
                                        <p:cTn id="31" dur="500" fill="hold"/>
                                        <p:tgtEl>
                                          <p:spTgt spid="74755">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4755">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4755">
                                            <p:txEl>
                                              <p:pRg st="5" end="5"/>
                                            </p:txEl>
                                          </p:spTgt>
                                        </p:tgtEl>
                                        <p:attrNameLst>
                                          <p:attrName>ppt_c</p:attrName>
                                        </p:attrNameLst>
                                      </p:cBhvr>
                                      <p:to>
                                        <a:schemeClr val="tx2"/>
                                      </p:to>
                                    </p:animClr>
                                  </p:subTnLst>
                                </p:cTn>
                              </p:par>
                            </p:childTnLst>
                          </p:cTn>
                        </p:par>
                        <p:par>
                          <p:cTn id="33" fill="hold">
                            <p:stCondLst>
                              <p:cond delay="500"/>
                            </p:stCondLst>
                            <p:childTnLst>
                              <p:par>
                                <p:cTn id="34" presetID="1" presetClass="entr" presetSubtype="0" fill="hold" nodeType="afterEffect">
                                  <p:stCondLst>
                                    <p:cond delay="0"/>
                                  </p:stCondLst>
                                  <p:childTnLst>
                                    <p:set>
                                      <p:cBhvr>
                                        <p:cTn id="35" dur="1" fill="hold">
                                          <p:stCondLst>
                                            <p:cond delay="499"/>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3CD19FE-F519-42CC-9B53-2C52E382935C}" type="slidenum">
              <a:rPr lang="en-US"/>
              <a:pPr/>
              <a:t>4</a:t>
            </a:fld>
            <a:endParaRPr lang="en-US"/>
          </a:p>
        </p:txBody>
      </p:sp>
      <p:sp>
        <p:nvSpPr>
          <p:cNvPr id="76802" name="Rectangle 2"/>
          <p:cNvSpPr>
            <a:spLocks noGrp="1" noChangeArrowheads="1"/>
          </p:cNvSpPr>
          <p:nvPr>
            <p:ph type="title"/>
          </p:nvPr>
        </p:nvSpPr>
        <p:spPr/>
        <p:txBody>
          <a:bodyPr/>
          <a:lstStyle/>
          <a:p>
            <a:r>
              <a:rPr lang="en-US"/>
              <a:t>Financial Institutions</a:t>
            </a:r>
          </a:p>
        </p:txBody>
      </p:sp>
      <p:sp>
        <p:nvSpPr>
          <p:cNvPr id="76803" name="Rectangle 3"/>
          <p:cNvSpPr>
            <a:spLocks noGrp="1" noChangeArrowheads="1"/>
          </p:cNvSpPr>
          <p:nvPr>
            <p:ph type="body" idx="1"/>
          </p:nvPr>
        </p:nvSpPr>
        <p:spPr>
          <a:xfrm>
            <a:off x="685800" y="1600200"/>
            <a:ext cx="7848600" cy="4525963"/>
          </a:xfrm>
        </p:spPr>
        <p:txBody>
          <a:bodyPr/>
          <a:lstStyle/>
          <a:p>
            <a:r>
              <a:rPr lang="en-US"/>
              <a:t>Companies that specialize in financial matters</a:t>
            </a:r>
          </a:p>
          <a:p>
            <a:pPr lvl="1"/>
            <a:r>
              <a:rPr lang="en-US"/>
              <a:t>Banks – commercial and investment, credit unions, savings and loans</a:t>
            </a:r>
          </a:p>
          <a:p>
            <a:pPr lvl="1"/>
            <a:r>
              <a:rPr lang="en-US"/>
              <a:t>Insurance companies</a:t>
            </a:r>
          </a:p>
          <a:p>
            <a:pPr lvl="1"/>
            <a:r>
              <a:rPr lang="en-US"/>
              <a:t>Brokerage firms</a:t>
            </a:r>
          </a:p>
          <a:p>
            <a:r>
              <a:rPr lang="en-US"/>
              <a:t>Job opportunities</a:t>
            </a:r>
          </a:p>
        </p:txBody>
      </p:sp>
      <p:pic>
        <p:nvPicPr>
          <p:cNvPr id="76804" name="Picture 4" descr="bd09310_">
            <a:hlinkClick r:id="rId3"/>
          </p:cNvPr>
          <p:cNvPicPr>
            <a:picLocks noChangeAspect="1" noChangeArrowheads="1"/>
          </p:cNvPicPr>
          <p:nvPr/>
        </p:nvPicPr>
        <p:blipFill>
          <a:blip r:embed="rId4"/>
          <a:srcRect/>
          <a:stretch>
            <a:fillRect/>
          </a:stretch>
        </p:blipFill>
        <p:spPr bwMode="auto">
          <a:xfrm>
            <a:off x="4876800" y="4191000"/>
            <a:ext cx="914400" cy="90963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76803">
                                            <p:txEl>
                                              <p:pRg st="1" end="1"/>
                                            </p:txEl>
                                          </p:spTgt>
                                        </p:tgtEl>
                                        <p:attrNameLst>
                                          <p:attrName>style.visibility</p:attrName>
                                        </p:attrNameLst>
                                      </p:cBhvr>
                                      <p:to>
                                        <p:strVal val="visible"/>
                                      </p:to>
                                    </p:set>
                                    <p:anim calcmode="lin" valueType="num">
                                      <p:cBhvr additive="base">
                                        <p:cTn id="11" dur="500" fill="hold"/>
                                        <p:tgtEl>
                                          <p:spTgt spid="7680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6803">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1" end="1"/>
                                            </p:txEl>
                                          </p:spTgt>
                                        </p:tgtEl>
                                        <p:attrNameLst>
                                          <p:attrName>ppt_c</p:attrName>
                                        </p:attrNameLst>
                                      </p:cBhvr>
                                      <p:to>
                                        <a:schemeClr val="tx2"/>
                                      </p:to>
                                    </p:animClr>
                                  </p:subTnLst>
                                </p:cTn>
                              </p:par>
                              <p:par>
                                <p:cTn id="13" presetID="2" presetClass="entr" presetSubtype="8" fill="hold" grpId="0" nodeType="withEffect">
                                  <p:stCondLst>
                                    <p:cond delay="0"/>
                                  </p:stCondLst>
                                  <p:childTnLst>
                                    <p:set>
                                      <p:cBhvr>
                                        <p:cTn id="14" dur="1" fill="hold">
                                          <p:stCondLst>
                                            <p:cond delay="0"/>
                                          </p:stCondLst>
                                        </p:cTn>
                                        <p:tgtEl>
                                          <p:spTgt spid="76803">
                                            <p:txEl>
                                              <p:pRg st="2" end="2"/>
                                            </p:txEl>
                                          </p:spTgt>
                                        </p:tgtEl>
                                        <p:attrNameLst>
                                          <p:attrName>style.visibility</p:attrName>
                                        </p:attrNameLst>
                                      </p:cBhvr>
                                      <p:to>
                                        <p:strVal val="visible"/>
                                      </p:to>
                                    </p:set>
                                    <p:anim calcmode="lin" valueType="num">
                                      <p:cBhvr additive="base">
                                        <p:cTn id="15" dur="500" fill="hold"/>
                                        <p:tgtEl>
                                          <p:spTgt spid="7680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6803">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2" end="2"/>
                                            </p:txEl>
                                          </p:spTgt>
                                        </p:tgtEl>
                                        <p:attrNameLst>
                                          <p:attrName>ppt_c</p:attrName>
                                        </p:attrNameLst>
                                      </p:cBhvr>
                                      <p:to>
                                        <a:schemeClr val="tx2"/>
                                      </p:to>
                                    </p:animClr>
                                  </p:subTnLst>
                                </p:cTn>
                              </p:par>
                              <p:par>
                                <p:cTn id="17" presetID="2" presetClass="entr" presetSubtype="8" fill="hold" grpId="0" nodeType="withEffect">
                                  <p:stCondLst>
                                    <p:cond delay="0"/>
                                  </p:stCondLst>
                                  <p:childTnLst>
                                    <p:set>
                                      <p:cBhvr>
                                        <p:cTn id="18" dur="1" fill="hold">
                                          <p:stCondLst>
                                            <p:cond delay="0"/>
                                          </p:stCondLst>
                                        </p:cTn>
                                        <p:tgtEl>
                                          <p:spTgt spid="76803">
                                            <p:txEl>
                                              <p:pRg st="3" end="3"/>
                                            </p:txEl>
                                          </p:spTgt>
                                        </p:tgtEl>
                                        <p:attrNameLst>
                                          <p:attrName>style.visibility</p:attrName>
                                        </p:attrNameLst>
                                      </p:cBhvr>
                                      <p:to>
                                        <p:strVal val="visible"/>
                                      </p:to>
                                    </p:set>
                                    <p:anim calcmode="lin" valueType="num">
                                      <p:cBhvr additive="base">
                                        <p:cTn id="19" dur="500" fill="hold"/>
                                        <p:tgtEl>
                                          <p:spTgt spid="7680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6803">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3" end="3"/>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6803">
                                            <p:txEl>
                                              <p:pRg st="4" end="4"/>
                                            </p:txEl>
                                          </p:spTgt>
                                        </p:tgtEl>
                                        <p:attrNameLst>
                                          <p:attrName>style.visibility</p:attrName>
                                        </p:attrNameLst>
                                      </p:cBhvr>
                                      <p:to>
                                        <p:strVal val="visible"/>
                                      </p:to>
                                    </p:set>
                                    <p:anim calcmode="lin" valueType="num">
                                      <p:cBhvr additive="base">
                                        <p:cTn id="25" dur="500" fill="hold"/>
                                        <p:tgtEl>
                                          <p:spTgt spid="7680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6803">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6803">
                                            <p:txEl>
                                              <p:pRg st="4" end="4"/>
                                            </p:txEl>
                                          </p:spTgt>
                                        </p:tgtEl>
                                        <p:attrNameLst>
                                          <p:attrName>ppt_c</p:attrName>
                                        </p:attrNameLst>
                                      </p:cBhvr>
                                      <p:to>
                                        <a:schemeClr val="tx2"/>
                                      </p:to>
                                    </p:animClr>
                                  </p:sub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499"/>
                                          </p:stCondLst>
                                        </p:cTn>
                                        <p:tgtEl>
                                          <p:spTgt spid="768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D254B0C2-A872-4337-9C25-3D45F2AAF110}" type="slidenum">
              <a:rPr lang="en-US"/>
              <a:pPr/>
              <a:t>5</a:t>
            </a:fld>
            <a:endParaRPr lang="en-US"/>
          </a:p>
        </p:txBody>
      </p:sp>
      <p:sp>
        <p:nvSpPr>
          <p:cNvPr id="78850" name="Rectangle 2"/>
          <p:cNvSpPr>
            <a:spLocks noGrp="1" noChangeArrowheads="1"/>
          </p:cNvSpPr>
          <p:nvPr>
            <p:ph type="title"/>
          </p:nvPr>
        </p:nvSpPr>
        <p:spPr/>
        <p:txBody>
          <a:bodyPr/>
          <a:lstStyle/>
          <a:p>
            <a:r>
              <a:rPr lang="en-US"/>
              <a:t>International Finance</a:t>
            </a:r>
          </a:p>
        </p:txBody>
      </p:sp>
      <p:sp>
        <p:nvSpPr>
          <p:cNvPr id="78851" name="Rectangle 3"/>
          <p:cNvSpPr>
            <a:spLocks noGrp="1" noChangeArrowheads="1"/>
          </p:cNvSpPr>
          <p:nvPr>
            <p:ph type="body" idx="1"/>
          </p:nvPr>
        </p:nvSpPr>
        <p:spPr>
          <a:xfrm>
            <a:off x="685800" y="1600200"/>
            <a:ext cx="7848600" cy="4525963"/>
          </a:xfrm>
        </p:spPr>
        <p:txBody>
          <a:bodyPr/>
          <a:lstStyle/>
          <a:p>
            <a:r>
              <a:rPr lang="en-US" sz="2800"/>
              <a:t>This is an area of specialization within each of the areas discussed so far</a:t>
            </a:r>
          </a:p>
          <a:p>
            <a:r>
              <a:rPr lang="en-US" sz="2800"/>
              <a:t>It may allow you to work in other countries or at least travel on a regular basis</a:t>
            </a:r>
          </a:p>
          <a:p>
            <a:r>
              <a:rPr lang="en-US" sz="2800"/>
              <a:t>Need to be familiar with exchange rates and political risk</a:t>
            </a:r>
          </a:p>
          <a:p>
            <a:r>
              <a:rPr lang="en-US" sz="2800"/>
              <a:t>Need to understand the customs of other countries; speaking a foreign language fluently is also helpful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8851">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8851">
                                            <p:txEl>
                                              <p:pRg st="1" end="1"/>
                                            </p:txEl>
                                          </p:spTgt>
                                        </p:tgtEl>
                                        <p:attrNameLst>
                                          <p:attrName>style.visibility</p:attrName>
                                        </p:attrNameLst>
                                      </p:cBhvr>
                                      <p:to>
                                        <p:strVal val="visible"/>
                                      </p:to>
                                    </p:set>
                                    <p:anim calcmode="lin" valueType="num">
                                      <p:cBhvr additive="base">
                                        <p:cTn id="13" dur="500" fill="hold"/>
                                        <p:tgtEl>
                                          <p:spTgt spid="788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8851">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8851">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8851">
                                            <p:txEl>
                                              <p:pRg st="2" end="2"/>
                                            </p:txEl>
                                          </p:spTgt>
                                        </p:tgtEl>
                                        <p:attrNameLst>
                                          <p:attrName>style.visibility</p:attrName>
                                        </p:attrNameLst>
                                      </p:cBhvr>
                                      <p:to>
                                        <p:strVal val="visible"/>
                                      </p:to>
                                    </p:set>
                                    <p:anim calcmode="lin" valueType="num">
                                      <p:cBhvr additive="base">
                                        <p:cTn id="19" dur="500" fill="hold"/>
                                        <p:tgtEl>
                                          <p:spTgt spid="788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8851">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8851">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8851">
                                            <p:txEl>
                                              <p:pRg st="3" end="3"/>
                                            </p:txEl>
                                          </p:spTgt>
                                        </p:tgtEl>
                                        <p:attrNameLst>
                                          <p:attrName>style.visibility</p:attrName>
                                        </p:attrNameLst>
                                      </p:cBhvr>
                                      <p:to>
                                        <p:strVal val="visible"/>
                                      </p:to>
                                    </p:set>
                                    <p:anim calcmode="lin" valueType="num">
                                      <p:cBhvr additive="base">
                                        <p:cTn id="25" dur="500" fill="hold"/>
                                        <p:tgtEl>
                                          <p:spTgt spid="788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8851">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78851">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5B915CE9-2982-46F6-8EA2-0990B9CC7114}" type="slidenum">
              <a:rPr lang="en-US"/>
              <a:pPr/>
              <a:t>6</a:t>
            </a:fld>
            <a:endParaRPr lang="en-US"/>
          </a:p>
        </p:txBody>
      </p:sp>
      <p:sp>
        <p:nvSpPr>
          <p:cNvPr id="80898" name="Rectangle 2"/>
          <p:cNvSpPr>
            <a:spLocks noGrp="1" noChangeArrowheads="1"/>
          </p:cNvSpPr>
          <p:nvPr>
            <p:ph type="title"/>
          </p:nvPr>
        </p:nvSpPr>
        <p:spPr/>
        <p:txBody>
          <a:bodyPr/>
          <a:lstStyle/>
          <a:p>
            <a:r>
              <a:rPr lang="en-US"/>
              <a:t>Why Study Finance?</a:t>
            </a:r>
          </a:p>
        </p:txBody>
      </p:sp>
      <p:sp>
        <p:nvSpPr>
          <p:cNvPr id="80899" name="Rectangle 3"/>
          <p:cNvSpPr>
            <a:spLocks noGrp="1" noChangeArrowheads="1"/>
          </p:cNvSpPr>
          <p:nvPr>
            <p:ph type="body" idx="1"/>
          </p:nvPr>
        </p:nvSpPr>
        <p:spPr>
          <a:xfrm>
            <a:off x="685800" y="1600200"/>
            <a:ext cx="7848600" cy="4525963"/>
          </a:xfrm>
        </p:spPr>
        <p:txBody>
          <a:bodyPr/>
          <a:lstStyle/>
          <a:p>
            <a:pPr>
              <a:lnSpc>
                <a:spcPct val="90000"/>
              </a:lnSpc>
            </a:pPr>
            <a:r>
              <a:rPr lang="en-US" sz="2800"/>
              <a:t>Marketing</a:t>
            </a:r>
          </a:p>
          <a:p>
            <a:pPr lvl="1">
              <a:lnSpc>
                <a:spcPct val="90000"/>
              </a:lnSpc>
            </a:pPr>
            <a:r>
              <a:rPr lang="en-US" sz="2400"/>
              <a:t>Budgets, marketing research, marketing financial products</a:t>
            </a:r>
          </a:p>
          <a:p>
            <a:pPr>
              <a:lnSpc>
                <a:spcPct val="90000"/>
              </a:lnSpc>
            </a:pPr>
            <a:r>
              <a:rPr lang="en-US" sz="2800"/>
              <a:t>Accounting</a:t>
            </a:r>
          </a:p>
          <a:p>
            <a:pPr lvl="1">
              <a:lnSpc>
                <a:spcPct val="90000"/>
              </a:lnSpc>
            </a:pPr>
            <a:r>
              <a:rPr lang="en-US" sz="2400"/>
              <a:t>Dual accounting and finance function, preparation of financial statements</a:t>
            </a:r>
          </a:p>
          <a:p>
            <a:pPr>
              <a:lnSpc>
                <a:spcPct val="90000"/>
              </a:lnSpc>
            </a:pPr>
            <a:r>
              <a:rPr lang="en-US" sz="2800"/>
              <a:t>Management</a:t>
            </a:r>
          </a:p>
          <a:p>
            <a:pPr lvl="1">
              <a:lnSpc>
                <a:spcPct val="90000"/>
              </a:lnSpc>
            </a:pPr>
            <a:r>
              <a:rPr lang="en-US" sz="2400"/>
              <a:t>Strategic thinking, job performance, profitability</a:t>
            </a:r>
          </a:p>
          <a:p>
            <a:pPr>
              <a:lnSpc>
                <a:spcPct val="90000"/>
              </a:lnSpc>
            </a:pPr>
            <a:r>
              <a:rPr lang="en-US" sz="2800"/>
              <a:t>Personal finance</a:t>
            </a:r>
          </a:p>
          <a:p>
            <a:pPr lvl="1">
              <a:lnSpc>
                <a:spcPct val="90000"/>
              </a:lnSpc>
            </a:pPr>
            <a:r>
              <a:rPr lang="en-US" sz="2400"/>
              <a:t>Budgeting, retirement planning, college planning, day-to-day cash flow issues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0" end="0"/>
                                            </p:txEl>
                                          </p:spTgt>
                                        </p:tgtEl>
                                        <p:attrNameLst>
                                          <p:attrName>ppt_c</p:attrName>
                                        </p:attrNameLst>
                                      </p:cBhvr>
                                      <p:to>
                                        <a:schemeClr val="tx2"/>
                                      </p:to>
                                    </p:animClr>
                                  </p:subTnLst>
                                </p:cTn>
                              </p:par>
                              <p:par>
                                <p:cTn id="9" presetID="2" presetClass="entr" presetSubtype="8" fill="hold" grpId="0" nodeType="withEffect">
                                  <p:stCondLst>
                                    <p:cond delay="0"/>
                                  </p:stCondLst>
                                  <p:childTnLst>
                                    <p:set>
                                      <p:cBhvr>
                                        <p:cTn id="10" dur="1" fill="hold">
                                          <p:stCondLst>
                                            <p:cond delay="0"/>
                                          </p:stCondLst>
                                        </p:cTn>
                                        <p:tgtEl>
                                          <p:spTgt spid="80899">
                                            <p:txEl>
                                              <p:pRg st="1" end="1"/>
                                            </p:txEl>
                                          </p:spTgt>
                                        </p:tgtEl>
                                        <p:attrNameLst>
                                          <p:attrName>style.visibility</p:attrName>
                                        </p:attrNameLst>
                                      </p:cBhvr>
                                      <p:to>
                                        <p:strVal val="visible"/>
                                      </p:to>
                                    </p:set>
                                    <p:anim calcmode="lin" valueType="num">
                                      <p:cBhvr additive="base">
                                        <p:cTn id="11"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808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1" end="1"/>
                                            </p:txEl>
                                          </p:spTgt>
                                        </p:tgtEl>
                                        <p:attrNameLst>
                                          <p:attrName>ppt_c</p:attrName>
                                        </p:attrNameLst>
                                      </p:cBhvr>
                                      <p:to>
                                        <a:schemeClr val="tx2"/>
                                      </p:to>
                                    </p:animClr>
                                  </p:sub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80899">
                                            <p:txEl>
                                              <p:pRg st="2" end="2"/>
                                            </p:txEl>
                                          </p:spTgt>
                                        </p:tgtEl>
                                        <p:attrNameLst>
                                          <p:attrName>style.visibility</p:attrName>
                                        </p:attrNameLst>
                                      </p:cBhvr>
                                      <p:to>
                                        <p:strVal val="visible"/>
                                      </p:to>
                                    </p:set>
                                    <p:anim calcmode="lin" valueType="num">
                                      <p:cBhvr additive="base">
                                        <p:cTn id="17" dur="500" fill="hold"/>
                                        <p:tgtEl>
                                          <p:spTgt spid="80899">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808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2" end="2"/>
                                            </p:txEl>
                                          </p:spTgt>
                                        </p:tgtEl>
                                        <p:attrNameLst>
                                          <p:attrName>ppt_c</p:attrName>
                                        </p:attrNameLst>
                                      </p:cBhvr>
                                      <p:to>
                                        <a:schemeClr val="tx2"/>
                                      </p:to>
                                    </p:animClr>
                                  </p:subTnLst>
                                </p:cTn>
                              </p:par>
                              <p:par>
                                <p:cTn id="19" presetID="2" presetClass="entr" presetSubtype="8" fill="hold" grpId="0" nodeType="withEffect">
                                  <p:stCondLst>
                                    <p:cond delay="0"/>
                                  </p:stCondLst>
                                  <p:childTnLst>
                                    <p:set>
                                      <p:cBhvr>
                                        <p:cTn id="20" dur="1" fill="hold">
                                          <p:stCondLst>
                                            <p:cond delay="0"/>
                                          </p:stCondLst>
                                        </p:cTn>
                                        <p:tgtEl>
                                          <p:spTgt spid="80899">
                                            <p:txEl>
                                              <p:pRg st="3" end="3"/>
                                            </p:txEl>
                                          </p:spTgt>
                                        </p:tgtEl>
                                        <p:attrNameLst>
                                          <p:attrName>style.visibility</p:attrName>
                                        </p:attrNameLst>
                                      </p:cBhvr>
                                      <p:to>
                                        <p:strVal val="visible"/>
                                      </p:to>
                                    </p:set>
                                    <p:anim calcmode="lin" valueType="num">
                                      <p:cBhvr additive="base">
                                        <p:cTn id="21" dur="500" fill="hold"/>
                                        <p:tgtEl>
                                          <p:spTgt spid="80899">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808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3" end="3"/>
                                            </p:txEl>
                                          </p:spTgt>
                                        </p:tgtEl>
                                        <p:attrNameLst>
                                          <p:attrName>ppt_c</p:attrName>
                                        </p:attrNameLst>
                                      </p:cBhvr>
                                      <p:to>
                                        <a:schemeClr val="tx2"/>
                                      </p:to>
                                    </p:animClr>
                                  </p:sub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80899">
                                            <p:txEl>
                                              <p:pRg st="4" end="4"/>
                                            </p:txEl>
                                          </p:spTgt>
                                        </p:tgtEl>
                                        <p:attrNameLst>
                                          <p:attrName>style.visibility</p:attrName>
                                        </p:attrNameLst>
                                      </p:cBhvr>
                                      <p:to>
                                        <p:strVal val="visible"/>
                                      </p:to>
                                    </p:set>
                                    <p:anim calcmode="lin" valueType="num">
                                      <p:cBhvr additive="base">
                                        <p:cTn id="27" dur="500" fill="hold"/>
                                        <p:tgtEl>
                                          <p:spTgt spid="80899">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808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4" end="4"/>
                                            </p:txEl>
                                          </p:spTgt>
                                        </p:tgtEl>
                                        <p:attrNameLst>
                                          <p:attrName>ppt_c</p:attrName>
                                        </p:attrNameLst>
                                      </p:cBhvr>
                                      <p:to>
                                        <a:schemeClr val="tx2"/>
                                      </p:to>
                                    </p:animClr>
                                  </p:subTnLst>
                                </p:cTn>
                              </p:par>
                              <p:par>
                                <p:cTn id="29" presetID="2" presetClass="entr" presetSubtype="8" fill="hold" grpId="0" nodeType="withEffect">
                                  <p:stCondLst>
                                    <p:cond delay="0"/>
                                  </p:stCondLst>
                                  <p:childTnLst>
                                    <p:set>
                                      <p:cBhvr>
                                        <p:cTn id="30" dur="1" fill="hold">
                                          <p:stCondLst>
                                            <p:cond delay="0"/>
                                          </p:stCondLst>
                                        </p:cTn>
                                        <p:tgtEl>
                                          <p:spTgt spid="80899">
                                            <p:txEl>
                                              <p:pRg st="5" end="5"/>
                                            </p:txEl>
                                          </p:spTgt>
                                        </p:tgtEl>
                                        <p:attrNameLst>
                                          <p:attrName>style.visibility</p:attrName>
                                        </p:attrNameLst>
                                      </p:cBhvr>
                                      <p:to>
                                        <p:strVal val="visible"/>
                                      </p:to>
                                    </p:set>
                                    <p:anim calcmode="lin" valueType="num">
                                      <p:cBhvr additive="base">
                                        <p:cTn id="31" dur="500" fill="hold"/>
                                        <p:tgtEl>
                                          <p:spTgt spid="8089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08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5" end="5"/>
                                            </p:txEl>
                                          </p:spTgt>
                                        </p:tgtEl>
                                        <p:attrNameLst>
                                          <p:attrName>ppt_c</p:attrName>
                                        </p:attrNameLst>
                                      </p:cBhvr>
                                      <p:to>
                                        <a:schemeClr val="tx2"/>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0899">
                                            <p:txEl>
                                              <p:pRg st="6" end="6"/>
                                            </p:txEl>
                                          </p:spTgt>
                                        </p:tgtEl>
                                        <p:attrNameLst>
                                          <p:attrName>style.visibility</p:attrName>
                                        </p:attrNameLst>
                                      </p:cBhvr>
                                      <p:to>
                                        <p:strVal val="visible"/>
                                      </p:to>
                                    </p:set>
                                    <p:anim calcmode="lin" valueType="num">
                                      <p:cBhvr additive="base">
                                        <p:cTn id="37" dur="500" fill="hold"/>
                                        <p:tgtEl>
                                          <p:spTgt spid="80899">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089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6" end="6"/>
                                            </p:txEl>
                                          </p:spTgt>
                                        </p:tgtEl>
                                        <p:attrNameLst>
                                          <p:attrName>ppt_c</p:attrName>
                                        </p:attrNameLst>
                                      </p:cBhvr>
                                      <p:to>
                                        <a:schemeClr val="tx2"/>
                                      </p:to>
                                    </p:animClr>
                                  </p:subTnLst>
                                </p:cTn>
                              </p:par>
                              <p:par>
                                <p:cTn id="39" presetID="2" presetClass="entr" presetSubtype="8" fill="hold" grpId="0" nodeType="withEffect">
                                  <p:stCondLst>
                                    <p:cond delay="0"/>
                                  </p:stCondLst>
                                  <p:childTnLst>
                                    <p:set>
                                      <p:cBhvr>
                                        <p:cTn id="40" dur="1" fill="hold">
                                          <p:stCondLst>
                                            <p:cond delay="0"/>
                                          </p:stCondLst>
                                        </p:cTn>
                                        <p:tgtEl>
                                          <p:spTgt spid="80899">
                                            <p:txEl>
                                              <p:pRg st="7" end="7"/>
                                            </p:txEl>
                                          </p:spTgt>
                                        </p:tgtEl>
                                        <p:attrNameLst>
                                          <p:attrName>style.visibility</p:attrName>
                                        </p:attrNameLst>
                                      </p:cBhvr>
                                      <p:to>
                                        <p:strVal val="visible"/>
                                      </p:to>
                                    </p:set>
                                    <p:anim calcmode="lin" valueType="num">
                                      <p:cBhvr additive="base">
                                        <p:cTn id="41" dur="500" fill="hold"/>
                                        <p:tgtEl>
                                          <p:spTgt spid="80899">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80899">
                                            <p:txEl>
                                              <p:pRg st="7" end="7"/>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0899">
                                            <p:txEl>
                                              <p:pRg st="7" end="7"/>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1238E962-BD9A-4AF0-96A5-E1FA27A636E7}" type="slidenum">
              <a:rPr lang="en-US"/>
              <a:pPr/>
              <a:t>7</a:t>
            </a:fld>
            <a:endParaRPr lang="en-US"/>
          </a:p>
        </p:txBody>
      </p:sp>
      <p:sp>
        <p:nvSpPr>
          <p:cNvPr id="82946" name="Rectangle 2"/>
          <p:cNvSpPr>
            <a:spLocks noGrp="1" noChangeArrowheads="1"/>
          </p:cNvSpPr>
          <p:nvPr>
            <p:ph type="title"/>
          </p:nvPr>
        </p:nvSpPr>
        <p:spPr/>
        <p:txBody>
          <a:bodyPr/>
          <a:lstStyle/>
          <a:p>
            <a:r>
              <a:rPr lang="en-US"/>
              <a:t>Business Finance</a:t>
            </a:r>
          </a:p>
        </p:txBody>
      </p:sp>
      <p:sp>
        <p:nvSpPr>
          <p:cNvPr id="82947" name="Rectangle 3"/>
          <p:cNvSpPr>
            <a:spLocks noGrp="1" noChangeArrowheads="1"/>
          </p:cNvSpPr>
          <p:nvPr>
            <p:ph type="body" idx="1"/>
          </p:nvPr>
        </p:nvSpPr>
        <p:spPr>
          <a:xfrm>
            <a:off x="685800" y="1600200"/>
            <a:ext cx="7848600" cy="4495800"/>
          </a:xfrm>
        </p:spPr>
        <p:txBody>
          <a:bodyPr/>
          <a:lstStyle/>
          <a:p>
            <a:r>
              <a:rPr lang="en-US"/>
              <a:t>Some important questions that are answered using finance</a:t>
            </a:r>
          </a:p>
          <a:p>
            <a:pPr lvl="1"/>
            <a:r>
              <a:rPr lang="en-US"/>
              <a:t>What long-term investments should the firm take on?</a:t>
            </a:r>
          </a:p>
          <a:p>
            <a:pPr lvl="1"/>
            <a:r>
              <a:rPr lang="en-US"/>
              <a:t>Where will we get the long-term financing to pay for the investments?</a:t>
            </a:r>
          </a:p>
          <a:p>
            <a:pPr lvl="1"/>
            <a:r>
              <a:rPr lang="en-US"/>
              <a:t>How will we manage the everyday financial activities of the firm?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2947">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2947">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2947">
                                            <p:txEl>
                                              <p:pRg st="2" end="2"/>
                                            </p:txEl>
                                          </p:spTgt>
                                        </p:tgtEl>
                                        <p:attrNameLst>
                                          <p:attrName>style.visibility</p:attrName>
                                        </p:attrNameLst>
                                      </p:cBhvr>
                                      <p:to>
                                        <p:strVal val="visible"/>
                                      </p:to>
                                    </p:set>
                                    <p:anim calcmode="lin" valueType="num">
                                      <p:cBhvr additive="base">
                                        <p:cTn id="19" dur="500" fill="hold"/>
                                        <p:tgtEl>
                                          <p:spTgt spid="8294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2947">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2947">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2947">
                                            <p:txEl>
                                              <p:pRg st="3" end="3"/>
                                            </p:txEl>
                                          </p:spTgt>
                                        </p:tgtEl>
                                        <p:attrNameLst>
                                          <p:attrName>style.visibility</p:attrName>
                                        </p:attrNameLst>
                                      </p:cBhvr>
                                      <p:to>
                                        <p:strVal val="visible"/>
                                      </p:to>
                                    </p:set>
                                    <p:anim calcmode="lin" valueType="num">
                                      <p:cBhvr additive="base">
                                        <p:cTn id="25" dur="500" fill="hold"/>
                                        <p:tgtEl>
                                          <p:spTgt spid="8294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2947">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2947">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EE449F65-88C8-4BF9-8C61-2BE64F9DE2AC}" type="slidenum">
              <a:rPr lang="en-US"/>
              <a:pPr/>
              <a:t>8</a:t>
            </a:fld>
            <a:endParaRPr lang="en-US"/>
          </a:p>
        </p:txBody>
      </p:sp>
      <p:sp>
        <p:nvSpPr>
          <p:cNvPr id="84994" name="Rectangle 2"/>
          <p:cNvSpPr>
            <a:spLocks noGrp="1" noChangeArrowheads="1"/>
          </p:cNvSpPr>
          <p:nvPr>
            <p:ph type="title"/>
          </p:nvPr>
        </p:nvSpPr>
        <p:spPr/>
        <p:txBody>
          <a:bodyPr/>
          <a:lstStyle/>
          <a:p>
            <a:r>
              <a:rPr lang="en-US"/>
              <a:t>Financial Manager</a:t>
            </a:r>
          </a:p>
        </p:txBody>
      </p:sp>
      <p:sp>
        <p:nvSpPr>
          <p:cNvPr id="84995" name="Rectangle 3"/>
          <p:cNvSpPr>
            <a:spLocks noGrp="1" noChangeArrowheads="1"/>
          </p:cNvSpPr>
          <p:nvPr>
            <p:ph type="body" idx="1"/>
          </p:nvPr>
        </p:nvSpPr>
        <p:spPr>
          <a:xfrm>
            <a:off x="685800" y="1600200"/>
            <a:ext cx="7772400" cy="4525963"/>
          </a:xfrm>
        </p:spPr>
        <p:txBody>
          <a:bodyPr/>
          <a:lstStyle/>
          <a:p>
            <a:r>
              <a:rPr lang="en-US" sz="2800"/>
              <a:t>Financial managers try to answer some, or all, of these questions</a:t>
            </a:r>
          </a:p>
          <a:p>
            <a:r>
              <a:rPr lang="en-US" sz="2800"/>
              <a:t>The top financial manager within a firm is usually the Chief Financial Officer (CFO)</a:t>
            </a:r>
          </a:p>
          <a:p>
            <a:pPr lvl="1"/>
            <a:r>
              <a:rPr lang="en-US" sz="2400"/>
              <a:t>Treasurer – oversees cash management, credit management, capital expenditures, and financial planning</a:t>
            </a:r>
          </a:p>
          <a:p>
            <a:pPr lvl="1"/>
            <a:r>
              <a:rPr lang="en-US" sz="2400"/>
              <a:t>Controller – oversees taxes, cost accounting, financial accounting, and data processing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5">
                                            <p:txEl>
                                              <p:pRg st="0" end="0"/>
                                            </p:txEl>
                                          </p:spTgt>
                                        </p:tgtEl>
                                        <p:attrNameLst>
                                          <p:attrName>style.visibility</p:attrName>
                                        </p:attrNameLst>
                                      </p:cBhvr>
                                      <p:to>
                                        <p:strVal val="visible"/>
                                      </p:to>
                                    </p:set>
                                    <p:anim calcmode="lin" valueType="num">
                                      <p:cBhvr additive="base">
                                        <p:cTn id="7" dur="500" fill="hold"/>
                                        <p:tgtEl>
                                          <p:spTgt spid="849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0" end="0"/>
                                            </p:txEl>
                                          </p:spTgt>
                                        </p:tgtEl>
                                        <p:attrNameLst>
                                          <p:attrName>ppt_c</p:attrName>
                                        </p:attrNameLst>
                                      </p:cBhvr>
                                      <p:to>
                                        <a:schemeClr val="tx2"/>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4995">
                                            <p:txEl>
                                              <p:pRg st="1" end="1"/>
                                            </p:txEl>
                                          </p:spTgt>
                                        </p:tgtEl>
                                        <p:attrNameLst>
                                          <p:attrName>style.visibility</p:attrName>
                                        </p:attrNameLst>
                                      </p:cBhvr>
                                      <p:to>
                                        <p:strVal val="visible"/>
                                      </p:to>
                                    </p:set>
                                    <p:anim calcmode="lin" valueType="num">
                                      <p:cBhvr additive="base">
                                        <p:cTn id="13" dur="500" fill="hold"/>
                                        <p:tgtEl>
                                          <p:spTgt spid="849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4995">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1" end="1"/>
                                            </p:txEl>
                                          </p:spTgt>
                                        </p:tgtEl>
                                        <p:attrNameLst>
                                          <p:attrName>ppt_c</p:attrName>
                                        </p:attrNameLst>
                                      </p:cBhvr>
                                      <p:to>
                                        <a:schemeClr val="tx2"/>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4995">
                                            <p:txEl>
                                              <p:pRg st="2" end="2"/>
                                            </p:txEl>
                                          </p:spTgt>
                                        </p:tgtEl>
                                        <p:attrNameLst>
                                          <p:attrName>style.visibility</p:attrName>
                                        </p:attrNameLst>
                                      </p:cBhvr>
                                      <p:to>
                                        <p:strVal val="visible"/>
                                      </p:to>
                                    </p:set>
                                    <p:anim calcmode="lin" valueType="num">
                                      <p:cBhvr additive="base">
                                        <p:cTn id="19" dur="500" fill="hold"/>
                                        <p:tgtEl>
                                          <p:spTgt spid="849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4995">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2" end="2"/>
                                            </p:txEl>
                                          </p:spTgt>
                                        </p:tgtEl>
                                        <p:attrNameLst>
                                          <p:attrName>ppt_c</p:attrName>
                                        </p:attrNameLst>
                                      </p:cBhvr>
                                      <p:to>
                                        <a:schemeClr val="tx2"/>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4995">
                                            <p:txEl>
                                              <p:pRg st="3" end="3"/>
                                            </p:txEl>
                                          </p:spTgt>
                                        </p:tgtEl>
                                        <p:attrNameLst>
                                          <p:attrName>style.visibility</p:attrName>
                                        </p:attrNameLst>
                                      </p:cBhvr>
                                      <p:to>
                                        <p:strVal val="visible"/>
                                      </p:to>
                                    </p:set>
                                    <p:anim calcmode="lin" valueType="num">
                                      <p:cBhvr additive="base">
                                        <p:cTn id="25" dur="500" fill="hold"/>
                                        <p:tgtEl>
                                          <p:spTgt spid="849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4995">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84995">
                                            <p:txEl>
                                              <p:pRg st="3" end="3"/>
                                            </p:txEl>
                                          </p:spTgt>
                                        </p:tgtEl>
                                        <p:attrNameLst>
                                          <p:attrName>ppt_c</p:attrName>
                                        </p:attrNameLst>
                                      </p:cBhvr>
                                      <p:to>
                                        <a:schemeClr val="tx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build="p" bldLvl="2" autoUpdateAnimBg="0"/>
    </p:bld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498</TotalTime>
  <Words>2701</Words>
  <Application>Microsoft PowerPoint</Application>
  <PresentationFormat>On-screen Show (4:3)</PresentationFormat>
  <Paragraphs>273</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Times New Roman</vt:lpstr>
      <vt:lpstr>Book Antiqua</vt:lpstr>
      <vt:lpstr>Custom Design</vt:lpstr>
      <vt:lpstr>Key Concepts and Skills</vt:lpstr>
      <vt:lpstr>Chapter Outline</vt:lpstr>
      <vt:lpstr>Basic Areas Of Finance</vt:lpstr>
      <vt:lpstr>Investments</vt:lpstr>
      <vt:lpstr>Financial Institutions</vt:lpstr>
      <vt:lpstr>International Finance</vt:lpstr>
      <vt:lpstr>Why Study Finance?</vt:lpstr>
      <vt:lpstr>Business Finance</vt:lpstr>
      <vt:lpstr>Financial Manager</vt:lpstr>
      <vt:lpstr>Financial Management Decisions</vt:lpstr>
      <vt:lpstr>Forms of Business Organization</vt:lpstr>
      <vt:lpstr>Sole Proprietorship</vt:lpstr>
      <vt:lpstr>Partnership</vt:lpstr>
      <vt:lpstr>Corporation</vt:lpstr>
      <vt:lpstr>Goal Of Financial Management</vt:lpstr>
      <vt:lpstr>The Agency Problem</vt:lpstr>
      <vt:lpstr>Managing Managers</vt:lpstr>
      <vt:lpstr>Example: Work the Web</vt:lpstr>
      <vt:lpstr>Figure 1.2</vt:lpstr>
      <vt:lpstr>Financial Markets</vt:lpstr>
      <vt:lpstr>Quick Quiz</vt:lpstr>
    </vt:vector>
  </TitlesOfParts>
  <Company>Missouri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Kent P. Ragan</dc:creator>
  <cp:lastModifiedBy>BCom SFT2</cp:lastModifiedBy>
  <cp:revision>26</cp:revision>
  <dcterms:created xsi:type="dcterms:W3CDTF">2003-02-02T19:12:35Z</dcterms:created>
  <dcterms:modified xsi:type="dcterms:W3CDTF">2023-06-02T06:40:32Z</dcterms:modified>
</cp:coreProperties>
</file>