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1"/>
  </p:notesMasterIdLst>
  <p:sldIdLst>
    <p:sldId id="256" r:id="rId2"/>
    <p:sldId id="277" r:id="rId3"/>
    <p:sldId id="279" r:id="rId4"/>
    <p:sldId id="280" r:id="rId5"/>
    <p:sldId id="281" r:id="rId6"/>
    <p:sldId id="284" r:id="rId7"/>
    <p:sldId id="276" r:id="rId8"/>
    <p:sldId id="264" r:id="rId9"/>
    <p:sldId id="27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BEB4E-C268-45DE-9831-698592BA0540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2FA7B-0C7C-4BD3-89F6-F3BC7DD7A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350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2FA7B-0C7C-4BD3-89F6-F3BC7DD7A8A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542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2FA7B-0C7C-4BD3-89F6-F3BC7DD7A8A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904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1BE30BF0-23F9-4793-AD7E-2FC68CE958DF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E207-FB02-44CC-B39A-8E0D8547C3C8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A133A-78E9-459A-9751-33BBAC2D9EC9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36B81E5-A8DF-418F-BB9D-2201E8602CC9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1D14B38-9FF7-4EC4-A37D-424E4FF478E2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FE5C9-6B07-44C0-B415-66D28B28B014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AAAE-4910-4E24-91F5-54A53B18FF37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CD22-9DBC-49CC-A9FD-719ABFA2E9C6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59914D5-7B39-405E-BC14-CA473738504A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DC62-13F5-4E56-B9D3-FEDD7F0D746B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7317E93-B26D-43E0-AD5A-E169656CF587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A7F0-4AD5-401D-9478-B42E26D30DA2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DAAA-86BA-4DB8-9ADE-F49C108DE274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E0872-B52C-4FB3-86BD-A99C58DBC9BA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69E17-89B7-44D1-9CBF-D924FE8CA597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74DC-2B32-4434-9D68-02562D1FE768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8851-94EF-4A78-98B0-E1A235975536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4B8DD-10A6-449F-BB1F-2FB4ABFE4819}" type="datetime1">
              <a:rPr lang="en-US" smtClean="0"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hf hd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366463"/>
            <a:ext cx="9448800" cy="2062537"/>
          </a:xfrm>
        </p:spPr>
        <p:txBody>
          <a:bodyPr>
            <a:normAutofit fontScale="90000"/>
          </a:bodyPr>
          <a:lstStyle/>
          <a:p>
            <a:br>
              <a:rPr lang="en-GB" b="1" dirty="0"/>
            </a:br>
            <a:r>
              <a:rPr lang="en-GB" b="1" i="1" dirty="0"/>
              <a:t>Emerging Trends in IoT</a:t>
            </a:r>
            <a:r>
              <a:rPr lang="en-GB" b="1" dirty="0"/>
              <a:t> (Internet of things)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19537" y="3955552"/>
            <a:ext cx="11820418" cy="1941814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                                                   </a:t>
            </a:r>
            <a:r>
              <a:rPr lang="en-GB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</a:p>
          <a:p>
            <a:r>
              <a:rPr lang="en-GB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Mrs. B. Gomathi</a:t>
            </a:r>
          </a:p>
          <a:p>
            <a:r>
              <a:rPr lang="en-GB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Assistant Professor</a:t>
            </a:r>
          </a:p>
          <a:p>
            <a:r>
              <a:rPr lang="en-GB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Department of Computer Applications</a:t>
            </a:r>
          </a:p>
        </p:txBody>
      </p:sp>
    </p:spTree>
    <p:extLst>
      <p:ext uri="{BB962C8B-B14F-4D97-AF65-F5344CB8AC3E}">
        <p14:creationId xmlns:p14="http://schemas.microsoft.com/office/powerpoint/2010/main" val="2989347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45275"/>
            <a:ext cx="10196848" cy="1293028"/>
          </a:xfrm>
        </p:spPr>
        <p:txBody>
          <a:bodyPr/>
          <a:lstStyle/>
          <a:p>
            <a:r>
              <a:rPr lang="en-GB" b="1" dirty="0"/>
              <a:t>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Introduction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Benefits of IoT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Application and use of IoT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IoT challenges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What needs to be done?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Top IoT technologies and trends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Future of IoT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Q&amp;A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54443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Industrial </a:t>
            </a:r>
            <a:r>
              <a:rPr lang="en-GB" b="1" dirty="0" err="1"/>
              <a:t>Iot</a:t>
            </a:r>
            <a:r>
              <a:rPr lang="en-GB" b="1" dirty="0"/>
              <a:t> (</a:t>
            </a:r>
            <a:r>
              <a:rPr lang="en-GB" b="1" dirty="0" err="1"/>
              <a:t>iiot</a:t>
            </a:r>
            <a:r>
              <a:rPr lang="en-GB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0706" y="1869898"/>
            <a:ext cx="9873465" cy="4348788"/>
          </a:xfrm>
        </p:spPr>
        <p:txBody>
          <a:bodyPr/>
          <a:lstStyle/>
          <a:p>
            <a:pPr algn="just"/>
            <a:r>
              <a:rPr lang="en-GB" dirty="0"/>
              <a:t>Industrial IoT (IIoT) focusses on the use of cyber-physical systems to monitor the physical factory processes and make data-based automated decisions.</a:t>
            </a:r>
          </a:p>
          <a:p>
            <a:pPr marL="0" indent="0" algn="just">
              <a:buNone/>
            </a:pPr>
            <a:endParaRPr lang="en-GB" dirty="0"/>
          </a:p>
          <a:p>
            <a:pPr algn="just"/>
            <a:r>
              <a:rPr lang="en-GB" dirty="0"/>
              <a:t>While the physical systems are made the intelligent using IoT, the real-time communication, and cooperation both with each other and with humans is established via the wireless web</a:t>
            </a:r>
          </a:p>
          <a:p>
            <a:pPr marL="0" indent="0" algn="just">
              <a:buNone/>
            </a:pPr>
            <a:endParaRPr lang="en-GB" dirty="0"/>
          </a:p>
          <a:p>
            <a:pPr algn="just"/>
            <a:r>
              <a:rPr lang="en-GB" dirty="0"/>
              <a:t>IIoT brings in the concept of ‘a </a:t>
            </a:r>
            <a:r>
              <a:rPr lang="en-GB" i="1" dirty="0"/>
              <a:t>connected factory leads to a smart factory</a:t>
            </a:r>
            <a:r>
              <a:rPr lang="en-GB" dirty="0"/>
              <a:t>’.</a:t>
            </a:r>
          </a:p>
        </p:txBody>
      </p:sp>
    </p:spTree>
    <p:extLst>
      <p:ext uri="{BB962C8B-B14F-4D97-AF65-F5344CB8AC3E}">
        <p14:creationId xmlns:p14="http://schemas.microsoft.com/office/powerpoint/2010/main" val="12002994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Iiot</a:t>
            </a:r>
            <a:r>
              <a:rPr lang="en-GB" b="1" dirty="0"/>
              <a:t> in manufacturing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n-GB" b="1" dirty="0"/>
              <a:t>Digital/connected factory</a:t>
            </a:r>
            <a:r>
              <a:rPr lang="en-GB" dirty="0"/>
              <a:t>: IoT enabled machinery can transmit operational information to the partners like original equipment manufacturers and to field engineers.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GB" b="1" dirty="0"/>
              <a:t>Facility management: </a:t>
            </a:r>
            <a:r>
              <a:rPr lang="en-GB" dirty="0"/>
              <a:t>The use of IoT sensors in manufacturing equipment enables condition-based maintenance alerts.</a:t>
            </a:r>
            <a:endParaRPr lang="en-GB" b="1" dirty="0"/>
          </a:p>
          <a:p>
            <a:pPr marL="457200" indent="-457200" algn="just">
              <a:buFont typeface="+mj-lt"/>
              <a:buAutoNum type="arabicPeriod"/>
            </a:pPr>
            <a:r>
              <a:rPr lang="en-GB" b="1" dirty="0"/>
              <a:t>Production flow monitoring: </a:t>
            </a:r>
            <a:r>
              <a:rPr lang="en-GB" dirty="0"/>
              <a:t>IoT in manufacturing can enable the monitoring of production lines starting from the refining process down to the packaging of final products.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GB" b="1" dirty="0"/>
              <a:t>Inventory management: </a:t>
            </a:r>
            <a:r>
              <a:rPr lang="en-GB" dirty="0"/>
              <a:t>IoT applications permit the monitoring of events across a supply chain.</a:t>
            </a:r>
            <a:endParaRPr lang="en-GB" b="1" dirty="0"/>
          </a:p>
          <a:p>
            <a:pPr marL="457200" indent="-457200" algn="just">
              <a:buFont typeface="+mj-lt"/>
              <a:buAutoNum type="arabicPeriod"/>
            </a:pPr>
            <a:endParaRPr lang="en-GB" b="1" dirty="0"/>
          </a:p>
          <a:p>
            <a:pPr marL="457200" indent="-457200" algn="just">
              <a:buFont typeface="+mj-lt"/>
              <a:buAutoNum type="arabicPeriod"/>
            </a:pPr>
            <a:endParaRPr lang="en-GB" b="1" dirty="0"/>
          </a:p>
          <a:p>
            <a:pPr marL="457200" indent="-457200" algn="just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1981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3804" y="256854"/>
            <a:ext cx="9613006" cy="1293028"/>
          </a:xfrm>
        </p:spPr>
        <p:txBody>
          <a:bodyPr/>
          <a:lstStyle/>
          <a:p>
            <a:r>
              <a:rPr lang="en-GB" b="1" dirty="0" err="1"/>
              <a:t>Iiot</a:t>
            </a:r>
            <a:r>
              <a:rPr lang="en-GB" b="1" dirty="0"/>
              <a:t> in manufacturing (cont’d)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78331"/>
            <a:ext cx="10820400" cy="4193696"/>
          </a:xfrm>
        </p:spPr>
        <p:txBody>
          <a:bodyPr/>
          <a:lstStyle/>
          <a:p>
            <a:pPr marL="457200" indent="-457200" algn="just">
              <a:buFont typeface="+mj-lt"/>
              <a:buAutoNum type="arabicPeriod" startAt="5"/>
            </a:pPr>
            <a:r>
              <a:rPr lang="en-GB" b="1" dirty="0"/>
              <a:t>Plant Safety and Security: </a:t>
            </a:r>
            <a:r>
              <a:rPr lang="en-GB" dirty="0"/>
              <a:t>IoT combined big data analysis can improve the overall workers’ safety and security in the plant. . </a:t>
            </a:r>
          </a:p>
          <a:p>
            <a:pPr marL="457200" indent="-457200" algn="just">
              <a:buFont typeface="+mj-lt"/>
              <a:buAutoNum type="arabicPeriod" startAt="5"/>
            </a:pPr>
            <a:r>
              <a:rPr lang="en-GB" b="1" dirty="0"/>
              <a:t>Quality control: </a:t>
            </a:r>
            <a:r>
              <a:rPr lang="en-GB" dirty="0"/>
              <a:t>IoT sensors collect aggregate product data and other third-party syndicated data from various stages of a product cycle.</a:t>
            </a:r>
            <a:endParaRPr lang="en-GB" b="1" dirty="0"/>
          </a:p>
          <a:p>
            <a:pPr marL="457200" indent="-457200" algn="just">
              <a:buFont typeface="+mj-lt"/>
              <a:buAutoNum type="arabicPeriod" startAt="5"/>
            </a:pPr>
            <a:r>
              <a:rPr lang="en-GB" b="1" dirty="0"/>
              <a:t>Packaging Optimization</a:t>
            </a:r>
            <a:r>
              <a:rPr lang="en-GB" dirty="0"/>
              <a:t>: By using IoT sensors in products and/or packaging, manufacturers can gain insights into the usage patterns and handling of product from multiple customers.</a:t>
            </a:r>
            <a:endParaRPr lang="en-GB" b="1" dirty="0"/>
          </a:p>
          <a:p>
            <a:pPr marL="457200" indent="-457200" algn="just">
              <a:buFont typeface="+mj-lt"/>
              <a:buAutoNum type="arabicPeriod" startAt="5"/>
            </a:pPr>
            <a:r>
              <a:rPr lang="en-GB" b="1" dirty="0"/>
              <a:t>Logistics and Supply Chain Optimization</a:t>
            </a:r>
            <a:r>
              <a:rPr lang="en-GB" dirty="0"/>
              <a:t>: The Industrial IoT (IIoT) can provide access to real-time supply chain information by tracking materials, equipment, and products as they move through the supply chain.</a:t>
            </a:r>
          </a:p>
          <a:p>
            <a:pPr marL="0" indent="0" algn="just">
              <a:buNone/>
            </a:pPr>
            <a:endParaRPr lang="en-GB" b="1" dirty="0"/>
          </a:p>
          <a:p>
            <a:pPr marL="457200" indent="-457200" algn="just">
              <a:buFont typeface="+mj-lt"/>
              <a:buAutoNum type="arabicPeriod" startAt="5"/>
            </a:pPr>
            <a:endParaRPr lang="en-GB" b="1" dirty="0"/>
          </a:p>
          <a:p>
            <a:pPr marL="457200" indent="-457200" algn="just">
              <a:buFont typeface="+mj-lt"/>
              <a:buAutoNum type="arabicPeriod" startAt="5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7213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562712"/>
            <a:ext cx="11016803" cy="1293028"/>
          </a:xfrm>
        </p:spPr>
        <p:txBody>
          <a:bodyPr/>
          <a:lstStyle/>
          <a:p>
            <a:r>
              <a:rPr lang="en-GB" b="1" dirty="0"/>
              <a:t>IOT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4254"/>
            <a:ext cx="10820400" cy="454443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GB" b="1" dirty="0"/>
              <a:t>Security, privacy and data sharing issues</a:t>
            </a:r>
          </a:p>
          <a:p>
            <a:pPr algn="just"/>
            <a:r>
              <a:rPr lang="en-GB" dirty="0"/>
              <a:t>Because IoT devices are closely connected, all a hacker has to do is exploit one vulnerability to manipulate all the data, rendering it unusable. And manufacturers that don't update their devices regularly -- or at all -- leave them vulnerable to cybercriminals.</a:t>
            </a:r>
          </a:p>
          <a:p>
            <a:pPr algn="just"/>
            <a:r>
              <a:rPr lang="en-GB" dirty="0"/>
              <a:t>However, hackers aren't the only threat to the internet of things; privacy is another major concern for IoT users. For instance, companies that make and distribute consumer IoT devices could use those devices to obtain and sell users' personal data.</a:t>
            </a:r>
          </a:p>
          <a:p>
            <a:pPr algn="just"/>
            <a:r>
              <a:rPr lang="en-GB" dirty="0"/>
              <a:t>Challenges with IIoT:</a:t>
            </a:r>
          </a:p>
          <a:p>
            <a:pPr marL="971550" lvl="1" indent="-514350" algn="just">
              <a:buFont typeface="+mj-lt"/>
              <a:buAutoNum type="romanLcPeriod"/>
            </a:pPr>
            <a:r>
              <a:rPr lang="en-GB" dirty="0"/>
              <a:t>Security of data – same as above</a:t>
            </a:r>
          </a:p>
          <a:p>
            <a:pPr marL="971550" lvl="1" indent="-514350" algn="just">
              <a:buFont typeface="+mj-lt"/>
              <a:buAutoNum type="romanLcPeriod"/>
            </a:pPr>
            <a:r>
              <a:rPr lang="en-GB" dirty="0"/>
              <a:t>Reliability and stability – of IIoT sensors</a:t>
            </a:r>
          </a:p>
          <a:p>
            <a:pPr marL="971550" lvl="1" indent="-514350" algn="just">
              <a:buFont typeface="+mj-lt"/>
              <a:buAutoNum type="romanLcPeriod"/>
            </a:pPr>
            <a:r>
              <a:rPr lang="en-GB" dirty="0"/>
              <a:t>Connectivity of all the systems in IIoT setup – no maintenance envisioned?</a:t>
            </a:r>
          </a:p>
          <a:p>
            <a:pPr marL="971550" lvl="1" indent="-514350" algn="just">
              <a:buFont typeface="+mj-lt"/>
              <a:buAutoNum type="romanLcPeriod"/>
            </a:pPr>
            <a:r>
              <a:rPr lang="en-GB" dirty="0"/>
              <a:t>Blending legacy systems – IIoT is new in the market</a:t>
            </a:r>
          </a:p>
        </p:txBody>
      </p:sp>
    </p:spTree>
    <p:extLst>
      <p:ext uri="{BB962C8B-B14F-4D97-AF65-F5344CB8AC3E}">
        <p14:creationId xmlns:p14="http://schemas.microsoft.com/office/powerpoint/2010/main" val="40339996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81000"/>
            <a:ext cx="8610600" cy="1293028"/>
          </a:xfrm>
        </p:spPr>
        <p:txBody>
          <a:bodyPr/>
          <a:lstStyle/>
          <a:p>
            <a:r>
              <a:rPr lang="en-GB" b="1" dirty="0"/>
              <a:t>What NEEDS TO be done?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4028"/>
            <a:ext cx="10820400" cy="454465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Consumer education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Product reviews and comparisons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Vulnerability disclosure and vulnerability markets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Self-certification and voluntary codes of practice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Trust marks and labels like Internet Society’s Online Trust Alliance (OTA) IoT Trust Framework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Government initiatives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Mandated security requirements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Mandated certification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Liability reform  </a:t>
            </a:r>
          </a:p>
        </p:txBody>
      </p:sp>
    </p:spTree>
    <p:extLst>
      <p:ext uri="{BB962C8B-B14F-4D97-AF65-F5344CB8AC3E}">
        <p14:creationId xmlns:p14="http://schemas.microsoft.com/office/powerpoint/2010/main" val="21306198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6958" y="-26607"/>
            <a:ext cx="8610600" cy="1293028"/>
          </a:xfrm>
        </p:spPr>
        <p:txBody>
          <a:bodyPr/>
          <a:lstStyle/>
          <a:p>
            <a:r>
              <a:rPr lang="en-GB" b="1" dirty="0"/>
              <a:t>The future of </a:t>
            </a:r>
            <a:r>
              <a:rPr lang="en-GB" b="1" dirty="0" err="1"/>
              <a:t>iot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10820400" cy="530428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GB" dirty="0"/>
              <a:t>Bain &amp; Company expects annual IoT revenue of hardware and software to exceed $450 billion by 2020.</a:t>
            </a:r>
          </a:p>
          <a:p>
            <a:pPr algn="just"/>
            <a:r>
              <a:rPr lang="en-GB" dirty="0"/>
              <a:t>McKinsey &amp; Company estimates IoT will have an $11.1 trillion impact by 2025.</a:t>
            </a:r>
          </a:p>
          <a:p>
            <a:pPr algn="just"/>
            <a:r>
              <a:rPr lang="en-GB" dirty="0"/>
              <a:t>IHS </a:t>
            </a:r>
            <a:r>
              <a:rPr lang="en-GB" dirty="0" err="1"/>
              <a:t>Markit</a:t>
            </a:r>
            <a:r>
              <a:rPr lang="en-GB" dirty="0"/>
              <a:t> believes the number of connected IoT devices will increase 12% annually to reach 125 billion in 2030.</a:t>
            </a:r>
          </a:p>
          <a:p>
            <a:pPr algn="just"/>
            <a:r>
              <a:rPr lang="en-GB" dirty="0"/>
              <a:t>Gartner assesses that 20.8 billion connected things will be in use by 2020, with total spend on IoT devices and services to reach $3.7 trillion in 2021.</a:t>
            </a:r>
          </a:p>
          <a:p>
            <a:pPr algn="just"/>
            <a:r>
              <a:rPr lang="en-GB" dirty="0"/>
              <a:t>By 2023, the average CIO will be responsible for more than three times as many endpoints as this year – Gartner</a:t>
            </a:r>
          </a:p>
          <a:p>
            <a:pPr algn="just"/>
            <a:r>
              <a:rPr lang="en-GB" dirty="0"/>
              <a:t>Garter forecasts that worldwide IoT Security Spending  will be 3.11 billion by 2021 largely driven by regulatory compliance.</a:t>
            </a:r>
          </a:p>
          <a:p>
            <a:pPr algn="just"/>
            <a:r>
              <a:rPr lang="en-GB" dirty="0"/>
              <a:t>Great improvements in the security of IoT devices driven by manufacturers’ own initiatives as well users’ demand for better secure devices.</a:t>
            </a:r>
          </a:p>
          <a:p>
            <a:pPr algn="just"/>
            <a:r>
              <a:rPr lang="en-GB" dirty="0"/>
              <a:t>Global manufacturers will use analytics data recorded from connected devices to analyze processes and identify optimization possibilities, according to IDC and SAP.</a:t>
            </a:r>
          </a:p>
          <a:p>
            <a:pPr algn="just"/>
            <a:r>
              <a:rPr lang="en-GB" dirty="0"/>
              <a:t>Business Insider forecasts that by 2020, 75 percent of new cars will come with built-in IoT connectivity.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IoT things presentation - Davis M Onsakia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7931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94561"/>
            <a:ext cx="10820400" cy="2778132"/>
          </a:xfrm>
        </p:spPr>
        <p:txBody>
          <a:bodyPr/>
          <a:lstStyle/>
          <a:p>
            <a:pPr marL="0" indent="0" algn="ctr">
              <a:buNone/>
            </a:pPr>
            <a:endParaRPr lang="en-GB" b="1" i="1" dirty="0"/>
          </a:p>
          <a:p>
            <a:pPr marL="0" indent="0" algn="ctr">
              <a:buNone/>
            </a:pPr>
            <a:endParaRPr lang="en-GB" b="1" i="1" dirty="0"/>
          </a:p>
          <a:p>
            <a:pPr marL="0" indent="0" algn="ctr">
              <a:buNone/>
            </a:pPr>
            <a:endParaRPr lang="en-GB" b="1" i="1" dirty="0"/>
          </a:p>
          <a:p>
            <a:pPr marL="0" indent="0" algn="ctr">
              <a:buNone/>
            </a:pPr>
            <a:r>
              <a:rPr lang="en-GB" sz="3600" b="1" i="1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3701906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2473</TotalTime>
  <Words>732</Words>
  <Application>Microsoft Office PowerPoint</Application>
  <PresentationFormat>Widescreen</PresentationFormat>
  <Paragraphs>70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Vapor Trail</vt:lpstr>
      <vt:lpstr> Emerging Trends in IoT (Internet of things)</vt:lpstr>
      <vt:lpstr>Content</vt:lpstr>
      <vt:lpstr>Industrial Iot (iiot)</vt:lpstr>
      <vt:lpstr>Iiot in manufacturing</vt:lpstr>
      <vt:lpstr>Iiot in manufacturing (cont’d)</vt:lpstr>
      <vt:lpstr>IOT CHALLENGES</vt:lpstr>
      <vt:lpstr>What NEEDS TO be done?</vt:lpstr>
      <vt:lpstr>The future of iot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of things (IOT)</dc:title>
  <dc:creator>Davis  Onsakia</dc:creator>
  <cp:lastModifiedBy>silambarasan swaminathan</cp:lastModifiedBy>
  <cp:revision>116</cp:revision>
  <dcterms:created xsi:type="dcterms:W3CDTF">2019-04-01T06:08:21Z</dcterms:created>
  <dcterms:modified xsi:type="dcterms:W3CDTF">2023-03-20T14:57:29Z</dcterms:modified>
</cp:coreProperties>
</file>