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npinky30@gmail.com" userId="4622e2d51ab59085" providerId="LiveId" clId="{2CF94D55-34B7-43C8-9535-8D0F28AA56F0}"/>
    <pc:docChg chg="custSel addSld modSld sldOrd">
      <pc:chgData name="saranpinky30@gmail.com" userId="4622e2d51ab59085" providerId="LiveId" clId="{2CF94D55-34B7-43C8-9535-8D0F28AA56F0}" dt="2021-11-21T13:34:59.969" v="340" actId="20577"/>
      <pc:docMkLst>
        <pc:docMk/>
      </pc:docMkLst>
      <pc:sldChg chg="delSp modSp new mod">
        <pc:chgData name="saranpinky30@gmail.com" userId="4622e2d51ab59085" providerId="LiveId" clId="{2CF94D55-34B7-43C8-9535-8D0F28AA56F0}" dt="2021-11-21T13:32:03.880" v="307" actId="478"/>
        <pc:sldMkLst>
          <pc:docMk/>
          <pc:sldMk cId="1576313136" sldId="256"/>
        </pc:sldMkLst>
        <pc:spChg chg="mod">
          <ac:chgData name="saranpinky30@gmail.com" userId="4622e2d51ab59085" providerId="LiveId" clId="{2CF94D55-34B7-43C8-9535-8D0F28AA56F0}" dt="2021-11-21T13:24:45.568" v="202"/>
          <ac:spMkLst>
            <pc:docMk/>
            <pc:sldMk cId="1576313136" sldId="256"/>
            <ac:spMk id="2" creationId="{BCFAB839-A3A9-4FF6-9CF5-61952E63B50D}"/>
          </ac:spMkLst>
        </pc:spChg>
        <pc:spChg chg="del mod">
          <ac:chgData name="saranpinky30@gmail.com" userId="4622e2d51ab59085" providerId="LiveId" clId="{2CF94D55-34B7-43C8-9535-8D0F28AA56F0}" dt="2021-11-21T13:32:03.880" v="307" actId="478"/>
          <ac:spMkLst>
            <pc:docMk/>
            <pc:sldMk cId="1576313136" sldId="256"/>
            <ac:spMk id="3" creationId="{FED792DB-33B1-4533-828C-3A1D6B157FFA}"/>
          </ac:spMkLst>
        </pc:spChg>
      </pc:sldChg>
      <pc:sldChg chg="addSp delSp modSp new mod ord">
        <pc:chgData name="saranpinky30@gmail.com" userId="4622e2d51ab59085" providerId="LiveId" clId="{2CF94D55-34B7-43C8-9535-8D0F28AA56F0}" dt="2021-11-21T13:14:23.621" v="71" actId="14100"/>
        <pc:sldMkLst>
          <pc:docMk/>
          <pc:sldMk cId="3845321091" sldId="257"/>
        </pc:sldMkLst>
        <pc:spChg chg="del mod">
          <ac:chgData name="saranpinky30@gmail.com" userId="4622e2d51ab59085" providerId="LiveId" clId="{2CF94D55-34B7-43C8-9535-8D0F28AA56F0}" dt="2021-11-21T13:14:17.577" v="69" actId="478"/>
          <ac:spMkLst>
            <pc:docMk/>
            <pc:sldMk cId="3845321091" sldId="257"/>
            <ac:spMk id="2" creationId="{DA646E5C-1064-49C2-97E1-9570A356C1A9}"/>
          </ac:spMkLst>
        </pc:spChg>
        <pc:spChg chg="del mod">
          <ac:chgData name="saranpinky30@gmail.com" userId="4622e2d51ab59085" providerId="LiveId" clId="{2CF94D55-34B7-43C8-9535-8D0F28AA56F0}" dt="2021-11-21T13:14:14.555" v="67"/>
          <ac:spMkLst>
            <pc:docMk/>
            <pc:sldMk cId="3845321091" sldId="257"/>
            <ac:spMk id="3" creationId="{58EFDCDC-8FD8-4E40-9736-F4130BFF15D1}"/>
          </ac:spMkLst>
        </pc:spChg>
        <pc:picChg chg="add mod">
          <ac:chgData name="saranpinky30@gmail.com" userId="4622e2d51ab59085" providerId="LiveId" clId="{2CF94D55-34B7-43C8-9535-8D0F28AA56F0}" dt="2021-11-21T13:14:23.621" v="71" actId="14100"/>
          <ac:picMkLst>
            <pc:docMk/>
            <pc:sldMk cId="3845321091" sldId="257"/>
            <ac:picMk id="4" creationId="{0EB967DB-D4FC-42B7-B80F-6558D9BADE5A}"/>
          </ac:picMkLst>
        </pc:picChg>
      </pc:sldChg>
      <pc:sldChg chg="delSp modSp new mod">
        <pc:chgData name="saranpinky30@gmail.com" userId="4622e2d51ab59085" providerId="LiveId" clId="{2CF94D55-34B7-43C8-9535-8D0F28AA56F0}" dt="2021-11-21T13:24:45.691" v="203" actId="27636"/>
        <pc:sldMkLst>
          <pc:docMk/>
          <pc:sldMk cId="554766267" sldId="258"/>
        </pc:sldMkLst>
        <pc:spChg chg="del mod">
          <ac:chgData name="saranpinky30@gmail.com" userId="4622e2d51ab59085" providerId="LiveId" clId="{2CF94D55-34B7-43C8-9535-8D0F28AA56F0}" dt="2021-11-21T13:12:53.098" v="43" actId="478"/>
          <ac:spMkLst>
            <pc:docMk/>
            <pc:sldMk cId="554766267" sldId="258"/>
            <ac:spMk id="2" creationId="{4CA66C96-2F96-45CF-83A1-CE0CA61C8D47}"/>
          </ac:spMkLst>
        </pc:spChg>
        <pc:spChg chg="mod">
          <ac:chgData name="saranpinky30@gmail.com" userId="4622e2d51ab59085" providerId="LiveId" clId="{2CF94D55-34B7-43C8-9535-8D0F28AA56F0}" dt="2021-11-21T13:24:45.691" v="203" actId="27636"/>
          <ac:spMkLst>
            <pc:docMk/>
            <pc:sldMk cId="554766267" sldId="258"/>
            <ac:spMk id="3" creationId="{6647DAA2-62EC-4FE7-8CA4-1602691B37BD}"/>
          </ac:spMkLst>
        </pc:spChg>
      </pc:sldChg>
      <pc:sldChg chg="addSp delSp modSp new mod">
        <pc:chgData name="saranpinky30@gmail.com" userId="4622e2d51ab59085" providerId="LiveId" clId="{2CF94D55-34B7-43C8-9535-8D0F28AA56F0}" dt="2021-11-21T13:15:43.926" v="96" actId="1076"/>
        <pc:sldMkLst>
          <pc:docMk/>
          <pc:sldMk cId="575615211" sldId="259"/>
        </pc:sldMkLst>
        <pc:spChg chg="del mod">
          <ac:chgData name="saranpinky30@gmail.com" userId="4622e2d51ab59085" providerId="LiveId" clId="{2CF94D55-34B7-43C8-9535-8D0F28AA56F0}" dt="2021-11-21T13:15:03.744" v="85" actId="478"/>
          <ac:spMkLst>
            <pc:docMk/>
            <pc:sldMk cId="575615211" sldId="259"/>
            <ac:spMk id="2" creationId="{EC8CEA3B-C61E-45D6-AAAD-E7E2E8BDA608}"/>
          </ac:spMkLst>
        </pc:spChg>
        <pc:spChg chg="del mod">
          <ac:chgData name="saranpinky30@gmail.com" userId="4622e2d51ab59085" providerId="LiveId" clId="{2CF94D55-34B7-43C8-9535-8D0F28AA56F0}" dt="2021-11-21T13:15:01.144" v="83"/>
          <ac:spMkLst>
            <pc:docMk/>
            <pc:sldMk cId="575615211" sldId="259"/>
            <ac:spMk id="3" creationId="{9698FE44-7996-467A-BC31-1FA0B3D442DB}"/>
          </ac:spMkLst>
        </pc:spChg>
        <pc:spChg chg="add mod">
          <ac:chgData name="saranpinky30@gmail.com" userId="4622e2d51ab59085" providerId="LiveId" clId="{2CF94D55-34B7-43C8-9535-8D0F28AA56F0}" dt="2021-11-21T13:15:43.134" v="95" actId="122"/>
          <ac:spMkLst>
            <pc:docMk/>
            <pc:sldMk cId="575615211" sldId="259"/>
            <ac:spMk id="6" creationId="{9D70B96E-EAAF-4C0F-85CF-7AD4389FA330}"/>
          </ac:spMkLst>
        </pc:spChg>
        <pc:picChg chg="add mod">
          <ac:chgData name="saranpinky30@gmail.com" userId="4622e2d51ab59085" providerId="LiveId" clId="{2CF94D55-34B7-43C8-9535-8D0F28AA56F0}" dt="2021-11-21T13:15:43.926" v="96" actId="1076"/>
          <ac:picMkLst>
            <pc:docMk/>
            <pc:sldMk cId="575615211" sldId="259"/>
            <ac:picMk id="4" creationId="{EFD02A78-BF92-40CF-A7A9-494C48D37D44}"/>
          </ac:picMkLst>
        </pc:picChg>
      </pc:sldChg>
      <pc:sldChg chg="addSp delSp modSp new mod">
        <pc:chgData name="saranpinky30@gmail.com" userId="4622e2d51ab59085" providerId="LiveId" clId="{2CF94D55-34B7-43C8-9535-8D0F28AA56F0}" dt="2021-11-21T13:18:04.121" v="126" actId="1076"/>
        <pc:sldMkLst>
          <pc:docMk/>
          <pc:sldMk cId="3361201836" sldId="260"/>
        </pc:sldMkLst>
        <pc:spChg chg="del mod">
          <ac:chgData name="saranpinky30@gmail.com" userId="4622e2d51ab59085" providerId="LiveId" clId="{2CF94D55-34B7-43C8-9535-8D0F28AA56F0}" dt="2021-11-21T13:16:22.622" v="103" actId="478"/>
          <ac:spMkLst>
            <pc:docMk/>
            <pc:sldMk cId="3361201836" sldId="260"/>
            <ac:spMk id="2" creationId="{3196847A-51F1-4D9D-B9A3-1A8CCB8A677E}"/>
          </ac:spMkLst>
        </pc:spChg>
        <pc:spChg chg="del mod">
          <ac:chgData name="saranpinky30@gmail.com" userId="4622e2d51ab59085" providerId="LiveId" clId="{2CF94D55-34B7-43C8-9535-8D0F28AA56F0}" dt="2021-11-21T13:16:27.334" v="105"/>
          <ac:spMkLst>
            <pc:docMk/>
            <pc:sldMk cId="3361201836" sldId="260"/>
            <ac:spMk id="3" creationId="{C352EC56-A7ED-4FD7-B499-5D83C254EDF9}"/>
          </ac:spMkLst>
        </pc:spChg>
        <pc:spChg chg="add mod">
          <ac:chgData name="saranpinky30@gmail.com" userId="4622e2d51ab59085" providerId="LiveId" clId="{2CF94D55-34B7-43C8-9535-8D0F28AA56F0}" dt="2021-11-21T13:18:04.121" v="126" actId="1076"/>
          <ac:spMkLst>
            <pc:docMk/>
            <pc:sldMk cId="3361201836" sldId="260"/>
            <ac:spMk id="6" creationId="{C6C77408-AACA-4D4F-95A0-21CEBF94D544}"/>
          </ac:spMkLst>
        </pc:spChg>
        <pc:picChg chg="add mod">
          <ac:chgData name="saranpinky30@gmail.com" userId="4622e2d51ab59085" providerId="LiveId" clId="{2CF94D55-34B7-43C8-9535-8D0F28AA56F0}" dt="2021-11-21T13:17:47.644" v="121" actId="1076"/>
          <ac:picMkLst>
            <pc:docMk/>
            <pc:sldMk cId="3361201836" sldId="260"/>
            <ac:picMk id="4" creationId="{0426B34A-EE4F-463A-B26A-2EA063AC46F9}"/>
          </ac:picMkLst>
        </pc:picChg>
        <pc:picChg chg="add mod">
          <ac:chgData name="saranpinky30@gmail.com" userId="4622e2d51ab59085" providerId="LiveId" clId="{2CF94D55-34B7-43C8-9535-8D0F28AA56F0}" dt="2021-11-21T13:17:59.652" v="125" actId="14100"/>
          <ac:picMkLst>
            <pc:docMk/>
            <pc:sldMk cId="3361201836" sldId="260"/>
            <ac:picMk id="7" creationId="{6B010FB4-C3E0-4855-A8A0-137D0724E40E}"/>
          </ac:picMkLst>
        </pc:picChg>
      </pc:sldChg>
      <pc:sldChg chg="delSp modSp new mod">
        <pc:chgData name="saranpinky30@gmail.com" userId="4622e2d51ab59085" providerId="LiveId" clId="{2CF94D55-34B7-43C8-9535-8D0F28AA56F0}" dt="2021-11-21T13:34:59.969" v="340" actId="20577"/>
        <pc:sldMkLst>
          <pc:docMk/>
          <pc:sldMk cId="3250362441" sldId="261"/>
        </pc:sldMkLst>
        <pc:spChg chg="del mod">
          <ac:chgData name="saranpinky30@gmail.com" userId="4622e2d51ab59085" providerId="LiveId" clId="{2CF94D55-34B7-43C8-9535-8D0F28AA56F0}" dt="2021-11-21T13:18:51.657" v="128" actId="478"/>
          <ac:spMkLst>
            <pc:docMk/>
            <pc:sldMk cId="3250362441" sldId="261"/>
            <ac:spMk id="2" creationId="{793D026B-3DD4-4321-B73C-0EE8E3FA1427}"/>
          </ac:spMkLst>
        </pc:spChg>
        <pc:spChg chg="mod">
          <ac:chgData name="saranpinky30@gmail.com" userId="4622e2d51ab59085" providerId="LiveId" clId="{2CF94D55-34B7-43C8-9535-8D0F28AA56F0}" dt="2021-11-21T13:34:59.969" v="340" actId="20577"/>
          <ac:spMkLst>
            <pc:docMk/>
            <pc:sldMk cId="3250362441" sldId="261"/>
            <ac:spMk id="3" creationId="{BA498E17-9E33-4136-AA5E-1394BFE85DC3}"/>
          </ac:spMkLst>
        </pc:spChg>
      </pc:sldChg>
      <pc:sldChg chg="delSp modSp new mod">
        <pc:chgData name="saranpinky30@gmail.com" userId="4622e2d51ab59085" providerId="LiveId" clId="{2CF94D55-34B7-43C8-9535-8D0F28AA56F0}" dt="2021-11-21T13:32:51.872" v="316" actId="14100"/>
        <pc:sldMkLst>
          <pc:docMk/>
          <pc:sldMk cId="2338899021" sldId="262"/>
        </pc:sldMkLst>
        <pc:spChg chg="del mod">
          <ac:chgData name="saranpinky30@gmail.com" userId="4622e2d51ab59085" providerId="LiveId" clId="{2CF94D55-34B7-43C8-9535-8D0F28AA56F0}" dt="2021-11-21T13:20:07.267" v="151" actId="478"/>
          <ac:spMkLst>
            <pc:docMk/>
            <pc:sldMk cId="2338899021" sldId="262"/>
            <ac:spMk id="2" creationId="{E58E9286-A44E-468C-9E2B-D34D24B211D6}"/>
          </ac:spMkLst>
        </pc:spChg>
        <pc:spChg chg="mod">
          <ac:chgData name="saranpinky30@gmail.com" userId="4622e2d51ab59085" providerId="LiveId" clId="{2CF94D55-34B7-43C8-9535-8D0F28AA56F0}" dt="2021-11-21T13:32:51.872" v="316" actId="14100"/>
          <ac:spMkLst>
            <pc:docMk/>
            <pc:sldMk cId="2338899021" sldId="262"/>
            <ac:spMk id="3" creationId="{5F2DC360-B9DC-4539-986E-1E9A58485BF5}"/>
          </ac:spMkLst>
        </pc:spChg>
      </pc:sldChg>
      <pc:sldChg chg="delSp modSp new mod">
        <pc:chgData name="saranpinky30@gmail.com" userId="4622e2d51ab59085" providerId="LiveId" clId="{2CF94D55-34B7-43C8-9535-8D0F28AA56F0}" dt="2021-11-21T13:33:01.899" v="317" actId="5793"/>
        <pc:sldMkLst>
          <pc:docMk/>
          <pc:sldMk cId="1758905886" sldId="263"/>
        </pc:sldMkLst>
        <pc:spChg chg="del mod">
          <ac:chgData name="saranpinky30@gmail.com" userId="4622e2d51ab59085" providerId="LiveId" clId="{2CF94D55-34B7-43C8-9535-8D0F28AA56F0}" dt="2021-11-21T13:24:31.528" v="197" actId="478"/>
          <ac:spMkLst>
            <pc:docMk/>
            <pc:sldMk cId="1758905886" sldId="263"/>
            <ac:spMk id="2" creationId="{ECFFECFB-7A2F-4B88-A1B3-00852E63D9F7}"/>
          </ac:spMkLst>
        </pc:spChg>
        <pc:spChg chg="mod">
          <ac:chgData name="saranpinky30@gmail.com" userId="4622e2d51ab59085" providerId="LiveId" clId="{2CF94D55-34B7-43C8-9535-8D0F28AA56F0}" dt="2021-11-21T13:33:01.899" v="317" actId="5793"/>
          <ac:spMkLst>
            <pc:docMk/>
            <pc:sldMk cId="1758905886" sldId="263"/>
            <ac:spMk id="3" creationId="{AAB62E01-22F7-4EF2-BA37-777176CB3953}"/>
          </ac:spMkLst>
        </pc:spChg>
      </pc:sldChg>
      <pc:sldChg chg="delSp modSp new mod">
        <pc:chgData name="saranpinky30@gmail.com" userId="4622e2d51ab59085" providerId="LiveId" clId="{2CF94D55-34B7-43C8-9535-8D0F28AA56F0}" dt="2021-11-21T13:30:18.903" v="282" actId="27636"/>
        <pc:sldMkLst>
          <pc:docMk/>
          <pc:sldMk cId="3323359397" sldId="264"/>
        </pc:sldMkLst>
        <pc:spChg chg="del mod">
          <ac:chgData name="saranpinky30@gmail.com" userId="4622e2d51ab59085" providerId="LiveId" clId="{2CF94D55-34B7-43C8-9535-8D0F28AA56F0}" dt="2021-11-21T13:25:50.254" v="212" actId="478"/>
          <ac:spMkLst>
            <pc:docMk/>
            <pc:sldMk cId="3323359397" sldId="264"/>
            <ac:spMk id="2" creationId="{E6AB3FE8-A71E-4289-9403-F7524001E1F5}"/>
          </ac:spMkLst>
        </pc:spChg>
        <pc:spChg chg="mod">
          <ac:chgData name="saranpinky30@gmail.com" userId="4622e2d51ab59085" providerId="LiveId" clId="{2CF94D55-34B7-43C8-9535-8D0F28AA56F0}" dt="2021-11-21T13:30:18.903" v="282" actId="27636"/>
          <ac:spMkLst>
            <pc:docMk/>
            <pc:sldMk cId="3323359397" sldId="264"/>
            <ac:spMk id="3" creationId="{845CE8BE-A9EB-4168-9266-31CBEC90ED49}"/>
          </ac:spMkLst>
        </pc:spChg>
      </pc:sldChg>
      <pc:sldChg chg="delSp modSp new mod">
        <pc:chgData name="saranpinky30@gmail.com" userId="4622e2d51ab59085" providerId="LiveId" clId="{2CF94D55-34B7-43C8-9535-8D0F28AA56F0}" dt="2021-11-21T13:28:45.573" v="252" actId="5793"/>
        <pc:sldMkLst>
          <pc:docMk/>
          <pc:sldMk cId="3849563633" sldId="265"/>
        </pc:sldMkLst>
        <pc:spChg chg="del mod">
          <ac:chgData name="saranpinky30@gmail.com" userId="4622e2d51ab59085" providerId="LiveId" clId="{2CF94D55-34B7-43C8-9535-8D0F28AA56F0}" dt="2021-11-21T13:27:14.141" v="230" actId="478"/>
          <ac:spMkLst>
            <pc:docMk/>
            <pc:sldMk cId="3849563633" sldId="265"/>
            <ac:spMk id="2" creationId="{7929A6F6-699B-4916-8FEA-CCE910091EAB}"/>
          </ac:spMkLst>
        </pc:spChg>
        <pc:spChg chg="mod">
          <ac:chgData name="saranpinky30@gmail.com" userId="4622e2d51ab59085" providerId="LiveId" clId="{2CF94D55-34B7-43C8-9535-8D0F28AA56F0}" dt="2021-11-21T13:28:45.573" v="252" actId="5793"/>
          <ac:spMkLst>
            <pc:docMk/>
            <pc:sldMk cId="3849563633" sldId="265"/>
            <ac:spMk id="3" creationId="{EFD7E393-9699-42D6-86DD-C3F646C5BA78}"/>
          </ac:spMkLst>
        </pc:spChg>
      </pc:sldChg>
      <pc:sldChg chg="delSp modSp new mod">
        <pc:chgData name="saranpinky30@gmail.com" userId="4622e2d51ab59085" providerId="LiveId" clId="{2CF94D55-34B7-43C8-9535-8D0F28AA56F0}" dt="2021-11-21T13:30:06.773" v="273" actId="123"/>
        <pc:sldMkLst>
          <pc:docMk/>
          <pc:sldMk cId="3781030969" sldId="266"/>
        </pc:sldMkLst>
        <pc:spChg chg="del mod">
          <ac:chgData name="saranpinky30@gmail.com" userId="4622e2d51ab59085" providerId="LiveId" clId="{2CF94D55-34B7-43C8-9535-8D0F28AA56F0}" dt="2021-11-21T13:29:20.782" v="254" actId="478"/>
          <ac:spMkLst>
            <pc:docMk/>
            <pc:sldMk cId="3781030969" sldId="266"/>
            <ac:spMk id="2" creationId="{B1DCA9AF-994C-497E-B15A-B600B1833065}"/>
          </ac:spMkLst>
        </pc:spChg>
        <pc:spChg chg="mod">
          <ac:chgData name="saranpinky30@gmail.com" userId="4622e2d51ab59085" providerId="LiveId" clId="{2CF94D55-34B7-43C8-9535-8D0F28AA56F0}" dt="2021-11-21T13:30:06.773" v="273" actId="123"/>
          <ac:spMkLst>
            <pc:docMk/>
            <pc:sldMk cId="3781030969" sldId="266"/>
            <ac:spMk id="3" creationId="{0BC4495D-039C-4332-8ACE-AF9080B110CF}"/>
          </ac:spMkLst>
        </pc:spChg>
      </pc:sldChg>
      <pc:sldChg chg="delSp modSp new mod">
        <pc:chgData name="saranpinky30@gmail.com" userId="4622e2d51ab59085" providerId="LiveId" clId="{2CF94D55-34B7-43C8-9535-8D0F28AA56F0}" dt="2021-11-21T13:31:46.129" v="305" actId="27636"/>
        <pc:sldMkLst>
          <pc:docMk/>
          <pc:sldMk cId="1216959964" sldId="267"/>
        </pc:sldMkLst>
        <pc:spChg chg="del mod">
          <ac:chgData name="saranpinky30@gmail.com" userId="4622e2d51ab59085" providerId="LiveId" clId="{2CF94D55-34B7-43C8-9535-8D0F28AA56F0}" dt="2021-11-21T13:30:52.875" v="284" actId="478"/>
          <ac:spMkLst>
            <pc:docMk/>
            <pc:sldMk cId="1216959964" sldId="267"/>
            <ac:spMk id="2" creationId="{28B3B2A5-454F-4E56-9ECD-4247D54DA3F3}"/>
          </ac:spMkLst>
        </pc:spChg>
        <pc:spChg chg="mod">
          <ac:chgData name="saranpinky30@gmail.com" userId="4622e2d51ab59085" providerId="LiveId" clId="{2CF94D55-34B7-43C8-9535-8D0F28AA56F0}" dt="2021-11-21T13:31:46.129" v="305" actId="27636"/>
          <ac:spMkLst>
            <pc:docMk/>
            <pc:sldMk cId="1216959964" sldId="267"/>
            <ac:spMk id="3" creationId="{98F0A352-7C16-4A82-97AD-334435B65CC0}"/>
          </ac:spMkLst>
        </pc:spChg>
      </pc:sldChg>
      <pc:sldMasterChg chg="addSldLayout">
        <pc:chgData name="saranpinky30@gmail.com" userId="4622e2d51ab59085" providerId="LiveId" clId="{2CF94D55-34B7-43C8-9535-8D0F28AA56F0}" dt="2021-11-21T13:05:19.295" v="0" actId="680"/>
        <pc:sldMasterMkLst>
          <pc:docMk/>
          <pc:sldMasterMk cId="3145066589" sldId="2147483648"/>
        </pc:sldMasterMkLst>
        <pc:sldLayoutChg chg="add">
          <pc:chgData name="saranpinky30@gmail.com" userId="4622e2d51ab59085" providerId="LiveId" clId="{2CF94D55-34B7-43C8-9535-8D0F28AA56F0}" dt="2021-11-21T13:05:19.295" v="0" actId="680"/>
          <pc:sldLayoutMkLst>
            <pc:docMk/>
            <pc:sldMasterMk cId="3145066589" sldId="2147483648"/>
            <pc:sldLayoutMk cId="2228408518" sldId="214748364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11/21/2021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3641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376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9868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dirty="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21510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311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303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9399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6610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11/21/2021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228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11/21/2021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5802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073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2EF78E3-FDA3-4D28-AAA2-0B81F349A39D}" type="datetimeFigureOut">
              <a:rPr lang="en-US" smtClean="0"/>
              <a:t>11/21/2021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8898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35BB1C6-BF8F-4481-8AB2-603A1C8A906A}" type="datetimeFigureOut">
              <a:rPr lang="en-US" smtClean="0"/>
              <a:t>11/21/2021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444707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ankbazaar.com/saving-schemes/zero-balance-account-through-pm-jan-dhan-yojana.html"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Human_resources" TargetMode="External"/><Relationship Id="rId2" Type="http://schemas.openxmlformats.org/officeDocument/2006/relationships/hyperlink" Target="https://en.wikipedia.org/wiki/Business_plan" TargetMode="External"/><Relationship Id="rId1" Type="http://schemas.openxmlformats.org/officeDocument/2006/relationships/slideLayout" Target="../slideLayouts/slideLayout12.xml"/><Relationship Id="rId4" Type="http://schemas.openxmlformats.org/officeDocument/2006/relationships/hyperlink" Target="https://en.wikipedia.org/wiki/Risk_aversio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www.bankbazaar.com/personal-loan/msme-loan.html" TargetMode="External"/><Relationship Id="rId2" Type="http://schemas.openxmlformats.org/officeDocument/2006/relationships/hyperlink" Target="https://www.bing.com/search?q=Northern+Sun+Intercollegiate+Conference&amp;filters=sid%3a82b25dbe-32b7-d217-8c28-b147916e706f&amp;form=ENTLNK"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http://agritech.tnau.ac.in/agricultural_marketing/Agmark_industrial%20org_SIDCO.html"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AB839-A3A9-4FF6-9CF5-61952E63B50D}"/>
              </a:ext>
            </a:extLst>
          </p:cNvPr>
          <p:cNvSpPr>
            <a:spLocks noGrp="1"/>
          </p:cNvSpPr>
          <p:nvPr>
            <p:ph type="ctrTitle"/>
          </p:nvPr>
        </p:nvSpPr>
        <p:spPr/>
        <p:txBody>
          <a:bodyPr/>
          <a:lstStyle/>
          <a:p>
            <a:r>
              <a:rPr lang="en-US" dirty="0"/>
              <a:t>ENTERPRENEURIAL DEVLOPEMENT </a:t>
            </a:r>
            <a:endParaRPr lang="en-IN" dirty="0"/>
          </a:p>
        </p:txBody>
      </p:sp>
    </p:spTree>
    <p:extLst>
      <p:ext uri="{BB962C8B-B14F-4D97-AF65-F5344CB8AC3E}">
        <p14:creationId xmlns:p14="http://schemas.microsoft.com/office/powerpoint/2010/main" val="1576313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D7E393-9699-42D6-86DD-C3F646C5BA78}"/>
              </a:ext>
            </a:extLst>
          </p:cNvPr>
          <p:cNvSpPr>
            <a:spLocks noGrp="1"/>
          </p:cNvSpPr>
          <p:nvPr>
            <p:ph sz="quarter" idx="13"/>
          </p:nvPr>
        </p:nvSpPr>
        <p:spPr>
          <a:xfrm>
            <a:off x="182880" y="132080"/>
            <a:ext cx="11673840" cy="6471920"/>
          </a:xfrm>
        </p:spPr>
        <p:txBody>
          <a:bodyPr>
            <a:noAutofit/>
          </a:bodyPr>
          <a:lstStyle/>
          <a:p>
            <a:pPr marL="0" indent="0" algn="just" fontAlgn="base">
              <a:lnSpc>
                <a:spcPct val="100000"/>
              </a:lnSpc>
              <a:buNone/>
            </a:pPr>
            <a:r>
              <a:rPr lang="en-US" sz="1600" b="1" dirty="0">
                <a:solidFill>
                  <a:srgbClr val="000000"/>
                </a:solidFill>
                <a:effectLst/>
                <a:latin typeface="Times New Roman" panose="02020603050405020304" pitchFamily="18" charset="0"/>
                <a:cs typeface="Times New Roman" panose="02020603050405020304" pitchFamily="18" charset="0"/>
              </a:rPr>
              <a:t>EDP – Relevance of EDP</a:t>
            </a:r>
          </a:p>
          <a:p>
            <a:pPr marL="0" indent="0" algn="just" fontAlgn="base">
              <a:lnSpc>
                <a:spcPct val="100000"/>
              </a:lnSpc>
              <a:buNone/>
            </a:pPr>
            <a:r>
              <a:rPr lang="en-US" sz="1600" b="0" dirty="0">
                <a:solidFill>
                  <a:srgbClr val="000000"/>
                </a:solidFill>
                <a:effectLst/>
                <a:latin typeface="Times New Roman" panose="02020603050405020304" pitchFamily="18" charset="0"/>
                <a:cs typeface="Times New Roman" panose="02020603050405020304" pitchFamily="18" charset="0"/>
              </a:rPr>
              <a:t>“No EDP, no economic development.” Entrepreneurial development plan can be framed and implemented without its relevance to the political, economic, social and legal environment.</a:t>
            </a:r>
            <a:endParaRPr lang="en-US" sz="1600" b="0" dirty="0">
              <a:solidFill>
                <a:srgbClr val="424142"/>
              </a:solidFill>
              <a:effectLst/>
              <a:latin typeface="Times New Roman" panose="02020603050405020304" pitchFamily="18" charset="0"/>
              <a:cs typeface="Times New Roman" panose="02020603050405020304" pitchFamily="18" charset="0"/>
            </a:endParaRPr>
          </a:p>
          <a:p>
            <a:pPr marL="0" indent="0" algn="just" fontAlgn="base">
              <a:lnSpc>
                <a:spcPct val="100000"/>
              </a:lnSpc>
              <a:buNone/>
            </a:pPr>
            <a:r>
              <a:rPr lang="en-US" sz="1600" b="1" dirty="0">
                <a:solidFill>
                  <a:srgbClr val="000000"/>
                </a:solidFill>
                <a:effectLst/>
                <a:latin typeface="Times New Roman" panose="02020603050405020304" pitchFamily="18" charset="0"/>
                <a:cs typeface="Times New Roman" panose="02020603050405020304" pitchFamily="18" charset="0"/>
              </a:rPr>
              <a:t>Following are the relevance of entre­preneurial development </a:t>
            </a:r>
            <a:r>
              <a:rPr lang="en-US" sz="1600" b="1" dirty="0" err="1">
                <a:solidFill>
                  <a:srgbClr val="000000"/>
                </a:solidFill>
                <a:effectLst/>
                <a:latin typeface="Times New Roman" panose="02020603050405020304" pitchFamily="18" charset="0"/>
                <a:cs typeface="Times New Roman" panose="02020603050405020304" pitchFamily="18" charset="0"/>
              </a:rPr>
              <a:t>programme</a:t>
            </a:r>
            <a:r>
              <a:rPr lang="en-US" sz="1600" b="1" dirty="0">
                <a:solidFill>
                  <a:srgbClr val="000000"/>
                </a:solidFill>
                <a:effectLst/>
                <a:latin typeface="Times New Roman" panose="02020603050405020304" pitchFamily="18" charset="0"/>
                <a:cs typeface="Times New Roman" panose="02020603050405020304" pitchFamily="18" charset="0"/>
              </a:rPr>
              <a:t>:</a:t>
            </a:r>
            <a:endParaRPr lang="en-US" sz="1600" b="0" dirty="0">
              <a:solidFill>
                <a:srgbClr val="424142"/>
              </a:solidFill>
              <a:effectLst/>
              <a:latin typeface="Times New Roman" panose="02020603050405020304" pitchFamily="18" charset="0"/>
              <a:cs typeface="Times New Roman" panose="02020603050405020304" pitchFamily="18" charset="0"/>
            </a:endParaRPr>
          </a:p>
          <a:p>
            <a:pPr marL="0" indent="0" algn="just" fontAlgn="base">
              <a:lnSpc>
                <a:spcPct val="100000"/>
              </a:lnSpc>
              <a:buNone/>
            </a:pPr>
            <a:r>
              <a:rPr lang="en-US" sz="1600" b="0" dirty="0">
                <a:solidFill>
                  <a:srgbClr val="000000"/>
                </a:solidFill>
                <a:effectLst/>
                <a:latin typeface="Times New Roman" panose="02020603050405020304" pitchFamily="18" charset="0"/>
                <a:cs typeface="Times New Roman" panose="02020603050405020304" pitchFamily="18" charset="0"/>
              </a:rPr>
              <a:t>1. They should be meeting the main object of development such as generating employment, set up ancillary, small and medium sized industry, and introduction of new entrepreneur and maintain stability etc.</a:t>
            </a:r>
            <a:endParaRPr lang="en-US" sz="1600" b="0" dirty="0">
              <a:solidFill>
                <a:srgbClr val="424142"/>
              </a:solidFill>
              <a:effectLst/>
              <a:latin typeface="Times New Roman" panose="02020603050405020304" pitchFamily="18" charset="0"/>
              <a:cs typeface="Times New Roman" panose="02020603050405020304" pitchFamily="18" charset="0"/>
            </a:endParaRPr>
          </a:p>
          <a:p>
            <a:pPr marL="0" indent="0" algn="just" fontAlgn="base">
              <a:lnSpc>
                <a:spcPct val="100000"/>
              </a:lnSpc>
              <a:buNone/>
            </a:pPr>
            <a:r>
              <a:rPr lang="en-US" sz="1600" b="0" dirty="0">
                <a:solidFill>
                  <a:srgbClr val="000000"/>
                </a:solidFill>
                <a:effectLst/>
                <a:latin typeface="Times New Roman" panose="02020603050405020304" pitchFamily="18" charset="0"/>
                <a:cs typeface="Times New Roman" panose="02020603050405020304" pitchFamily="18" charset="0"/>
              </a:rPr>
              <a:t>2. There should be proper arrangement of training and education such as setting of technical and electrical institute, handicraft making institute.</a:t>
            </a:r>
            <a:endParaRPr lang="en-US" sz="1600" b="0" dirty="0">
              <a:solidFill>
                <a:srgbClr val="424142"/>
              </a:solidFill>
              <a:effectLst/>
              <a:latin typeface="Times New Roman" panose="02020603050405020304" pitchFamily="18" charset="0"/>
              <a:cs typeface="Times New Roman" panose="02020603050405020304" pitchFamily="18" charset="0"/>
            </a:endParaRPr>
          </a:p>
          <a:p>
            <a:pPr marL="0" indent="0" algn="just" fontAlgn="base">
              <a:lnSpc>
                <a:spcPct val="100000"/>
              </a:lnSpc>
              <a:buNone/>
            </a:pPr>
            <a:r>
              <a:rPr lang="en-US" sz="1600" b="0" dirty="0">
                <a:solidFill>
                  <a:srgbClr val="000000"/>
                </a:solidFill>
                <a:effectLst/>
                <a:latin typeface="Times New Roman" panose="02020603050405020304" pitchFamily="18" charset="0"/>
                <a:cs typeface="Times New Roman" panose="02020603050405020304" pitchFamily="18" charset="0"/>
              </a:rPr>
              <a:t>3. There should be promotion to entrepreneurial skill such as technical and managerial skill. The main aim is to import management and technical know-how required by the participants to operate their business entrepreneur.</a:t>
            </a:r>
            <a:endParaRPr lang="en-US" sz="1600" b="0" dirty="0">
              <a:solidFill>
                <a:srgbClr val="424142"/>
              </a:solidFill>
              <a:effectLst/>
              <a:latin typeface="Times New Roman" panose="02020603050405020304" pitchFamily="18" charset="0"/>
              <a:cs typeface="Times New Roman" panose="02020603050405020304" pitchFamily="18" charset="0"/>
            </a:endParaRPr>
          </a:p>
          <a:p>
            <a:pPr marL="0" indent="0">
              <a:lnSpc>
                <a:spcPct val="100000"/>
              </a:lnSpc>
              <a:buNone/>
            </a:pPr>
            <a:r>
              <a:rPr lang="en-US" sz="1600" b="1" dirty="0">
                <a:latin typeface="Times New Roman" panose="02020603050405020304" pitchFamily="18" charset="0"/>
                <a:cs typeface="Times New Roman" panose="02020603050405020304" pitchFamily="18" charset="0"/>
              </a:rPr>
              <a:t>CRITERIA FOR EVALUATING EDP S:</a:t>
            </a:r>
          </a:p>
          <a:p>
            <a:pPr marL="0" indent="0">
              <a:lnSpc>
                <a:spcPct val="100000"/>
              </a:lnSpc>
              <a:buNone/>
            </a:pPr>
            <a:r>
              <a:rPr lang="en-US" sz="1600" dirty="0">
                <a:latin typeface="Times New Roman" panose="02020603050405020304" pitchFamily="18" charset="0"/>
                <a:cs typeface="Times New Roman" panose="02020603050405020304" pitchFamily="18" charset="0"/>
              </a:rPr>
              <a:t>1.Activity level of the respondents </a:t>
            </a:r>
          </a:p>
          <a:p>
            <a:pPr marL="0" indent="0">
              <a:lnSpc>
                <a:spcPct val="100000"/>
              </a:lnSpc>
              <a:buNone/>
            </a:pPr>
            <a:r>
              <a:rPr lang="en-US" sz="1600" dirty="0">
                <a:latin typeface="Times New Roman" panose="02020603050405020304" pitchFamily="18" charset="0"/>
                <a:cs typeface="Times New Roman" panose="02020603050405020304" pitchFamily="18" charset="0"/>
              </a:rPr>
              <a:t>2.New enterprise creation</a:t>
            </a:r>
          </a:p>
          <a:p>
            <a:pPr marL="0" indent="0">
              <a:lnSpc>
                <a:spcPct val="100000"/>
              </a:lnSpc>
              <a:buNone/>
            </a:pPr>
            <a:r>
              <a:rPr lang="en-US" sz="1600" dirty="0">
                <a:latin typeface="Times New Roman" panose="02020603050405020304" pitchFamily="18" charset="0"/>
                <a:cs typeface="Times New Roman" panose="02020603050405020304" pitchFamily="18" charset="0"/>
              </a:rPr>
              <a:t>3.Empolyment generation in quantifiable terms </a:t>
            </a:r>
          </a:p>
          <a:p>
            <a:pPr marL="0" indent="0">
              <a:lnSpc>
                <a:spcPct val="100000"/>
              </a:lnSpc>
              <a:buNone/>
            </a:pPr>
            <a:r>
              <a:rPr lang="en-US" sz="1600" dirty="0">
                <a:latin typeface="Times New Roman" panose="02020603050405020304" pitchFamily="18" charset="0"/>
                <a:cs typeface="Times New Roman" panose="02020603050405020304" pitchFamily="18" charset="0"/>
              </a:rPr>
              <a:t>4.Creation of job opportunities both direct and indirectly</a:t>
            </a:r>
          </a:p>
          <a:p>
            <a:pPr marL="0" indent="0">
              <a:lnSpc>
                <a:spcPct val="100000"/>
              </a:lnSpc>
              <a:buNone/>
            </a:pPr>
            <a:r>
              <a:rPr lang="en-US" sz="1600" dirty="0">
                <a:latin typeface="Times New Roman" panose="02020603050405020304" pitchFamily="18" charset="0"/>
                <a:cs typeface="Times New Roman" panose="02020603050405020304" pitchFamily="18" charset="0"/>
              </a:rPr>
              <a:t>5.Increase in sales and profit </a:t>
            </a:r>
          </a:p>
          <a:p>
            <a:pPr marL="0" indent="0">
              <a:lnSpc>
                <a:spcPct val="100000"/>
              </a:lnSpc>
              <a:buNone/>
            </a:pPr>
            <a:r>
              <a:rPr lang="en-US" sz="1600" dirty="0">
                <a:latin typeface="Times New Roman" panose="02020603050405020304" pitchFamily="18" charset="0"/>
                <a:cs typeface="Times New Roman" panose="02020603050405020304" pitchFamily="18" charset="0"/>
              </a:rPr>
              <a:t>6.Enterprise expansion </a:t>
            </a:r>
          </a:p>
          <a:p>
            <a:pPr marL="0" indent="0">
              <a:lnSpc>
                <a:spcPct val="100000"/>
              </a:lnSpc>
              <a:buNone/>
            </a:pPr>
            <a:r>
              <a:rPr lang="en-US" sz="1600" dirty="0">
                <a:latin typeface="Times New Roman" panose="02020603050405020304" pitchFamily="18" charset="0"/>
                <a:cs typeface="Times New Roman" panose="02020603050405020304" pitchFamily="18" charset="0"/>
              </a:rPr>
              <a:t>7.Enterprise transformation</a:t>
            </a:r>
          </a:p>
          <a:p>
            <a:pPr marL="0" indent="0">
              <a:lnSpc>
                <a:spcPct val="100000"/>
              </a:lnSpc>
              <a:buNone/>
            </a:pPr>
            <a:r>
              <a:rPr lang="en-US" sz="1600" dirty="0">
                <a:latin typeface="Times New Roman" panose="02020603050405020304" pitchFamily="18" charset="0"/>
                <a:cs typeface="Times New Roman" panose="02020603050405020304" pitchFamily="18" charset="0"/>
              </a:rPr>
              <a:t>8.Improvement in quality of products or service </a:t>
            </a:r>
          </a:p>
          <a:p>
            <a:pPr marL="0" indent="0">
              <a:lnSpc>
                <a:spcPct val="100000"/>
              </a:lnSpc>
              <a:buNone/>
            </a:pPr>
            <a:endParaRPr lang="en-IN" sz="1600" dirty="0"/>
          </a:p>
        </p:txBody>
      </p:sp>
    </p:spTree>
    <p:extLst>
      <p:ext uri="{BB962C8B-B14F-4D97-AF65-F5344CB8AC3E}">
        <p14:creationId xmlns:p14="http://schemas.microsoft.com/office/powerpoint/2010/main" val="3849563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C4495D-039C-4332-8ACE-AF9080B110CF}"/>
              </a:ext>
            </a:extLst>
          </p:cNvPr>
          <p:cNvSpPr>
            <a:spLocks noGrp="1"/>
          </p:cNvSpPr>
          <p:nvPr>
            <p:ph sz="quarter" idx="13"/>
          </p:nvPr>
        </p:nvSpPr>
        <p:spPr>
          <a:xfrm>
            <a:off x="193040" y="121920"/>
            <a:ext cx="11785600" cy="6421120"/>
          </a:xfrm>
        </p:spPr>
        <p:txBody>
          <a:bodyPr>
            <a:normAutofit fontScale="77500" lnSpcReduction="20000"/>
          </a:bodyPr>
          <a:lstStyle/>
          <a:p>
            <a:pPr marL="0" indent="0" algn="just" fontAlgn="base">
              <a:buNone/>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 V</a:t>
            </a:r>
          </a:p>
          <a:p>
            <a:pPr marL="0" indent="0" algn="just" fontAlgn="base">
              <a:buNone/>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ENTREPRENEUR IN ECONOMIC GROWTH </a:t>
            </a:r>
          </a:p>
          <a:p>
            <a:pPr marL="0" indent="0" algn="just" fontAlgn="base">
              <a:buNone/>
            </a:pPr>
            <a:r>
              <a:rPr lang="en-US" sz="2000" b="0" dirty="0">
                <a:solidFill>
                  <a:srgbClr val="424142"/>
                </a:solidFill>
                <a:effectLst/>
                <a:latin typeface="Times New Roman" panose="02020603050405020304" pitchFamily="18" charset="0"/>
                <a:cs typeface="Times New Roman" panose="02020603050405020304" pitchFamily="18" charset="0"/>
              </a:rPr>
              <a:t>Everything you need to know about the role of entrepreneurs in economic development. Economic development essentially means a process of upward change whereby the real per capita income of a country increases over a period of time.</a:t>
            </a:r>
          </a:p>
          <a:p>
            <a:pPr marL="0" indent="0" algn="just" fontAlgn="base">
              <a:buNone/>
            </a:pPr>
            <a:r>
              <a:rPr lang="en-US" sz="2000" b="0" dirty="0">
                <a:solidFill>
                  <a:srgbClr val="424142"/>
                </a:solidFill>
                <a:effectLst/>
                <a:latin typeface="Times New Roman" panose="02020603050405020304" pitchFamily="18" charset="0"/>
                <a:cs typeface="Times New Roman" panose="02020603050405020304" pitchFamily="18" charset="0"/>
              </a:rPr>
              <a:t>Entrepreneur plays a vital role in economic development. Entrepreneurs serve as the catalysts in the process of industrialization and economic growth.</a:t>
            </a:r>
          </a:p>
          <a:p>
            <a:pPr marL="0" indent="0" algn="just" fontAlgn="base">
              <a:buNone/>
            </a:pPr>
            <a:r>
              <a:rPr lang="en-US" sz="2000" b="0" dirty="0">
                <a:solidFill>
                  <a:srgbClr val="424142"/>
                </a:solidFill>
                <a:effectLst/>
                <a:latin typeface="Times New Roman" panose="02020603050405020304" pitchFamily="18" charset="0"/>
                <a:cs typeface="Times New Roman" panose="02020603050405020304" pitchFamily="18" charset="0"/>
              </a:rPr>
              <a:t>Technical progress alone cannot lead to economic development, unless technological breakthroughs are put to economic use by entrepreneurs.</a:t>
            </a:r>
          </a:p>
          <a:p>
            <a:pPr algn="just" fontAlgn="base"/>
            <a:r>
              <a:rPr lang="en-US" sz="2000" b="1" dirty="0">
                <a:solidFill>
                  <a:srgbClr val="424142"/>
                </a:solidFill>
                <a:effectLst/>
                <a:latin typeface="Times New Roman" panose="02020603050405020304" pitchFamily="18" charset="0"/>
                <a:cs typeface="Times New Roman" panose="02020603050405020304" pitchFamily="18" charset="0"/>
              </a:rPr>
              <a:t>SOME OF THE ROLES OF ENTREPRENEURS ARE:-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Capital Formation</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Improvement in Per Capita Income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Generation of Employment</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Balanced Regional Development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Improvement in Living Standards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Economic Independence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 Backward and Forward Linkages</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Inspire Others towards Entrepreneurship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Create Knowledge Spillovers </a:t>
            </a:r>
          </a:p>
          <a:p>
            <a:pPr algn="just" fontAlgn="base">
              <a:buAutoNum type="arabicPeriod"/>
            </a:pPr>
            <a:r>
              <a:rPr lang="en-US" sz="2000" b="0" dirty="0">
                <a:solidFill>
                  <a:srgbClr val="424142"/>
                </a:solidFill>
                <a:effectLst/>
                <a:latin typeface="Times New Roman" panose="02020603050405020304" pitchFamily="18" charset="0"/>
                <a:cs typeface="Times New Roman" panose="02020603050405020304" pitchFamily="18" charset="0"/>
              </a:rPr>
              <a:t>Augment the Number of Enterprises</a:t>
            </a:r>
          </a:p>
          <a:p>
            <a:pPr marL="0" indent="0" algn="just">
              <a:buNone/>
            </a:pPr>
            <a:endParaRPr lang="en-IN" dirty="0"/>
          </a:p>
        </p:txBody>
      </p:sp>
    </p:spTree>
    <p:extLst>
      <p:ext uri="{BB962C8B-B14F-4D97-AF65-F5344CB8AC3E}">
        <p14:creationId xmlns:p14="http://schemas.microsoft.com/office/powerpoint/2010/main" val="3781030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F0A352-7C16-4A82-97AD-334435B65CC0}"/>
              </a:ext>
            </a:extLst>
          </p:cNvPr>
          <p:cNvSpPr>
            <a:spLocks noGrp="1"/>
          </p:cNvSpPr>
          <p:nvPr>
            <p:ph sz="quarter" idx="13"/>
          </p:nvPr>
        </p:nvSpPr>
        <p:spPr>
          <a:xfrm>
            <a:off x="111760" y="162560"/>
            <a:ext cx="11988800" cy="6695440"/>
          </a:xfrm>
        </p:spPr>
        <p:txBody>
          <a:bodyPr>
            <a:normAutofit lnSpcReduction="10000"/>
          </a:bodyPr>
          <a:lstStyle/>
          <a:p>
            <a:pPr marL="0" indent="0" algn="just">
              <a:buNone/>
            </a:pPr>
            <a:r>
              <a:rPr lang="en-US" sz="2400" dirty="0">
                <a:latin typeface="Times New Roman" panose="02020603050405020304" pitchFamily="18" charset="0"/>
                <a:cs typeface="Times New Roman" panose="02020603050405020304" pitchFamily="18" charset="0"/>
              </a:rPr>
              <a:t>SELF-HELP GROUPS AND EMPOWERMENT  OF WOMEN IN INDIA</a:t>
            </a:r>
          </a:p>
          <a:p>
            <a:pPr marL="0" indent="0" algn="just">
              <a:buNone/>
            </a:pPr>
            <a:r>
              <a:rPr lang="en-US" sz="1600" dirty="0">
                <a:latin typeface="Times New Roman" panose="02020603050405020304" pitchFamily="18" charset="0"/>
                <a:cs typeface="Times New Roman" panose="02020603050405020304" pitchFamily="18" charset="0"/>
              </a:rPr>
              <a:t>Self Help Group Scheme In India, Self Help Group Scheme was initiated by NABARD main rural development body emphasizing self employment generation for the women living in rural and semi – rural areas. Self-help groups (SHGs) movement has triggered off revolution in the rural credit delivery system in India by proving an effective medium for delivering credit to rural poor for their socio-economic empowerment. A self-help group (SHG) is a village-based financial intermediary committee usually composed of 10-20 local women or men. Self-help groups are started by non-governmental organizations (NGOs) that generally have broad anti-poverty agendas. In India two broad approaches prevail in case of micro financing viz. self help group –bank linkage and micro finance institutions. NABARD has been supporting the SHG-Bank</a:t>
            </a:r>
          </a:p>
          <a:p>
            <a:pPr marL="0" indent="0" algn="just">
              <a:buNone/>
            </a:pPr>
            <a:r>
              <a:rPr lang="en-US" sz="1600" b="1" i="0" dirty="0">
                <a:solidFill>
                  <a:srgbClr val="34495E"/>
                </a:solidFill>
                <a:effectLst/>
                <a:latin typeface="Times New Roman" panose="02020603050405020304" pitchFamily="18" charset="0"/>
                <a:cs typeface="Times New Roman" panose="02020603050405020304" pitchFamily="18" charset="0"/>
              </a:rPr>
              <a:t>About Pradhan Mantri Jan Dhan Yojana</a:t>
            </a:r>
          </a:p>
          <a:p>
            <a:pPr marL="0" indent="0" algn="just">
              <a:buNone/>
            </a:pPr>
            <a:r>
              <a:rPr lang="en-US" sz="1600" b="0" i="0" dirty="0">
                <a:solidFill>
                  <a:srgbClr val="34495E"/>
                </a:solidFill>
                <a:effectLst/>
                <a:latin typeface="Times New Roman" panose="02020603050405020304" pitchFamily="18" charset="0"/>
                <a:cs typeface="Times New Roman" panose="02020603050405020304" pitchFamily="18" charset="0"/>
              </a:rPr>
              <a:t>The scheme was launched in August 2014, and according to the Ministry of Finance, over 4 crore banks accounts have been opened till September 2014. Under the PMJDY scheme, some of the financial services that are offered to individuals are pension, insurance, and banking.</a:t>
            </a:r>
          </a:p>
          <a:p>
            <a:pPr marL="0" indent="0" algn="just">
              <a:buNone/>
            </a:pPr>
            <a:r>
              <a:rPr lang="en-US" sz="1600" b="0" i="0" dirty="0">
                <a:solidFill>
                  <a:srgbClr val="34495E"/>
                </a:solidFill>
                <a:effectLst/>
                <a:latin typeface="Times New Roman" panose="02020603050405020304" pitchFamily="18" charset="0"/>
                <a:cs typeface="Times New Roman" panose="02020603050405020304" pitchFamily="18" charset="0"/>
              </a:rPr>
              <a:t>Under </a:t>
            </a:r>
            <a:r>
              <a:rPr lang="en-US" sz="1600" b="0" i="0" u="sng" dirty="0">
                <a:solidFill>
                  <a:srgbClr val="38ACC9"/>
                </a:solidFill>
                <a:effectLst/>
                <a:latin typeface="Times New Roman" panose="02020603050405020304" pitchFamily="18" charset="0"/>
                <a:cs typeface="Times New Roman" panose="02020603050405020304" pitchFamily="18" charset="0"/>
                <a:hlinkClick r:id="rId2"/>
              </a:rPr>
              <a:t>PMJDY zero balance account</a:t>
            </a:r>
            <a:r>
              <a:rPr lang="en-US" sz="1600" b="0" i="0" dirty="0">
                <a:solidFill>
                  <a:srgbClr val="34495E"/>
                </a:solidFill>
                <a:effectLst/>
                <a:latin typeface="Times New Roman" panose="02020603050405020304" pitchFamily="18" charset="0"/>
                <a:cs typeface="Times New Roman" panose="02020603050405020304" pitchFamily="18" charset="0"/>
              </a:rPr>
              <a:t> can be opened by individuals. However, in case individuals would like to have access to the cheque facility, maintenance of a minimum balance is mandatory. No charges will be levied on the individual to open an account under the PMJDY scheme.</a:t>
            </a:r>
          </a:p>
          <a:p>
            <a:pPr marL="0" indent="0" algn="just">
              <a:buNone/>
            </a:pPr>
            <a:r>
              <a:rPr lang="en-US" sz="1600" b="0" i="0" dirty="0">
                <a:solidFill>
                  <a:srgbClr val="34495E"/>
                </a:solidFill>
                <a:effectLst/>
                <a:latin typeface="Times New Roman" panose="02020603050405020304" pitchFamily="18" charset="0"/>
                <a:cs typeface="Times New Roman" panose="02020603050405020304" pitchFamily="18" charset="0"/>
              </a:rPr>
              <a:t>The Indian Government launched the Pradhan Mantri Jan Dhan Yojana (PMJDY) in order to provide financial services and products to individuals who do not have access to a bank account.</a:t>
            </a:r>
          </a:p>
          <a:p>
            <a:pPr algn="just">
              <a:buFont typeface="Arial" panose="020B0604020202020204" pitchFamily="34" charset="0"/>
              <a:buChar char="•"/>
            </a:pPr>
            <a:r>
              <a:rPr lang="en-US" sz="1600" b="0" i="0" dirty="0">
                <a:solidFill>
                  <a:srgbClr val="34495E"/>
                </a:solidFill>
                <a:effectLst/>
                <a:latin typeface="Times New Roman" panose="02020603050405020304" pitchFamily="18" charset="0"/>
                <a:cs typeface="Times New Roman" panose="02020603050405020304" pitchFamily="18" charset="0"/>
              </a:rPr>
              <a:t>No minimum balance to be maintained</a:t>
            </a:r>
          </a:p>
          <a:p>
            <a:pPr algn="just">
              <a:buFont typeface="Arial" panose="020B0604020202020204" pitchFamily="34" charset="0"/>
              <a:buChar char="•"/>
            </a:pPr>
            <a:r>
              <a:rPr lang="en-US" sz="1600" b="0" i="0" dirty="0">
                <a:solidFill>
                  <a:srgbClr val="34495E"/>
                </a:solidFill>
                <a:effectLst/>
                <a:latin typeface="Times New Roman" panose="02020603050405020304" pitchFamily="18" charset="0"/>
                <a:cs typeface="Times New Roman" panose="02020603050405020304" pitchFamily="18" charset="0"/>
              </a:rPr>
              <a:t>As per bank’s saving’s account interest rate</a:t>
            </a:r>
          </a:p>
          <a:p>
            <a:pPr algn="just">
              <a:buFont typeface="Arial" panose="020B0604020202020204" pitchFamily="34" charset="0"/>
              <a:buChar char="•"/>
            </a:pPr>
            <a:r>
              <a:rPr lang="en-US" sz="1600" b="0" i="0" dirty="0">
                <a:solidFill>
                  <a:srgbClr val="34495E"/>
                </a:solidFill>
                <a:effectLst/>
                <a:latin typeface="Times New Roman" panose="02020603050405020304" pitchFamily="18" charset="0"/>
                <a:cs typeface="Times New Roman" panose="02020603050405020304" pitchFamily="18" charset="0"/>
              </a:rPr>
              <a:t>Transfer of money is simple</a:t>
            </a:r>
          </a:p>
          <a:p>
            <a:pPr algn="just">
              <a:buFont typeface="Arial" panose="020B0604020202020204" pitchFamily="34" charset="0"/>
              <a:buChar char="•"/>
            </a:pPr>
            <a:r>
              <a:rPr lang="en-US" sz="1600" b="0" i="0" dirty="0">
                <a:solidFill>
                  <a:srgbClr val="34495E"/>
                </a:solidFill>
                <a:effectLst/>
                <a:latin typeface="Times New Roman" panose="02020603050405020304" pitchFamily="18" charset="0"/>
                <a:cs typeface="Times New Roman" panose="02020603050405020304" pitchFamily="18" charset="0"/>
              </a:rPr>
              <a:t>Overdraft facility available</a:t>
            </a:r>
          </a:p>
          <a:p>
            <a:pPr algn="just"/>
            <a:endParaRPr lang="en-US" sz="1600" dirty="0">
              <a:latin typeface="Times New Roman" panose="02020603050405020304" pitchFamily="18" charset="0"/>
              <a:cs typeface="Times New Roman" panose="02020603050405020304" pitchFamily="18" charset="0"/>
            </a:endParaRPr>
          </a:p>
          <a:p>
            <a:pPr marL="0" indent="0">
              <a:buNone/>
            </a:pPr>
            <a:endParaRPr lang="en-IN" sz="1600" dirty="0"/>
          </a:p>
        </p:txBody>
      </p:sp>
    </p:spTree>
    <p:extLst>
      <p:ext uri="{BB962C8B-B14F-4D97-AF65-F5344CB8AC3E}">
        <p14:creationId xmlns:p14="http://schemas.microsoft.com/office/powerpoint/2010/main" val="121695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47DAA2-62EC-4FE7-8CA4-1602691B37BD}"/>
              </a:ext>
            </a:extLst>
          </p:cNvPr>
          <p:cNvSpPr>
            <a:spLocks noGrp="1"/>
          </p:cNvSpPr>
          <p:nvPr>
            <p:ph sz="quarter" idx="13"/>
          </p:nvPr>
        </p:nvSpPr>
        <p:spPr>
          <a:xfrm>
            <a:off x="121920" y="325120"/>
            <a:ext cx="10958587" cy="6258560"/>
          </a:xfrm>
        </p:spPr>
        <p:txBody>
          <a:bodyPr>
            <a:normAutofit fontScale="92500" lnSpcReduction="10000"/>
          </a:bodyPr>
          <a:lstStyle/>
          <a:p>
            <a:pPr marL="0" indent="0">
              <a:buNone/>
            </a:pPr>
            <a:r>
              <a:rPr lang="en-IN" sz="2000" b="1"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UNIT I</a:t>
            </a:r>
          </a:p>
          <a:p>
            <a:pPr marL="0" indent="0">
              <a:buNone/>
            </a:pPr>
            <a:r>
              <a:rPr lang="en-IN" sz="2000" b="1"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Entrepreneurship meaning  </a:t>
            </a:r>
          </a:p>
          <a:p>
            <a:pPr marL="0" indent="0">
              <a:buNone/>
            </a:pPr>
            <a:r>
              <a:rPr lang="en-IN" sz="20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is the process of designing and running a new business venture for earning profits. It is a process that brings innovation that is new ideas, products, and services in the market. </a:t>
            </a:r>
            <a:r>
              <a:rPr lang="en-IN" sz="2000" b="1"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Entrepreneurship</a:t>
            </a:r>
            <a:r>
              <a:rPr lang="en-IN" sz="20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is the ability to create, manage and operate a new business and bears all of its risk with a view to earn profits.</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88620" indent="0" algn="l">
              <a:lnSpc>
                <a:spcPct val="103000"/>
              </a:lnSpc>
              <a:spcAft>
                <a:spcPts val="50"/>
              </a:spcAft>
              <a:buNone/>
            </a:pPr>
            <a:r>
              <a:rPr lang="en-IN" sz="2000" b="1" u="sng"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Objectives</a:t>
            </a:r>
            <a:endParaRPr lang="en-IN" sz="20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marR="45720" lvl="0" indent="-342900" algn="just" fontAlgn="base">
              <a:lnSpc>
                <a:spcPct val="103000"/>
              </a:lnSpc>
              <a:spcAft>
                <a:spcPts val="25"/>
              </a:spcAft>
              <a:buClr>
                <a:srgbClr val="000000"/>
              </a:buClr>
              <a:buSzPts val="1200"/>
              <a:buFont typeface="+mj-lt"/>
              <a:buAutoNum type="arabicPeriod"/>
            </a:pPr>
            <a:r>
              <a:rPr lang="en-IN" sz="20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To make the students to understand the concept of Entrepreneurship and there work in life. </a:t>
            </a:r>
          </a:p>
          <a:p>
            <a:pPr marL="342900" marR="45720" lvl="0" indent="-342900" algn="just" fontAlgn="base">
              <a:lnSpc>
                <a:spcPct val="103000"/>
              </a:lnSpc>
              <a:spcAft>
                <a:spcPts val="135"/>
              </a:spcAft>
              <a:buClr>
                <a:srgbClr val="000000"/>
              </a:buClr>
              <a:buSzPts val="1200"/>
              <a:buFont typeface="+mj-lt"/>
              <a:buAutoNum type="arabicPeriod"/>
            </a:pPr>
            <a:r>
              <a:rPr lang="en-IN" sz="20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To enable the students to know the effectiveness of the Manpower in Entrepreneurship. </a:t>
            </a:r>
          </a:p>
          <a:p>
            <a:pPr marL="0" marR="45720" lvl="0" indent="0" algn="just" fontAlgn="base">
              <a:lnSpc>
                <a:spcPct val="103000"/>
              </a:lnSpc>
              <a:spcAft>
                <a:spcPts val="135"/>
              </a:spcAft>
              <a:buClr>
                <a:srgbClr val="000000"/>
              </a:buClr>
              <a:buSzPts val="1200"/>
              <a:buNone/>
            </a:pPr>
            <a:r>
              <a:rPr lang="en-IN" sz="2000" b="1"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entrepreneurial opportunities </a:t>
            </a:r>
            <a:endParaRPr lang="en-IN" sz="20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l">
              <a:lnSpc>
                <a:spcPct val="105000"/>
              </a:lnSpc>
              <a:spcAft>
                <a:spcPts val="120"/>
              </a:spcAft>
              <a:buSzPts val="1000"/>
              <a:buFont typeface="Symbol" panose="05050102010706020507" pitchFamily="18" charset="2"/>
              <a:buChar char=""/>
              <a:tabLst>
                <a:tab pos="457200" algn="l"/>
              </a:tabLst>
            </a:pP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rPr>
              <a:t>Developing a </a:t>
            </a: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tooltip="Business plan">
                  <a:extLst>
                    <a:ext uri="{A12FA001-AC4F-418D-AE19-62706E023703}">
                      <ahyp:hlinkClr xmlns:ahyp="http://schemas.microsoft.com/office/drawing/2018/hyperlinkcolor" val="tx"/>
                    </a:ext>
                  </a:extLst>
                </a:hlinkClick>
              </a:rPr>
              <a:t>business plan</a:t>
            </a:r>
            <a:endParaRPr lang="en-IN" sz="2000" u="sng" dirty="0">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l">
              <a:lnSpc>
                <a:spcPct val="105000"/>
              </a:lnSpc>
              <a:spcAft>
                <a:spcPts val="120"/>
              </a:spcAft>
              <a:buSzPts val="1000"/>
              <a:buFont typeface="Symbol" panose="05050102010706020507" pitchFamily="18" charset="2"/>
              <a:buChar char=""/>
              <a:tabLst>
                <a:tab pos="457200" algn="l"/>
              </a:tabLst>
            </a:pP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rPr>
              <a:t>Hiring </a:t>
            </a: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3" tooltip="Human resources">
                  <a:extLst>
                    <a:ext uri="{A12FA001-AC4F-418D-AE19-62706E023703}">
                      <ahyp:hlinkClr xmlns:ahyp="http://schemas.microsoft.com/office/drawing/2018/hyperlinkcolor" val="tx"/>
                    </a:ext>
                  </a:extLst>
                </a:hlinkClick>
              </a:rPr>
              <a:t>human resources</a:t>
            </a:r>
            <a:endParaRPr lang="en-IN" sz="2000" u="sng" dirty="0">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l">
              <a:lnSpc>
                <a:spcPct val="105000"/>
              </a:lnSpc>
              <a:spcAft>
                <a:spcPts val="120"/>
              </a:spcAft>
              <a:buSzPts val="1000"/>
              <a:buFont typeface="Symbol" panose="05050102010706020507" pitchFamily="18" charset="2"/>
              <a:buChar char=""/>
              <a:tabLst>
                <a:tab pos="457200" algn="l"/>
              </a:tabLst>
            </a:pP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rPr>
              <a:t>Acquiring financial and material resources</a:t>
            </a:r>
            <a:endParaRPr lang="en-IN" sz="2000" u="sng" dirty="0">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l">
              <a:lnSpc>
                <a:spcPct val="105000"/>
              </a:lnSpc>
              <a:spcAft>
                <a:spcPts val="120"/>
              </a:spcAft>
              <a:buSzPts val="1000"/>
              <a:buFont typeface="Symbol" panose="05050102010706020507" pitchFamily="18" charset="2"/>
              <a:buChar char=""/>
              <a:tabLst>
                <a:tab pos="457200" algn="l"/>
              </a:tabLst>
            </a:pP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rPr>
              <a:t>Providing leadership</a:t>
            </a:r>
            <a:endParaRPr lang="en-IN" sz="2000" u="sng" dirty="0">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l">
              <a:lnSpc>
                <a:spcPct val="105000"/>
              </a:lnSpc>
              <a:spcAft>
                <a:spcPts val="120"/>
              </a:spcAft>
              <a:buSzPts val="1000"/>
              <a:buFont typeface="Symbol" panose="05050102010706020507" pitchFamily="18" charset="2"/>
              <a:buChar char=""/>
              <a:tabLst>
                <a:tab pos="457200" algn="l"/>
              </a:tabLst>
            </a:pPr>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rPr>
              <a:t>Being responsible for both the venture's success or failure</a:t>
            </a:r>
            <a:endParaRPr lang="en-IN" sz="2000" u="sng" dirty="0">
              <a:effectLst/>
              <a:latin typeface="Times New Roman" panose="02020603050405020304" pitchFamily="18" charset="0"/>
              <a:ea typeface="Arial" panose="020B0604020202020204" pitchFamily="34" charset="0"/>
              <a:cs typeface="Times New Roman" panose="02020603050405020304" pitchFamily="18" charset="0"/>
            </a:endParaRPr>
          </a:p>
          <a:p>
            <a:r>
              <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4" tooltip="Risk aversion">
                  <a:extLst>
                    <a:ext uri="{A12FA001-AC4F-418D-AE19-62706E023703}">
                      <ahyp:hlinkClr xmlns:ahyp="http://schemas.microsoft.com/office/drawing/2018/hyperlinkcolor" val="tx"/>
                    </a:ext>
                  </a:extLst>
                </a:hlinkClick>
              </a:rPr>
              <a:t>Risk aversion</a:t>
            </a:r>
            <a:endParaRPr lang="en-IN" sz="20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554766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ee the source image">
            <a:extLst>
              <a:ext uri="{FF2B5EF4-FFF2-40B4-BE49-F238E27FC236}">
                <a16:creationId xmlns:a16="http://schemas.microsoft.com/office/drawing/2014/main" id="{0EB967DB-D4FC-42B7-B80F-6558D9BADE5A}"/>
              </a:ext>
            </a:extLst>
          </p:cNvPr>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33680" y="213360"/>
            <a:ext cx="10596880" cy="5303519"/>
          </a:xfrm>
          <a:prstGeom prst="rect">
            <a:avLst/>
          </a:prstGeom>
          <a:noFill/>
          <a:ln>
            <a:noFill/>
          </a:ln>
        </p:spPr>
      </p:pic>
    </p:spTree>
    <p:extLst>
      <p:ext uri="{BB962C8B-B14F-4D97-AF65-F5344CB8AC3E}">
        <p14:creationId xmlns:p14="http://schemas.microsoft.com/office/powerpoint/2010/main" val="384532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qualities of enterpreneur">
            <a:extLst>
              <a:ext uri="{FF2B5EF4-FFF2-40B4-BE49-F238E27FC236}">
                <a16:creationId xmlns:a16="http://schemas.microsoft.com/office/drawing/2014/main" id="{EFD02A78-BF92-40CF-A7A9-494C48D37D44}"/>
              </a:ext>
            </a:extLst>
          </p:cNvPr>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259964" y="1403985"/>
            <a:ext cx="6640195" cy="4031615"/>
          </a:xfrm>
          <a:prstGeom prst="rect">
            <a:avLst/>
          </a:prstGeom>
          <a:noFill/>
          <a:ln>
            <a:noFill/>
          </a:ln>
        </p:spPr>
      </p:pic>
      <p:sp>
        <p:nvSpPr>
          <p:cNvPr id="6" name="TextBox 5">
            <a:extLst>
              <a:ext uri="{FF2B5EF4-FFF2-40B4-BE49-F238E27FC236}">
                <a16:creationId xmlns:a16="http://schemas.microsoft.com/office/drawing/2014/main" id="{9D70B96E-EAAF-4C0F-85CF-7AD4389FA330}"/>
              </a:ext>
            </a:extLst>
          </p:cNvPr>
          <p:cNvSpPr txBox="1"/>
          <p:nvPr/>
        </p:nvSpPr>
        <p:spPr>
          <a:xfrm>
            <a:off x="477520" y="121920"/>
            <a:ext cx="8646160" cy="523220"/>
          </a:xfrm>
          <a:prstGeom prst="rect">
            <a:avLst/>
          </a:prstGeom>
          <a:noFill/>
        </p:spPr>
        <p:txBody>
          <a:bodyPr wrap="square">
            <a:spAutoFit/>
          </a:bodyPr>
          <a:lstStyle/>
          <a:p>
            <a:pPr algn="ctr"/>
            <a:r>
              <a:rPr lang="en-US" sz="2800" dirty="0"/>
              <a:t>QUALITIES OF ENTREPRENEUR</a:t>
            </a:r>
            <a:endParaRPr lang="en-IN" sz="2800" dirty="0"/>
          </a:p>
        </p:txBody>
      </p:sp>
    </p:spTree>
    <p:extLst>
      <p:ext uri="{BB962C8B-B14F-4D97-AF65-F5344CB8AC3E}">
        <p14:creationId xmlns:p14="http://schemas.microsoft.com/office/powerpoint/2010/main" val="575615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0426B34A-EE4F-463A-B26A-2EA063AC46F9}"/>
              </a:ext>
            </a:extLst>
          </p:cNvPr>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54000" y="1554400"/>
            <a:ext cx="6695440" cy="4390549"/>
          </a:xfrm>
          <a:prstGeom prst="rect">
            <a:avLst/>
          </a:prstGeom>
          <a:noFill/>
          <a:ln>
            <a:noFill/>
          </a:ln>
        </p:spPr>
      </p:pic>
      <p:sp>
        <p:nvSpPr>
          <p:cNvPr id="6" name="TextBox 5">
            <a:extLst>
              <a:ext uri="{FF2B5EF4-FFF2-40B4-BE49-F238E27FC236}">
                <a16:creationId xmlns:a16="http://schemas.microsoft.com/office/drawing/2014/main" id="{C6C77408-AACA-4D4F-95A0-21CEBF94D544}"/>
              </a:ext>
            </a:extLst>
          </p:cNvPr>
          <p:cNvSpPr txBox="1"/>
          <p:nvPr/>
        </p:nvSpPr>
        <p:spPr>
          <a:xfrm>
            <a:off x="111760" y="682218"/>
            <a:ext cx="7965440" cy="461665"/>
          </a:xfrm>
          <a:prstGeom prst="rect">
            <a:avLst/>
          </a:prstGeom>
          <a:noFill/>
        </p:spPr>
        <p:txBody>
          <a:bodyPr wrap="square">
            <a:spAutoFit/>
          </a:bodyPr>
          <a:lstStyle/>
          <a:p>
            <a:pPr algn="ctr"/>
            <a:r>
              <a:rPr lang="en-US" sz="2400" b="1" dirty="0">
                <a:latin typeface="Times New Roman" panose="02020603050405020304" pitchFamily="18" charset="0"/>
                <a:cs typeface="Times New Roman" panose="02020603050405020304" pitchFamily="18" charset="0"/>
              </a:rPr>
              <a:t>FACTOR INFLUENCING IN ENTREPRENEURSHIP</a:t>
            </a:r>
            <a:endParaRPr lang="en-IN" sz="2400" dirty="0"/>
          </a:p>
        </p:txBody>
      </p:sp>
      <p:pic>
        <p:nvPicPr>
          <p:cNvPr id="7" name="Picture 6" descr="Entrepreneurship Chart">
            <a:extLst>
              <a:ext uri="{FF2B5EF4-FFF2-40B4-BE49-F238E27FC236}">
                <a16:creationId xmlns:a16="http://schemas.microsoft.com/office/drawing/2014/main" id="{6B010FB4-C3E0-4855-A8A0-137D0724E40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949440" y="1110059"/>
            <a:ext cx="5130800" cy="2100501"/>
          </a:xfrm>
          <a:prstGeom prst="rect">
            <a:avLst/>
          </a:prstGeom>
          <a:noFill/>
          <a:ln>
            <a:noFill/>
          </a:ln>
        </p:spPr>
      </p:pic>
    </p:spTree>
    <p:extLst>
      <p:ext uri="{BB962C8B-B14F-4D97-AF65-F5344CB8AC3E}">
        <p14:creationId xmlns:p14="http://schemas.microsoft.com/office/powerpoint/2010/main" val="3361201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498E17-9E33-4136-AA5E-1394BFE85DC3}"/>
              </a:ext>
            </a:extLst>
          </p:cNvPr>
          <p:cNvSpPr>
            <a:spLocks noGrp="1"/>
          </p:cNvSpPr>
          <p:nvPr>
            <p:ph sz="quarter" idx="13"/>
          </p:nvPr>
        </p:nvSpPr>
        <p:spPr>
          <a:xfrm>
            <a:off x="121920" y="111760"/>
            <a:ext cx="11887200" cy="6532880"/>
          </a:xfrm>
        </p:spPr>
        <p:txBody>
          <a:bodyPr>
            <a:normAutofit lnSpcReduction="10000"/>
          </a:bodyPr>
          <a:lstStyle/>
          <a:p>
            <a:pPr marL="107950" indent="0">
              <a:lnSpc>
                <a:spcPct val="103000"/>
              </a:lnSpc>
              <a:spcAft>
                <a:spcPts val="50"/>
              </a:spcAft>
              <a:buNone/>
            </a:pPr>
            <a:r>
              <a:rPr lang="en-IN" sz="1800" u="sng" dirty="0">
                <a:solidFill>
                  <a:schemeClr val="tx1"/>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UNIT –II</a:t>
            </a:r>
            <a:endParaRPr lang="en-IN" sz="1800" u="sng" dirty="0">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marL="107950" indent="0">
              <a:lnSpc>
                <a:spcPct val="103000"/>
              </a:lnSpc>
              <a:spcAft>
                <a:spcPts val="50"/>
              </a:spcAft>
              <a:buNone/>
            </a:pPr>
            <a:r>
              <a:rPr lang="en-IN" sz="1800" u="sng" dirty="0">
                <a:solidFill>
                  <a:schemeClr val="tx1"/>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ENTREPRENEURIAL  DEVELOPMENT AGENCIES</a:t>
            </a:r>
            <a:r>
              <a:rPr lang="en-IN"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1800" dirty="0">
              <a:solidFill>
                <a:schemeClr val="tx1"/>
              </a:solidFill>
              <a:effectLst/>
              <a:latin typeface="Times New Roman" panose="02020603050405020304" pitchFamily="18" charset="0"/>
              <a:ea typeface="Arial" panose="020B0604020202020204" pitchFamily="34" charset="0"/>
              <a:cs typeface="Times New Roman" panose="02020603050405020304" pitchFamily="18" charset="0"/>
            </a:endParaRPr>
          </a:p>
          <a:p>
            <a:pPr marL="107950" marR="45720" indent="0" algn="just">
              <a:lnSpc>
                <a:spcPct val="103000"/>
              </a:lnSpc>
              <a:spcAft>
                <a:spcPts val="135"/>
              </a:spcAft>
              <a:buNone/>
            </a:pPr>
            <a:r>
              <a:rPr lang="en-IN"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Commercial Banks - District Industries Centre - National Small Industries Corporation - Small Industries Development Organisation - Small Industries Service Institute. </a:t>
            </a:r>
            <a:r>
              <a:rPr lang="en-IN"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All India Financial Institutions. SIPCOT and its objectives. MSME Sector and its coverage- Objectives  of Ministry  of MSME. Role and Functions of MICRO Small and Medium Enterprises - Development Organisation (MSME - DO</a:t>
            </a:r>
            <a:r>
              <a:rPr lang="en-IN"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Objectives of SIDCO - Functions of Tamil Nadu SIDCO - IRBI and its Role. NABARD and its role in the Rural Development of India - Introduction to Micro Units Development Refinance Agency (MUDRA</a:t>
            </a:r>
            <a:r>
              <a:rPr lang="en-IN"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45720" indent="0" algn="just">
              <a:lnSpc>
                <a:spcPct val="103000"/>
              </a:lnSpc>
              <a:spcBef>
                <a:spcPts val="0"/>
              </a:spcBef>
              <a:buNone/>
            </a:pPr>
            <a:r>
              <a:rPr lang="en-IN" sz="1800" cap="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b="1" cap="none" dirty="0">
                <a:effectLst/>
                <a:latin typeface="Times New Roman" panose="02020603050405020304" pitchFamily="18" charset="0"/>
                <a:ea typeface="Calibri" panose="020F0502020204030204" pitchFamily="34" charset="0"/>
                <a:cs typeface="Times New Roman" panose="02020603050405020304" pitchFamily="18" charset="0"/>
              </a:rPr>
              <a:t>Commercial</a:t>
            </a:r>
            <a:r>
              <a:rPr lang="en-IN" sz="1800" cap="none"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b="1" cap="none" dirty="0">
                <a:effectLst/>
                <a:latin typeface="Times New Roman" panose="02020603050405020304" pitchFamily="18" charset="0"/>
                <a:ea typeface="Calibri" panose="020F0502020204030204" pitchFamily="34" charset="0"/>
                <a:cs typeface="Times New Roman" panose="02020603050405020304" pitchFamily="18" charset="0"/>
              </a:rPr>
              <a:t>Bank</a:t>
            </a:r>
          </a:p>
          <a:p>
            <a:pPr marL="0" marR="45720" indent="0" algn="just">
              <a:lnSpc>
                <a:spcPct val="103000"/>
              </a:lnSpc>
              <a:spcBef>
                <a:spcPts val="0"/>
              </a:spcBef>
              <a:buNone/>
            </a:pPr>
            <a:r>
              <a:rPr lang="en-IN" sz="1800" cap="none" dirty="0">
                <a:effectLst/>
                <a:latin typeface="Times New Roman" panose="02020603050405020304" pitchFamily="18" charset="0"/>
                <a:ea typeface="Calibri" panose="020F0502020204030204" pitchFamily="34" charset="0"/>
                <a:cs typeface="Times New Roman" panose="02020603050405020304" pitchFamily="18" charset="0"/>
              </a:rPr>
              <a:t> Is A Financial Institution Which Performs The Functions Of Accepting Deposits From The General Public And Giving Loans For Investment With The Aim Of Earning Profit Role Of Commercial Banks: Commercial Banks Play The Most Important Role In Entrepreneur Development Of The Nation.</a:t>
            </a:r>
          </a:p>
          <a:p>
            <a:pPr marL="0" indent="0" algn="just">
              <a:lnSpc>
                <a:spcPct val="110000"/>
              </a:lnSpc>
              <a:spcAft>
                <a:spcPts val="750"/>
              </a:spcAft>
              <a:buNone/>
            </a:pPr>
            <a:r>
              <a:rPr lang="en-IN" sz="1600" b="1" dirty="0">
                <a:effectLst/>
                <a:latin typeface="Times New Roman" panose="02020603050405020304" pitchFamily="18" charset="0"/>
                <a:ea typeface="Times New Roman" panose="02020603050405020304" pitchFamily="18" charset="0"/>
                <a:cs typeface="Times New Roman" panose="02020603050405020304" pitchFamily="18" charset="0"/>
              </a:rPr>
              <a:t>THE NATIONAL SMALL INDUSTRIES CORPORATION (NSIC)</a:t>
            </a:r>
          </a:p>
          <a:p>
            <a:pPr marL="0" indent="0" algn="just">
              <a:lnSpc>
                <a:spcPct val="110000"/>
              </a:lnSpc>
              <a:spcAft>
                <a:spcPts val="750"/>
              </a:spcAft>
              <a:buNone/>
            </a:pPr>
            <a:r>
              <a:rPr lang="en-IN"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1600" dirty="0">
                <a:effectLst/>
                <a:latin typeface="Times New Roman" panose="02020603050405020304" pitchFamily="18" charset="0"/>
                <a:ea typeface="Times New Roman" panose="02020603050405020304" pitchFamily="18" charset="0"/>
                <a:cs typeface="Times New Roman" panose="02020603050405020304" pitchFamily="18" charset="0"/>
              </a:rPr>
              <a:t>is a Public Sector Undertaking (PSU) that comes under the purview of the Ministry of Micro, Small &amp; Medium Enterprises of India. It was set up by the Government of India in 1955 to foster, promote, and aid the growth of the micro, small, and medium enterprises (MSME) in India.</a:t>
            </a:r>
          </a:p>
          <a:p>
            <a:pPr marL="0" indent="0" algn="just">
              <a:lnSpc>
                <a:spcPct val="110000"/>
              </a:lnSpc>
              <a:spcAft>
                <a:spcPts val="750"/>
              </a:spcAft>
              <a:buNone/>
            </a:pPr>
            <a:r>
              <a:rPr lang="en-US" sz="1600" b="0" i="0" dirty="0">
                <a:effectLst/>
                <a:latin typeface="Times New Roman" panose="02020603050405020304" pitchFamily="18" charset="0"/>
                <a:cs typeface="Times New Roman" panose="02020603050405020304" pitchFamily="18" charset="0"/>
              </a:rPr>
              <a:t>The National Small Industries Corporation Ltd (</a:t>
            </a:r>
            <a:r>
              <a:rPr lang="en-US" sz="1600" b="0" i="0" u="none"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NSIC</a:t>
            </a:r>
            <a:r>
              <a:rPr lang="en-US" sz="1600" b="0" i="0" dirty="0">
                <a:effectLst/>
                <a:latin typeface="Times New Roman" panose="02020603050405020304" pitchFamily="18" charset="0"/>
                <a:cs typeface="Times New Roman" panose="02020603050405020304" pitchFamily="18" charset="0"/>
              </a:rPr>
              <a:t>) was set up in 1955 as a central government undertaking, the main aim of which is to </a:t>
            </a:r>
            <a:r>
              <a:rPr lang="en-US" sz="1600" b="1" i="0" dirty="0">
                <a:effectLst/>
                <a:latin typeface="Times New Roman" panose="02020603050405020304" pitchFamily="18" charset="0"/>
                <a:cs typeface="Times New Roman" panose="02020603050405020304" pitchFamily="18" charset="0"/>
              </a:rPr>
              <a:t>fulfill the requirement of machinery and equipment for the development of the small entrepreneurs</a:t>
            </a:r>
            <a:r>
              <a:rPr lang="en-US" sz="1600" b="0" i="0" dirty="0">
                <a:effectLst/>
                <a:latin typeface="Times New Roman" panose="02020603050405020304" pitchFamily="18" charset="0"/>
                <a:cs typeface="Times New Roman" panose="02020603050405020304" pitchFamily="18" charset="0"/>
              </a:rPr>
              <a:t>.</a:t>
            </a:r>
            <a:r>
              <a:rPr lang="en-IN" sz="1600" b="0" i="0" dirty="0">
                <a:latin typeface="Times New Roman" panose="02020603050405020304" pitchFamily="18" charset="0"/>
                <a:cs typeface="Times New Roman" panose="02020603050405020304" pitchFamily="18" charset="0"/>
              </a:rPr>
              <a:t> </a:t>
            </a:r>
            <a:r>
              <a:rPr lang="en-IN" sz="1600" dirty="0">
                <a:effectLst/>
                <a:latin typeface="Times New Roman" panose="02020603050405020304" pitchFamily="18" charset="0"/>
                <a:ea typeface="Times New Roman" panose="02020603050405020304" pitchFamily="18" charset="0"/>
                <a:cs typeface="Times New Roman" panose="02020603050405020304" pitchFamily="18" charset="0"/>
              </a:rPr>
              <a:t>NSIC enhances the competitiveness of the </a:t>
            </a:r>
            <a:r>
              <a:rPr lang="en-IN" sz="16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MSMEs</a:t>
            </a:r>
            <a:r>
              <a:rPr lang="en-IN" sz="1600" dirty="0">
                <a:effectLst/>
                <a:latin typeface="Times New Roman" panose="02020603050405020304" pitchFamily="18" charset="0"/>
                <a:ea typeface="Times New Roman" panose="02020603050405020304" pitchFamily="18" charset="0"/>
                <a:cs typeface="Times New Roman" panose="02020603050405020304" pitchFamily="18" charset="0"/>
              </a:rPr>
              <a:t> by facilitating specially customised schemes while also offering integrated support services in technology, marketing, support, and finance.</a:t>
            </a:r>
          </a:p>
          <a:p>
            <a:pPr marL="107950" marR="45720" indent="0" algn="just">
              <a:lnSpc>
                <a:spcPct val="103000"/>
              </a:lnSpc>
              <a:spcAft>
                <a:spcPts val="135"/>
              </a:spcAft>
              <a:buNone/>
            </a:pPr>
            <a:endParaRPr lang="en-IN" sz="1800" dirty="0">
              <a:solidFill>
                <a:schemeClr val="tx1"/>
              </a:solidFill>
              <a:effectLst/>
              <a:latin typeface="Times New Roman" panose="02020603050405020304" pitchFamily="18" charset="0"/>
              <a:ea typeface="Arial" panose="020B0604020202020204" pitchFamily="34" charset="0"/>
              <a:cs typeface="Times New Roman" panose="02020603050405020304" pitchFamily="18" charset="0"/>
            </a:endParaRPr>
          </a:p>
          <a:p>
            <a:pPr marL="0" indent="0">
              <a:buNone/>
            </a:pP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362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DC360-B9DC-4539-986E-1E9A58485BF5}"/>
              </a:ext>
            </a:extLst>
          </p:cNvPr>
          <p:cNvSpPr>
            <a:spLocks noGrp="1"/>
          </p:cNvSpPr>
          <p:nvPr>
            <p:ph sz="quarter" idx="13"/>
          </p:nvPr>
        </p:nvSpPr>
        <p:spPr>
          <a:xfrm>
            <a:off x="0" y="0"/>
            <a:ext cx="12080240" cy="6715760"/>
          </a:xfrm>
        </p:spPr>
        <p:txBody>
          <a:bodyPr>
            <a:noAutofit/>
          </a:bodyPr>
          <a:lstStyle/>
          <a:p>
            <a:pPr marL="0" indent="0" algn="just">
              <a:lnSpc>
                <a:spcPct val="100000"/>
              </a:lnSpc>
              <a:buNone/>
            </a:pP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District</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Industries</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Centre</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0000"/>
              </a:lnSpc>
              <a:buNone/>
            </a:pP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District</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Industries</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Centre</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Identifies The Entrepreneurs And Renders All Assistances By Co-ordinate Efforts With Line Departments To Commission The Small-scale Industrial Units Chosen By Them. The Motivation Conducted Yields The Result Of Desire By Changing The Students’ Population As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Entrepreneurs</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There Are Many Agencies Providing Avenue For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Development</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Of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Entrepreneurship</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Including Government</a:t>
            </a:r>
            <a:r>
              <a:rPr lang="en-IN" cap="none" dirty="0">
                <a:solidFill>
                  <a:srgbClr val="111111"/>
                </a:solidFill>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0000"/>
              </a:lnSpc>
              <a:buNone/>
            </a:pP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For Example, The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District</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Industries</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b="1"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Centre</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cap="none" dirty="0" err="1">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Thoothukudi</a:t>
            </a:r>
            <a:r>
              <a:rPr lang="en-IN" cap="none"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Conducts Motivation Campaigns In All The Blocks With The Assistance Of Panchayat Presidents And Also For The Final Year Students Of Colleges Of Engineering And Arts, Polytechnics And Also Industrial Training Institutes.</a:t>
            </a:r>
            <a:endParaRPr lang="en-IN" cap="none" dirty="0">
              <a:latin typeface="Times New Roman" panose="02020603050405020304" pitchFamily="18" charset="0"/>
              <a:cs typeface="Times New Roman" panose="02020603050405020304" pitchFamily="18" charset="0"/>
            </a:endParaRPr>
          </a:p>
          <a:p>
            <a:pPr marL="0" indent="0" algn="just">
              <a:lnSpc>
                <a:spcPct val="100000"/>
              </a:lnSpc>
              <a:buNone/>
            </a:pPr>
            <a:r>
              <a:rPr lang="en-US" b="1" i="0" cap="none" dirty="0">
                <a:solidFill>
                  <a:srgbClr val="111111"/>
                </a:solidFill>
                <a:effectLst/>
                <a:latin typeface="Times New Roman" panose="02020603050405020304" pitchFamily="18" charset="0"/>
                <a:cs typeface="Times New Roman" panose="02020603050405020304" pitchFamily="18" charset="0"/>
              </a:rPr>
              <a:t>All India Financial Institutions (</a:t>
            </a:r>
            <a:r>
              <a:rPr lang="en-US" b="1" i="0" cap="none" dirty="0" err="1">
                <a:solidFill>
                  <a:srgbClr val="111111"/>
                </a:solidFill>
                <a:effectLst/>
                <a:latin typeface="Times New Roman" panose="02020603050405020304" pitchFamily="18" charset="0"/>
                <a:cs typeface="Times New Roman" panose="02020603050405020304" pitchFamily="18" charset="0"/>
              </a:rPr>
              <a:t>Aifi</a:t>
            </a:r>
            <a:r>
              <a:rPr lang="en-US" b="1" i="0" cap="none" dirty="0">
                <a:solidFill>
                  <a:srgbClr val="111111"/>
                </a:solidFill>
                <a:effectLst/>
                <a:latin typeface="Times New Roman" panose="02020603050405020304" pitchFamily="18" charset="0"/>
                <a:cs typeface="Times New Roman" panose="02020603050405020304" pitchFamily="18" charset="0"/>
              </a:rPr>
              <a:t>)</a:t>
            </a:r>
          </a:p>
          <a:p>
            <a:pPr marL="0" indent="0" algn="just">
              <a:lnSpc>
                <a:spcPct val="100000"/>
              </a:lnSpc>
              <a:buNone/>
            </a:pPr>
            <a:r>
              <a:rPr lang="en-US" b="0" i="0" cap="none" dirty="0">
                <a:solidFill>
                  <a:srgbClr val="111111"/>
                </a:solidFill>
                <a:effectLst/>
                <a:latin typeface="Times New Roman" panose="02020603050405020304" pitchFamily="18" charset="0"/>
                <a:cs typeface="Times New Roman" panose="02020603050405020304" pitchFamily="18" charset="0"/>
              </a:rPr>
              <a:t> India Financial Institutions (AIFI) Is A</a:t>
            </a:r>
            <a:r>
              <a:rPr lang="en-US" b="1" i="0" cap="none" dirty="0">
                <a:solidFill>
                  <a:srgbClr val="111111"/>
                </a:solidFill>
                <a:effectLst/>
                <a:latin typeface="Times New Roman" panose="02020603050405020304" pitchFamily="18" charset="0"/>
                <a:cs typeface="Times New Roman" panose="02020603050405020304" pitchFamily="18" charset="0"/>
              </a:rPr>
              <a:t> Group Composed Of Financial Regulatory Bodies And Development Finance Institutions</a:t>
            </a:r>
            <a:r>
              <a:rPr lang="en-US" b="0" i="0" cap="none" dirty="0">
                <a:solidFill>
                  <a:srgbClr val="111111"/>
                </a:solidFill>
                <a:effectLst/>
                <a:latin typeface="Times New Roman" panose="02020603050405020304" pitchFamily="18" charset="0"/>
                <a:cs typeface="Times New Roman" panose="02020603050405020304" pitchFamily="18" charset="0"/>
              </a:rPr>
              <a:t> That Play A Pivotal Role In The Financial Markets.</a:t>
            </a:r>
          </a:p>
          <a:p>
            <a:pPr marL="0" indent="0" algn="just">
              <a:lnSpc>
                <a:spcPct val="100000"/>
              </a:lnSpc>
              <a:buNone/>
            </a:pPr>
            <a:r>
              <a:rPr lang="en-US" b="0" i="0" cap="none" dirty="0">
                <a:solidFill>
                  <a:srgbClr val="202122"/>
                </a:solidFill>
                <a:effectLst/>
                <a:latin typeface="Times New Roman" panose="02020603050405020304" pitchFamily="18" charset="0"/>
                <a:cs typeface="Times New Roman" panose="02020603050405020304" pitchFamily="18" charset="0"/>
              </a:rPr>
              <a:t>Also Known As "Financial Instruments", The Financial Institutions Assist In The Proper Allocation Of Resources, Sourcing From Businesses That Have A Surplus And Distributing To Others Who Have Deficits - This Also Assists With Ensuring The Continued Circulation Of Money In The Economy.</a:t>
            </a:r>
          </a:p>
          <a:p>
            <a:pPr marL="0" indent="0" algn="just">
              <a:lnSpc>
                <a:spcPct val="100000"/>
              </a:lnSpc>
              <a:buNone/>
            </a:pPr>
            <a:r>
              <a:rPr lang="en-US" b="0" i="0" cap="none" dirty="0">
                <a:solidFill>
                  <a:srgbClr val="202122"/>
                </a:solidFill>
                <a:effectLst/>
                <a:latin typeface="Times New Roman" panose="02020603050405020304" pitchFamily="18" charset="0"/>
                <a:cs typeface="Times New Roman" panose="02020603050405020304" pitchFamily="18" charset="0"/>
              </a:rPr>
              <a:t>Possibly Of Greatest Significance, The Financial Institutions Act As An Intermediary Between Borrowers And Final Lenders, Providing Safety And Liquidity</a:t>
            </a:r>
            <a:r>
              <a:rPr lang="en-US" b="0" i="0" cap="none" dirty="0">
                <a:solidFill>
                  <a:srgbClr val="202122"/>
                </a:solidFill>
                <a:effectLst/>
                <a:latin typeface="Arial" panose="020B0604020202020204" pitchFamily="34" charset="0"/>
              </a:rPr>
              <a:t>. </a:t>
            </a:r>
            <a:endParaRPr lang="en-IN" cap="none" dirty="0">
              <a:latin typeface="Times New Roman" panose="02020603050405020304" pitchFamily="18" charset="0"/>
              <a:cs typeface="Times New Roman" panose="02020603050405020304" pitchFamily="18" charset="0"/>
            </a:endParaRPr>
          </a:p>
          <a:p>
            <a:pPr algn="just">
              <a:lnSpc>
                <a:spcPct val="100000"/>
              </a:lnSpc>
            </a:pPr>
            <a:endParaRPr lang="en-IN" cap="none" dirty="0"/>
          </a:p>
        </p:txBody>
      </p:sp>
    </p:spTree>
    <p:extLst>
      <p:ext uri="{BB962C8B-B14F-4D97-AF65-F5344CB8AC3E}">
        <p14:creationId xmlns:p14="http://schemas.microsoft.com/office/powerpoint/2010/main" val="2338899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B62E01-22F7-4EF2-BA37-777176CB3953}"/>
              </a:ext>
            </a:extLst>
          </p:cNvPr>
          <p:cNvSpPr>
            <a:spLocks noGrp="1"/>
          </p:cNvSpPr>
          <p:nvPr>
            <p:ph sz="quarter" idx="13"/>
          </p:nvPr>
        </p:nvSpPr>
        <p:spPr>
          <a:xfrm>
            <a:off x="81280" y="0"/>
            <a:ext cx="12110720" cy="6715760"/>
          </a:xfrm>
        </p:spPr>
        <p:txBody>
          <a:bodyPr>
            <a:normAutofit fontScale="92500" lnSpcReduction="10000"/>
          </a:bodyPr>
          <a:lstStyle/>
          <a:p>
            <a:pPr marL="0" indent="0" algn="just" fontAlgn="base">
              <a:lnSpc>
                <a:spcPct val="150000"/>
              </a:lnSpc>
              <a:buNone/>
            </a:pPr>
            <a:r>
              <a:rPr lang="en-US" sz="2400" b="1" i="0" dirty="0">
                <a:solidFill>
                  <a:srgbClr val="000000"/>
                </a:solidFill>
                <a:effectLst/>
                <a:latin typeface="Times New Roman" panose="02020603050405020304" pitchFamily="18" charset="0"/>
                <a:cs typeface="Times New Roman" panose="02020603050405020304" pitchFamily="18" charset="0"/>
              </a:rPr>
              <a:t>SMALL INDUSTRIES DEVELOMPENT CORPORATION, (SIDCO)TAMILNADU:</a:t>
            </a:r>
          </a:p>
          <a:p>
            <a:pPr marL="0" indent="0" algn="just" fontAlgn="base">
              <a:lnSpc>
                <a:spcPct val="150000"/>
              </a:lnSpc>
              <a:buNone/>
            </a:pPr>
            <a:r>
              <a:rPr lang="en-US" sz="2000" b="0" i="0" dirty="0" err="1">
                <a:solidFill>
                  <a:schemeClr val="tx1"/>
                </a:solidFill>
                <a:effectLst/>
                <a:latin typeface="Times New Roman" panose="02020603050405020304" pitchFamily="18" charset="0"/>
                <a:cs typeface="Times New Roman" panose="02020603050405020304" pitchFamily="18" charset="0"/>
              </a:rPr>
              <a:t>Tamilnadu</a:t>
            </a:r>
            <a:r>
              <a:rPr lang="en-US" sz="2000" b="0" i="0" dirty="0">
                <a:solidFill>
                  <a:schemeClr val="tx1"/>
                </a:solidFill>
                <a:effectLst/>
                <a:latin typeface="Times New Roman" panose="02020603050405020304" pitchFamily="18" charset="0"/>
                <a:cs typeface="Times New Roman" panose="02020603050405020304" pitchFamily="18" charset="0"/>
              </a:rPr>
              <a:t>, India, Small Industries Development Corporation (SIDCO) was set up in 1971. The prime function of SIDCO was to identify potential growth </a:t>
            </a:r>
            <a:r>
              <a:rPr lang="en-US" sz="2000" b="0" i="0" dirty="0" err="1">
                <a:solidFill>
                  <a:schemeClr val="tx1"/>
                </a:solidFill>
                <a:effectLst/>
                <a:latin typeface="Times New Roman" panose="02020603050405020304" pitchFamily="18" charset="0"/>
                <a:cs typeface="Times New Roman" panose="02020603050405020304" pitchFamily="18" charset="0"/>
              </a:rPr>
              <a:t>centres</a:t>
            </a:r>
            <a:r>
              <a:rPr lang="en-US" sz="2000" b="0" i="0" dirty="0">
                <a:solidFill>
                  <a:schemeClr val="tx1"/>
                </a:solidFill>
                <a:effectLst/>
                <a:latin typeface="Times New Roman" panose="02020603050405020304" pitchFamily="18" charset="0"/>
                <a:cs typeface="Times New Roman" panose="02020603050405020304" pitchFamily="18" charset="0"/>
              </a:rPr>
              <a:t> in various parts of </a:t>
            </a:r>
            <a:r>
              <a:rPr lang="en-US" sz="2000" b="0" i="0" dirty="0" err="1">
                <a:solidFill>
                  <a:schemeClr val="tx1"/>
                </a:solidFill>
                <a:effectLst/>
                <a:latin typeface="Times New Roman" panose="02020603050405020304" pitchFamily="18" charset="0"/>
                <a:cs typeface="Times New Roman" panose="02020603050405020304" pitchFamily="18" charset="0"/>
              </a:rPr>
              <a:t>Tamilnadu</a:t>
            </a:r>
            <a:r>
              <a:rPr lang="en-US" sz="2000" b="0" i="0" dirty="0">
                <a:solidFill>
                  <a:schemeClr val="tx1"/>
                </a:solidFill>
                <a:effectLst/>
                <a:latin typeface="Times New Roman" panose="02020603050405020304" pitchFamily="18" charset="0"/>
                <a:cs typeface="Times New Roman" panose="02020603050405020304" pitchFamily="18" charset="0"/>
              </a:rPr>
              <a:t>. There is a network of 76 industrial estates in the State which are maintained by SIDCO. 32 of these were formed by the government initially and subsequently handed over to SIDCO. The remaining 44 estates were set up by SIDCO itself. Source (</a:t>
            </a:r>
            <a:r>
              <a:rPr lang="en-US" sz="2000" b="1" i="1" strike="noStrike" dirty="0">
                <a:solidFill>
                  <a:schemeClr val="tx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SIDCO – TAMILNADU SMALL INDUSTRIES DEVELOPMENT CORPORATION LIMITED</a:t>
            </a:r>
            <a:r>
              <a:rPr lang="en-US" sz="2000" b="1" i="0" dirty="0">
                <a:solidFill>
                  <a:schemeClr val="tx1"/>
                </a:solidFill>
                <a:effectLst/>
                <a:latin typeface="Times New Roman" panose="02020603050405020304" pitchFamily="18" charset="0"/>
                <a:cs typeface="Times New Roman" panose="02020603050405020304" pitchFamily="18" charset="0"/>
              </a:rPr>
              <a:t>) </a:t>
            </a:r>
            <a:r>
              <a:rPr lang="en-US" sz="2000" b="0" i="0" dirty="0">
                <a:solidFill>
                  <a:schemeClr val="tx1"/>
                </a:solidFill>
                <a:effectLst/>
                <a:latin typeface="Times New Roman" panose="02020603050405020304" pitchFamily="18" charset="0"/>
                <a:cs typeface="Times New Roman" panose="02020603050405020304" pitchFamily="18" charset="0"/>
              </a:rPr>
              <a:t>It has set up these estates in rural and most backward areas to ensure balanced industrial development</a:t>
            </a:r>
          </a:p>
          <a:p>
            <a:pPr marL="0" indent="0" algn="just">
              <a:lnSpc>
                <a:spcPct val="150000"/>
              </a:lnSpc>
              <a:buNone/>
            </a:pPr>
            <a:r>
              <a:rPr lang="en-US" sz="2000" b="1" i="0" dirty="0">
                <a:solidFill>
                  <a:srgbClr val="424142"/>
                </a:solidFill>
                <a:effectLst/>
                <a:latin typeface="Times New Roman" panose="02020603050405020304" pitchFamily="18" charset="0"/>
                <a:cs typeface="Times New Roman" panose="02020603050405020304" pitchFamily="18" charset="0"/>
              </a:rPr>
              <a:t>INDUSTRIAL RECONSTRUCTION BANK OF INDIA (</a:t>
            </a:r>
            <a:r>
              <a:rPr lang="en-US" sz="2000" b="1" i="0" dirty="0">
                <a:solidFill>
                  <a:srgbClr val="111111"/>
                </a:solidFill>
                <a:effectLst/>
                <a:latin typeface="Times New Roman" panose="02020603050405020304" pitchFamily="18" charset="0"/>
                <a:cs typeface="Times New Roman" panose="02020603050405020304" pitchFamily="18" charset="0"/>
              </a:rPr>
              <a:t>IRBI) </a:t>
            </a:r>
          </a:p>
          <a:p>
            <a:pPr marL="0" indent="0" algn="just">
              <a:lnSpc>
                <a:spcPct val="150000"/>
              </a:lnSpc>
              <a:buNone/>
            </a:pPr>
            <a:r>
              <a:rPr lang="en-US" sz="2000" b="0" i="0" dirty="0">
                <a:solidFill>
                  <a:srgbClr val="444444"/>
                </a:solidFill>
                <a:effectLst/>
                <a:latin typeface="Times New Roman" panose="02020603050405020304" pitchFamily="18" charset="0"/>
                <a:cs typeface="Times New Roman" panose="02020603050405020304" pitchFamily="18" charset="0"/>
              </a:rPr>
              <a:t>The Industrial Reconstruction Corporation of India Ltd., set up in 1971 for rehabilitation of sick industrial companies, was reconstituted as Industrial Reconstruction Bank of India in 1985 under the IRBI Act, 1984.</a:t>
            </a:r>
            <a:endParaRPr lang="en-US" sz="2000" b="1" i="0" dirty="0">
              <a:solidFill>
                <a:srgbClr val="111111"/>
              </a:solidFill>
              <a:effectLst/>
              <a:latin typeface="Times New Roman" panose="02020603050405020304" pitchFamily="18" charset="0"/>
              <a:cs typeface="Times New Roman" panose="02020603050405020304" pitchFamily="18" charset="0"/>
            </a:endParaRPr>
          </a:p>
          <a:p>
            <a:pPr marL="0" indent="0" algn="just">
              <a:lnSpc>
                <a:spcPct val="150000"/>
              </a:lnSpc>
              <a:buNone/>
            </a:pPr>
            <a:r>
              <a:rPr lang="en-US" sz="2000" b="0" i="0" dirty="0">
                <a:solidFill>
                  <a:srgbClr val="424142"/>
                </a:solidFill>
                <a:effectLst/>
                <a:latin typeface="Times New Roman" panose="02020603050405020304" pitchFamily="18" charset="0"/>
                <a:cs typeface="Times New Roman" panose="02020603050405020304" pitchFamily="18" charset="0"/>
              </a:rPr>
              <a:t>The Government of India set up the Industrial Reconstruction Corporation of India (IRCI) in April 1971, under the Indian Companies Act mainly to look after special problems of sick units’ and provide assistance for their speedy reconstruction and rehabilitation, if necessary, by undertaking the management of the units and developing infrastructure facilities like those of transport, marketing etc.</a:t>
            </a:r>
            <a:endParaRPr lang="en-US" sz="2000" b="1" i="0" dirty="0">
              <a:solidFill>
                <a:srgbClr val="111111"/>
              </a:solidFill>
              <a:effectLst/>
              <a:latin typeface="Times New Roman" panose="02020603050405020304" pitchFamily="18" charset="0"/>
              <a:cs typeface="Times New Roman" panose="02020603050405020304" pitchFamily="18" charset="0"/>
            </a:endParaRPr>
          </a:p>
          <a:p>
            <a:pPr marL="0" indent="0" algn="just" fontAlgn="base">
              <a:lnSpc>
                <a:spcPct val="150000"/>
              </a:lnSpc>
              <a:buNone/>
            </a:pPr>
            <a:endParaRPr lang="en-IN" dirty="0"/>
          </a:p>
        </p:txBody>
      </p:sp>
    </p:spTree>
    <p:extLst>
      <p:ext uri="{BB962C8B-B14F-4D97-AF65-F5344CB8AC3E}">
        <p14:creationId xmlns:p14="http://schemas.microsoft.com/office/powerpoint/2010/main" val="1758905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CE8BE-A9EB-4168-9266-31CBEC90ED49}"/>
              </a:ext>
            </a:extLst>
          </p:cNvPr>
          <p:cNvSpPr>
            <a:spLocks noGrp="1"/>
          </p:cNvSpPr>
          <p:nvPr>
            <p:ph sz="quarter" idx="13"/>
          </p:nvPr>
        </p:nvSpPr>
        <p:spPr>
          <a:xfrm>
            <a:off x="0" y="71120"/>
            <a:ext cx="12049760" cy="6654800"/>
          </a:xfrm>
        </p:spPr>
        <p:txBody>
          <a:bodyPr>
            <a:normAutofit fontScale="85000" lnSpcReduction="20000"/>
          </a:bodyPr>
          <a:lstStyle/>
          <a:p>
            <a:pPr marL="0" indent="0" algn="just">
              <a:buNone/>
            </a:pPr>
            <a:r>
              <a:rPr lang="en-US" sz="2400" b="1" i="0" dirty="0">
                <a:solidFill>
                  <a:srgbClr val="333333"/>
                </a:solidFill>
                <a:effectLst/>
                <a:latin typeface="Times New Roman" panose="02020603050405020304" pitchFamily="18" charset="0"/>
                <a:cs typeface="Times New Roman" panose="02020603050405020304" pitchFamily="18" charset="0"/>
              </a:rPr>
              <a:t>UNIT IV</a:t>
            </a:r>
          </a:p>
          <a:p>
            <a:pPr marL="0" indent="0" algn="just">
              <a:buNone/>
            </a:pPr>
            <a:r>
              <a:rPr lang="en-US" sz="2400" b="1" i="0" dirty="0">
                <a:solidFill>
                  <a:srgbClr val="333333"/>
                </a:solidFill>
                <a:effectLst/>
                <a:latin typeface="Times New Roman" panose="02020603050405020304" pitchFamily="18" charset="0"/>
                <a:cs typeface="Times New Roman" panose="02020603050405020304" pitchFamily="18" charset="0"/>
              </a:rPr>
              <a:t>ENTREPRENEURSHIP DEVELOPMENT PROGRAMME (EDP) </a:t>
            </a:r>
          </a:p>
          <a:p>
            <a:pPr marL="0" indent="0" algn="just">
              <a:buNone/>
            </a:pPr>
            <a:r>
              <a:rPr lang="en-US" sz="2000" b="0" i="0" dirty="0">
                <a:solidFill>
                  <a:srgbClr val="333333"/>
                </a:solidFill>
                <a:effectLst/>
                <a:latin typeface="Times New Roman" panose="02020603050405020304" pitchFamily="18" charset="0"/>
                <a:cs typeface="Times New Roman" panose="02020603050405020304" pitchFamily="18" charset="0"/>
              </a:rPr>
              <a:t>Entrepreneurship Development </a:t>
            </a:r>
            <a:r>
              <a:rPr lang="en-US" sz="2000" b="0" i="0" dirty="0" err="1">
                <a:solidFill>
                  <a:srgbClr val="333333"/>
                </a:solidFill>
                <a:effectLst/>
                <a:latin typeface="Times New Roman" panose="02020603050405020304" pitchFamily="18" charset="0"/>
                <a:cs typeface="Times New Roman" panose="02020603050405020304" pitchFamily="18" charset="0"/>
              </a:rPr>
              <a:t>Programme</a:t>
            </a:r>
            <a:r>
              <a:rPr lang="en-US" sz="2000" b="0" i="0" dirty="0">
                <a:solidFill>
                  <a:srgbClr val="333333"/>
                </a:solidFill>
                <a:effectLst/>
                <a:latin typeface="Times New Roman" panose="02020603050405020304" pitchFamily="18" charset="0"/>
                <a:cs typeface="Times New Roman" panose="02020603050405020304" pitchFamily="18" charset="0"/>
              </a:rPr>
              <a:t> (EDP) is a </a:t>
            </a:r>
            <a:r>
              <a:rPr lang="en-US" sz="2000" b="0" i="0" dirty="0" err="1">
                <a:solidFill>
                  <a:srgbClr val="333333"/>
                </a:solidFill>
                <a:effectLst/>
                <a:latin typeface="Times New Roman" panose="02020603050405020304" pitchFamily="18" charset="0"/>
                <a:cs typeface="Times New Roman" panose="02020603050405020304" pitchFamily="18" charset="0"/>
              </a:rPr>
              <a:t>programme</a:t>
            </a:r>
            <a:r>
              <a:rPr lang="en-US" sz="2000" b="0" i="0" dirty="0">
                <a:solidFill>
                  <a:srgbClr val="333333"/>
                </a:solidFill>
                <a:effectLst/>
                <a:latin typeface="Times New Roman" panose="02020603050405020304" pitchFamily="18" charset="0"/>
                <a:cs typeface="Times New Roman" panose="02020603050405020304" pitchFamily="18" charset="0"/>
              </a:rPr>
              <a:t> that aims to improve entrepreneurial skills. Through such a </a:t>
            </a:r>
            <a:r>
              <a:rPr lang="en-US" sz="2000" b="0" i="0" dirty="0" err="1">
                <a:solidFill>
                  <a:srgbClr val="333333"/>
                </a:solidFill>
                <a:effectLst/>
                <a:latin typeface="Times New Roman" panose="02020603050405020304" pitchFamily="18" charset="0"/>
                <a:cs typeface="Times New Roman" panose="02020603050405020304" pitchFamily="18" charset="0"/>
              </a:rPr>
              <a:t>programme</a:t>
            </a:r>
            <a:r>
              <a:rPr lang="en-US" sz="2000" b="0" i="0" dirty="0">
                <a:solidFill>
                  <a:srgbClr val="333333"/>
                </a:solidFill>
                <a:effectLst/>
                <a:latin typeface="Times New Roman" panose="02020603050405020304" pitchFamily="18" charset="0"/>
                <a:cs typeface="Times New Roman" panose="02020603050405020304" pitchFamily="18" charset="0"/>
              </a:rPr>
              <a:t>, the skills needed to properly run a company are learned among individuals. Often, people can have knowledge, but polishing and incubation is necessary that are provided by the EDP</a:t>
            </a:r>
          </a:p>
          <a:p>
            <a:pPr marL="0" indent="0" algn="just">
              <a:buNone/>
            </a:pPr>
            <a:r>
              <a:rPr lang="en-US" sz="2000" b="0" i="0" dirty="0">
                <a:solidFill>
                  <a:srgbClr val="333333"/>
                </a:solidFill>
                <a:effectLst/>
                <a:latin typeface="Times New Roman" panose="02020603050405020304" pitchFamily="18" charset="0"/>
                <a:cs typeface="Times New Roman" panose="02020603050405020304" pitchFamily="18" charset="0"/>
              </a:rPr>
              <a:t>In economics, entrepreneurship connected with land, </a:t>
            </a:r>
            <a:r>
              <a:rPr lang="en-US" sz="2000" b="0" i="0" dirty="0" err="1">
                <a:solidFill>
                  <a:srgbClr val="333333"/>
                </a:solidFill>
                <a:effectLst/>
                <a:latin typeface="Times New Roman" panose="02020603050405020304" pitchFamily="18" charset="0"/>
                <a:cs typeface="Times New Roman" panose="02020603050405020304" pitchFamily="18" charset="0"/>
              </a:rPr>
              <a:t>labour</a:t>
            </a:r>
            <a:r>
              <a:rPr lang="en-US" sz="2000" b="0" i="0" dirty="0">
                <a:solidFill>
                  <a:srgbClr val="333333"/>
                </a:solidFill>
                <a:effectLst/>
                <a:latin typeface="Times New Roman" panose="02020603050405020304" pitchFamily="18" charset="0"/>
                <a:cs typeface="Times New Roman" panose="02020603050405020304" pitchFamily="18" charset="0"/>
              </a:rPr>
              <a:t>, natural resources and capital can generate a profit. The entrepreneurial vision is defined by discovery and risk-taking and is an indispensable part of a nation’s capacity to succeed in an ever-changing and more competitive global marketplace.</a:t>
            </a:r>
          </a:p>
          <a:p>
            <a:pPr marL="0" indent="0" algn="just" fontAlgn="base">
              <a:buNone/>
            </a:pPr>
            <a:r>
              <a:rPr lang="en-US" sz="2400" b="1" dirty="0">
                <a:solidFill>
                  <a:srgbClr val="000000"/>
                </a:solidFill>
                <a:effectLst/>
                <a:latin typeface="Times New Roman" panose="02020603050405020304" pitchFamily="18" charset="0"/>
                <a:cs typeface="Times New Roman" panose="02020603050405020304" pitchFamily="18" charset="0"/>
              </a:rPr>
              <a:t>OBJECTIVES OF EDP:</a:t>
            </a:r>
          </a:p>
          <a:p>
            <a:pPr marL="0" indent="0" algn="just" fontAlgn="base">
              <a:buNone/>
            </a:pPr>
            <a:r>
              <a:rPr lang="en-US" sz="2000" b="1" dirty="0">
                <a:solidFill>
                  <a:srgbClr val="424142"/>
                </a:solidFill>
                <a:effectLst/>
                <a:latin typeface="Times New Roman" panose="02020603050405020304" pitchFamily="18" charset="0"/>
                <a:cs typeface="Times New Roman" panose="02020603050405020304" pitchFamily="18" charset="0"/>
              </a:rPr>
              <a:t>The major objectives of the Entrepreneurship Development </a:t>
            </a:r>
            <a:r>
              <a:rPr lang="en-US" sz="2000" b="1" dirty="0" err="1">
                <a:solidFill>
                  <a:srgbClr val="424142"/>
                </a:solidFill>
                <a:effectLst/>
                <a:latin typeface="Times New Roman" panose="02020603050405020304" pitchFamily="18" charset="0"/>
                <a:cs typeface="Times New Roman" panose="02020603050405020304" pitchFamily="18" charset="0"/>
              </a:rPr>
              <a:t>Programmes</a:t>
            </a:r>
            <a:r>
              <a:rPr lang="en-US" sz="2000" b="1" dirty="0">
                <a:solidFill>
                  <a:srgbClr val="424142"/>
                </a:solidFill>
                <a:effectLst/>
                <a:latin typeface="Times New Roman" panose="02020603050405020304" pitchFamily="18" charset="0"/>
                <a:cs typeface="Times New Roman" panose="02020603050405020304" pitchFamily="18" charset="0"/>
              </a:rPr>
              <a:t> (EDPs) are to:</a:t>
            </a:r>
            <a:endParaRPr lang="en-US" sz="2000" b="0" dirty="0">
              <a:solidFill>
                <a:srgbClr val="424142"/>
              </a:solidFill>
              <a:effectLst/>
              <a:latin typeface="Times New Roman" panose="02020603050405020304" pitchFamily="18" charset="0"/>
              <a:cs typeface="Times New Roman" panose="02020603050405020304" pitchFamily="18" charset="0"/>
            </a:endParaRP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a. Develop and strengthen the entrepreneurial quality, i.e. motivation or need for achievement.</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b. </a:t>
            </a:r>
            <a:r>
              <a:rPr lang="en-US" sz="2000" b="0" dirty="0" err="1">
                <a:solidFill>
                  <a:srgbClr val="424142"/>
                </a:solidFill>
                <a:effectLst/>
                <a:latin typeface="Times New Roman" panose="02020603050405020304" pitchFamily="18" charset="0"/>
                <a:cs typeface="Times New Roman" panose="02020603050405020304" pitchFamily="18" charset="0"/>
              </a:rPr>
              <a:t>Analyse</a:t>
            </a:r>
            <a:r>
              <a:rPr lang="en-US" sz="2000" b="0" dirty="0">
                <a:solidFill>
                  <a:srgbClr val="424142"/>
                </a:solidFill>
                <a:effectLst/>
                <a:latin typeface="Times New Roman" panose="02020603050405020304" pitchFamily="18" charset="0"/>
                <a:cs typeface="Times New Roman" panose="02020603050405020304" pitchFamily="18" charset="0"/>
              </a:rPr>
              <a:t> environmental set up relating to small industry and small business.</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c. Select the product.</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d. Formulate proposal for the product.</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e. Understand the process and procedure involved in setting up a small enterprise.</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f. Know the sources of help and support available for starting a small scale industry.</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g. Acquire the necessary managerial skills required to run a small-scale industry.</a:t>
            </a:r>
          </a:p>
          <a:p>
            <a:pPr algn="just" fontAlgn="base"/>
            <a:r>
              <a:rPr lang="en-US" sz="2000" b="0" dirty="0">
                <a:solidFill>
                  <a:srgbClr val="424142"/>
                </a:solidFill>
                <a:effectLst/>
                <a:latin typeface="Times New Roman" panose="02020603050405020304" pitchFamily="18" charset="0"/>
                <a:cs typeface="Times New Roman" panose="02020603050405020304" pitchFamily="18" charset="0"/>
              </a:rPr>
              <a:t>h. Know the pros and cons in becoming an entrepreneur.</a:t>
            </a:r>
          </a:p>
          <a:p>
            <a:pPr marL="0" indent="0" algn="just">
              <a:buNone/>
            </a:pPr>
            <a:endParaRPr lang="en-IN" dirty="0"/>
          </a:p>
        </p:txBody>
      </p:sp>
    </p:spTree>
    <p:extLst>
      <p:ext uri="{BB962C8B-B14F-4D97-AF65-F5344CB8AC3E}">
        <p14:creationId xmlns:p14="http://schemas.microsoft.com/office/powerpoint/2010/main" val="332335939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29</TotalTime>
  <Words>1737</Words>
  <Application>Microsoft Office PowerPoint</Application>
  <PresentationFormat>Widescreen</PresentationFormat>
  <Paragraphs>91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Gill Sans MT</vt:lpstr>
      <vt:lpstr>Symbol</vt:lpstr>
      <vt:lpstr>Times New Roman</vt:lpstr>
      <vt:lpstr>Gallery</vt:lpstr>
      <vt:lpstr>ENTERPRENEURIAL DEVLOPEMENT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ENTERPRENEURIAL DEVLOPEMENT </dc:title>
  <dc:creator>saranpinky30@gmail.com</dc:creator>
  <cp:lastModifiedBy>saranpinky30@gmail.com</cp:lastModifiedBy>
  <cp:revision>1</cp:revision>
  <dcterms:created xsi:type="dcterms:W3CDTF">2021-11-21T13:05:15Z</dcterms:created>
  <dcterms:modified xsi:type="dcterms:W3CDTF">2021-11-21T13:35:02Z</dcterms:modified>
</cp:coreProperties>
</file>