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8" r:id="rId2"/>
    <p:sldId id="257" r:id="rId3"/>
    <p:sldId id="258" r:id="rId4"/>
    <p:sldId id="259" r:id="rId5"/>
    <p:sldId id="263" r:id="rId6"/>
    <p:sldId id="260" r:id="rId7"/>
    <p:sldId id="266" r:id="rId8"/>
    <p:sldId id="261" r:id="rId9"/>
    <p:sldId id="264" r:id="rId10"/>
    <p:sldId id="265" r:id="rId11"/>
    <p:sldId id="262" r:id="rId12"/>
    <p:sldId id="269"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snapToObjects="1">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pPr/>
              <a:t>15-Jun-24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pPr/>
              <a:t>15-Jun-24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pPr/>
              <a:t>15-Jun-24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pPr/>
              <a:t>15-Jun-24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pPr/>
              <a:t>15-Jun-24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pPr/>
              <a:t>15-Jun-24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pPr/>
              <a:t>15-Jun-24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pPr/>
              <a:t>15-Jun-24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pPr/>
              <a:t>15-Jun-24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pPr/>
              <a:t>15-Jun-24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pPr/>
              <a:t>15-Jun-24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pPr/>
              <a:t>15-Jun-24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xmlns=""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03513"/>
            <a:ext cx="7772400" cy="4386943"/>
          </a:xfrm>
        </p:spPr>
        <p:txBody>
          <a:bodyPr>
            <a:noAutofit/>
          </a:bodyPr>
          <a:lstStyle/>
          <a:p>
            <a:r>
              <a:rPr lang="en-IN" sz="2400" dirty="0"/>
              <a:t>NAZARETH COLLEGE OF ARTS AND SCIENCE </a:t>
            </a:r>
            <a:br>
              <a:rPr lang="en-IN" sz="2400" dirty="0"/>
            </a:br>
            <a:r>
              <a:rPr lang="en-IN" sz="2400" dirty="0"/>
              <a:t>Affiliated To University Of Madras </a:t>
            </a:r>
            <a:br>
              <a:rPr lang="en-IN" sz="2400" dirty="0"/>
            </a:br>
            <a:r>
              <a:rPr lang="en-IN" sz="2400" dirty="0"/>
              <a:t>Re-accredited by NAAC with 'B' grade </a:t>
            </a:r>
            <a:br>
              <a:rPr lang="en-IN" sz="2400" dirty="0"/>
            </a:br>
            <a:r>
              <a:rPr lang="en-IN" sz="2400" dirty="0"/>
              <a:t>SUBJECT NAME: FINANCIAL ACCOUNTING </a:t>
            </a:r>
            <a:br>
              <a:rPr lang="en-IN" sz="2400" dirty="0"/>
            </a:br>
            <a:r>
              <a:rPr lang="en-IN" sz="2400" dirty="0"/>
              <a:t>TOPIC: IFRS AND BASICS OF FINANCIAL ACCOUNTING </a:t>
            </a:r>
            <a:br>
              <a:rPr lang="en-IN" sz="2400" dirty="0"/>
            </a:br>
            <a:r>
              <a:rPr lang="en-IN" sz="2400" dirty="0"/>
              <a:t>CLASS: I </a:t>
            </a:r>
            <a:r>
              <a:rPr lang="en-IN" sz="2400" dirty="0" err="1"/>
              <a:t>B.Com</a:t>
            </a:r>
            <a:r>
              <a:rPr lang="en-IN" sz="2400" dirty="0"/>
              <a:t>(CS) </a:t>
            </a:r>
            <a:br>
              <a:rPr lang="en-IN" sz="2400" dirty="0"/>
            </a:br>
            <a:r>
              <a:rPr lang="en-IN" sz="2400" dirty="0"/>
              <a:t>SEMESTER </a:t>
            </a:r>
            <a:r>
              <a:rPr lang="en-IN" sz="2400"/>
              <a:t>: I</a:t>
            </a:r>
            <a:r>
              <a:rPr lang="en-IN" sz="2400" dirty="0"/>
              <a:t/>
            </a:r>
            <a:br>
              <a:rPr lang="en-IN" sz="2400" dirty="0"/>
            </a:br>
            <a:r>
              <a:rPr lang="en-IN" sz="2400" dirty="0"/>
              <a:t>STAFF NAME : DR.SHARMILA</a:t>
            </a:r>
            <a:br>
              <a:rPr lang="en-IN" sz="2400" dirty="0"/>
            </a:br>
            <a:r>
              <a:rPr lang="en-IN" sz="2400" dirty="0"/>
              <a:t>DEPARTMENT: Corporate Secretaryship</a:t>
            </a:r>
            <a:endParaRPr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8F5026-4EB3-C8BE-4A93-9A57566C356F}"/>
              </a:ext>
            </a:extLst>
          </p:cNvPr>
          <p:cNvSpPr>
            <a:spLocks noGrp="1"/>
          </p:cNvSpPr>
          <p:nvPr>
            <p:ph type="title"/>
          </p:nvPr>
        </p:nvSpPr>
        <p:spPr/>
        <p:txBody>
          <a:bodyPr/>
          <a:lstStyle/>
          <a:p>
            <a:r>
              <a:rPr lang="en-US" dirty="0"/>
              <a:t>IFRS</a:t>
            </a:r>
            <a:endParaRPr lang="en-IN" dirty="0"/>
          </a:p>
        </p:txBody>
      </p:sp>
      <p:sp>
        <p:nvSpPr>
          <p:cNvPr id="3" name="Content Placeholder 2">
            <a:extLst>
              <a:ext uri="{FF2B5EF4-FFF2-40B4-BE49-F238E27FC236}">
                <a16:creationId xmlns:a16="http://schemas.microsoft.com/office/drawing/2014/main" xmlns="" id="{E56A2182-1D70-E17D-2160-6C18DD66BA92}"/>
              </a:ext>
            </a:extLst>
          </p:cNvPr>
          <p:cNvSpPr>
            <a:spLocks noGrp="1"/>
          </p:cNvSpPr>
          <p:nvPr>
            <p:ph idx="1"/>
          </p:nvPr>
        </p:nvSpPr>
        <p:spPr/>
        <p:txBody>
          <a:bodyPr>
            <a:normAutofit fontScale="70000" lnSpcReduction="20000"/>
          </a:bodyPr>
          <a:lstStyle/>
          <a:p>
            <a:r>
              <a:rPr lang="en-US" sz="3200" dirty="0"/>
              <a:t>These disclosures cover a wide range of information, such as accounting policies, significant estimates and judgments, contingent liabilities, and events after the reporting period. The aim is to enhance the transparency and completeness of financial statements, enabling users to understand the underlying assumptions and risks associated with the reported figures.</a:t>
            </a:r>
          </a:p>
          <a:p>
            <a:endParaRPr lang="en-US" sz="3200" dirty="0"/>
          </a:p>
          <a:p>
            <a:r>
              <a:rPr lang="en-US" sz="3200" dirty="0"/>
              <a:t>Both GAAP and IFRS have specific disclosure requirements, although the level of detail and specific information required can vary. For instance, IFRS requires extensive disclosures about financial instruments and fair value measurements, while GAAP has detailed requirements for revenue recognition and segment reporting. Complying with these disclosure requirements is crucial for maintaining the credibility and reliability of financial reports, helping to build trust among investors and other stakeholders.</a:t>
            </a:r>
          </a:p>
          <a:p>
            <a:endParaRPr lang="en-IN" dirty="0"/>
          </a:p>
        </p:txBody>
      </p:sp>
    </p:spTree>
    <p:extLst>
      <p:ext uri="{BB962C8B-B14F-4D97-AF65-F5344CB8AC3E}">
        <p14:creationId xmlns:p14="http://schemas.microsoft.com/office/powerpoint/2010/main" xmlns="" val="18048478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5. Conclusion</a:t>
            </a:r>
          </a:p>
        </p:txBody>
      </p:sp>
      <p:sp>
        <p:nvSpPr>
          <p:cNvPr id="3" name="Content Placeholder 2"/>
          <p:cNvSpPr>
            <a:spLocks noGrp="1"/>
          </p:cNvSpPr>
          <p:nvPr>
            <p:ph idx="1"/>
          </p:nvPr>
        </p:nvSpPr>
        <p:spPr>
          <a:xfrm>
            <a:off x="457200" y="1600201"/>
            <a:ext cx="8229600" cy="4049486"/>
          </a:xfrm>
        </p:spPr>
        <p:txBody>
          <a:bodyPr>
            <a:normAutofit fontScale="40000" lnSpcReduction="20000"/>
          </a:bodyPr>
          <a:lstStyle/>
          <a:p>
            <a:r>
              <a:rPr dirty="0"/>
              <a:t>5.1 Summary of Key Points</a:t>
            </a:r>
          </a:p>
          <a:p>
            <a:r>
              <a:rPr dirty="0"/>
              <a:t>In this presentation, we have covered the basics of financial accounting, starting with an introduction to its definition and purpose. Financial accounting plays a crucial role in providing reliable and consistent financial information to stakeholders, which is essential for informed decision-making. We explored the key principles that govern financial accounting, including the revenue recognition principle, matching principle, cost principle, and full disclosure principle.</a:t>
            </a:r>
          </a:p>
          <a:p>
            <a:endParaRPr dirty="0"/>
          </a:p>
          <a:p>
            <a:r>
              <a:rPr dirty="0"/>
              <a:t>We then delved into the primary financial statements: the balance sheet, income statement, and cash flow statement. These statements provide a comprehensive view of a company's financial position, performance, and cash flows, enabling stakeholders to assess its financial health and operational efficiency. Understanding the components and structure of these statements is fundamental for analyzing a company's financial information.</a:t>
            </a:r>
          </a:p>
          <a:p>
            <a:endParaRPr dirty="0"/>
          </a:p>
          <a:p>
            <a:r>
              <a:rPr dirty="0"/>
              <a:t>The accounting cycle was discussed next, highlighting the steps involved in recording, summarizing, and reporting financial transactions. From transaction analysis and journal entries to posting in ledger accounts, each step ensures the accuracy and completeness of financial records. The accounting cycle culminates in the preparation of financial statements, which are used for external reporting and internal decision-making.</a:t>
            </a:r>
          </a:p>
          <a:p>
            <a:endParaRPr dirty="0"/>
          </a:p>
          <a:p>
            <a:r>
              <a:rPr dirty="0"/>
              <a:t>Finally, we examined the importance of financial reporting and the standards that govern it, such as GAAP and IFRS. We also discussed the critical role of disclosures in providing additional context and transparency to the financial statements, helping stakeholders understand the underlying assumptions and risks.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1F0CCA-39C1-F4FA-0A86-17FFFB4BCB1F}"/>
              </a:ext>
            </a:extLst>
          </p:cNvPr>
          <p:cNvSpPr>
            <a:spLocks noGrp="1"/>
          </p:cNvSpPr>
          <p:nvPr>
            <p:ph type="title"/>
          </p:nvPr>
        </p:nvSpPr>
        <p:spPr>
          <a:xfrm>
            <a:off x="457200" y="1306286"/>
            <a:ext cx="8229600" cy="111352"/>
          </a:xfrm>
        </p:spPr>
        <p:txBody>
          <a:bodyPr>
            <a:normAutofit fontScale="90000"/>
          </a:bodyPr>
          <a:lstStyle/>
          <a:p>
            <a:r>
              <a:rPr lang="en-US" dirty="0"/>
              <a:t>Future Trends in Financial Accounting</a:t>
            </a:r>
            <a:br>
              <a:rPr lang="en-US" dirty="0"/>
            </a:br>
            <a:endParaRPr lang="en-IN" dirty="0"/>
          </a:p>
        </p:txBody>
      </p:sp>
      <p:sp>
        <p:nvSpPr>
          <p:cNvPr id="3" name="Content Placeholder 2">
            <a:extLst>
              <a:ext uri="{FF2B5EF4-FFF2-40B4-BE49-F238E27FC236}">
                <a16:creationId xmlns:a16="http://schemas.microsoft.com/office/drawing/2014/main" xmlns="" id="{9353B8C3-144E-8DAB-941D-5FDB096AE19B}"/>
              </a:ext>
            </a:extLst>
          </p:cNvPr>
          <p:cNvSpPr>
            <a:spLocks noGrp="1"/>
          </p:cNvSpPr>
          <p:nvPr>
            <p:ph idx="1"/>
          </p:nvPr>
        </p:nvSpPr>
        <p:spPr/>
        <p:txBody>
          <a:bodyPr>
            <a:normAutofit fontScale="47500" lnSpcReduction="20000"/>
          </a:bodyPr>
          <a:lstStyle/>
          <a:p>
            <a:endParaRPr lang="en-US" dirty="0"/>
          </a:p>
          <a:p>
            <a:r>
              <a:rPr lang="en-US" dirty="0"/>
              <a:t>The field of financial accounting is constantly evolving, driven by changes in technology, regulations, and market dynamics. One significant trend is the increasing adoption of digital technologies, such as artificial intelligence and blockchain, which are transforming how financial transactions are recorded, processed, and reported. These technologies offer opportunities for greater efficiency, accuracy, and transparency in financial accounting.</a:t>
            </a:r>
          </a:p>
          <a:p>
            <a:endParaRPr lang="en-US" dirty="0"/>
          </a:p>
          <a:p>
            <a:r>
              <a:rPr lang="en-US" dirty="0"/>
              <a:t>Another trend is the growing emphasis on sustainability and environmental, social, and governance (ESG) reporting. Stakeholders are increasingly demanding information on how companies are managing ESG risks and opportunities, leading to the development of new reporting standards and frameworks. Integrating financial and non-financial information in a cohesive manner is becoming a key focus for financial accountants.</a:t>
            </a:r>
          </a:p>
          <a:p>
            <a:endParaRPr lang="en-US" dirty="0"/>
          </a:p>
          <a:p>
            <a:r>
              <a:rPr lang="en-US" dirty="0"/>
              <a:t>Regulatory changes continue to shape the landscape of financial accounting, with ongoing efforts to harmonize accounting standards globally. The convergence of GAAP and IFRS aims to create a more unified and comparable financial reporting environment, facilitating cross-border investments and economic decision-making.</a:t>
            </a:r>
          </a:p>
          <a:p>
            <a:endParaRPr lang="en-US" dirty="0"/>
          </a:p>
          <a:p>
            <a:r>
              <a:rPr lang="en-US" dirty="0"/>
              <a:t>In conclusion, financial accounting remains a vital function for businesses, providing the foundation for financial transparency and accountability. Staying abreast of emerging trends and developments in this field is essential for financial professionals to effectively navigate the complexities of today's dynamic business environment.</a:t>
            </a:r>
          </a:p>
          <a:p>
            <a:endParaRPr lang="en-IN" dirty="0"/>
          </a:p>
        </p:txBody>
      </p:sp>
    </p:spTree>
    <p:extLst>
      <p:ext uri="{BB962C8B-B14F-4D97-AF65-F5344CB8AC3E}">
        <p14:creationId xmlns:p14="http://schemas.microsoft.com/office/powerpoint/2010/main" xmlns="" val="1767562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Table of Contents</a:t>
            </a:r>
          </a:p>
        </p:txBody>
      </p:sp>
      <p:sp>
        <p:nvSpPr>
          <p:cNvPr id="3" name="Content Placeholder 2"/>
          <p:cNvSpPr>
            <a:spLocks noGrp="1"/>
          </p:cNvSpPr>
          <p:nvPr>
            <p:ph idx="1"/>
          </p:nvPr>
        </p:nvSpPr>
        <p:spPr>
          <a:xfrm>
            <a:off x="457200" y="1600199"/>
            <a:ext cx="8229600" cy="4833257"/>
          </a:xfrm>
        </p:spPr>
        <p:txBody>
          <a:bodyPr>
            <a:normAutofit fontScale="55000" lnSpcReduction="20000"/>
          </a:bodyPr>
          <a:lstStyle/>
          <a:p>
            <a:r>
              <a:rPr dirty="0"/>
              <a:t>1. Introduction to Financial Accounting</a:t>
            </a:r>
          </a:p>
          <a:p>
            <a:r>
              <a:rPr dirty="0"/>
              <a:t>    1.1 Definition and Purpose</a:t>
            </a:r>
          </a:p>
          <a:p>
            <a:r>
              <a:rPr dirty="0"/>
              <a:t>    1.2 Key Principles</a:t>
            </a:r>
          </a:p>
          <a:p>
            <a:r>
              <a:rPr dirty="0"/>
              <a:t>2. Financial Statements</a:t>
            </a:r>
          </a:p>
          <a:p>
            <a:r>
              <a:rPr dirty="0"/>
              <a:t>    2.1 Balance Sheet</a:t>
            </a:r>
          </a:p>
          <a:p>
            <a:r>
              <a:rPr dirty="0"/>
              <a:t>    2.2 Income Statement</a:t>
            </a:r>
          </a:p>
          <a:p>
            <a:r>
              <a:rPr dirty="0"/>
              <a:t>    2.3 Cash Flow Statement</a:t>
            </a:r>
          </a:p>
          <a:p>
            <a:r>
              <a:rPr dirty="0"/>
              <a:t>3. Accounting Cycle</a:t>
            </a:r>
          </a:p>
          <a:p>
            <a:r>
              <a:rPr dirty="0"/>
              <a:t>    3.1 Transaction Analysis</a:t>
            </a:r>
          </a:p>
          <a:p>
            <a:r>
              <a:rPr dirty="0"/>
              <a:t>    3.2 Journal Entries</a:t>
            </a:r>
          </a:p>
          <a:p>
            <a:r>
              <a:rPr dirty="0"/>
              <a:t>    3.3 Ledger Accounts</a:t>
            </a:r>
          </a:p>
          <a:p>
            <a:r>
              <a:rPr dirty="0"/>
              <a:t>4. Financial Reporting</a:t>
            </a:r>
          </a:p>
          <a:p>
            <a:r>
              <a:rPr dirty="0"/>
              <a:t>    4.1 GAAP and IFRS</a:t>
            </a:r>
          </a:p>
          <a:p>
            <a:r>
              <a:rPr dirty="0"/>
              <a:t>    4.2 Disclosure Requirements</a:t>
            </a:r>
          </a:p>
          <a:p>
            <a:r>
              <a:rPr dirty="0"/>
              <a:t>5. Conclusion</a:t>
            </a:r>
          </a:p>
          <a:p>
            <a:r>
              <a:rPr dirty="0"/>
              <a:t>    5.1 Summary of Key Points</a:t>
            </a:r>
          </a:p>
          <a:p>
            <a:r>
              <a:rPr dirty="0"/>
              <a:t>    5.2 Future Trends in Financial Accounting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1. Introduction to Financial Accounting</a:t>
            </a:r>
          </a:p>
        </p:txBody>
      </p:sp>
      <p:sp>
        <p:nvSpPr>
          <p:cNvPr id="3" name="Content Placeholder 2"/>
          <p:cNvSpPr>
            <a:spLocks noGrp="1"/>
          </p:cNvSpPr>
          <p:nvPr>
            <p:ph idx="1"/>
          </p:nvPr>
        </p:nvSpPr>
        <p:spPr>
          <a:xfrm>
            <a:off x="457200" y="1905000"/>
            <a:ext cx="8229600" cy="4223657"/>
          </a:xfrm>
        </p:spPr>
        <p:txBody>
          <a:bodyPr>
            <a:normAutofit fontScale="40000" lnSpcReduction="20000"/>
          </a:bodyPr>
          <a:lstStyle/>
          <a:p>
            <a:r>
              <a:rPr dirty="0"/>
              <a:t>1.1 Definition and Purpose</a:t>
            </a:r>
          </a:p>
          <a:p>
            <a:r>
              <a:rPr dirty="0"/>
              <a:t>Financial accounting is the process of recording, summarizing, and reporting the myriad of transactions resulting from business operations over a period of time. These transactions are summarized in the preparation of financial statements, including the balance sheet, income statement, and cash flow statement, that record the company's operating performance over a specific period.</a:t>
            </a:r>
          </a:p>
          <a:p>
            <a:endParaRPr dirty="0"/>
          </a:p>
          <a:p>
            <a:r>
              <a:rPr dirty="0"/>
              <a:t>The purpose of financial accounting is to provide financial information that is consistent, comparable, and reliable, which stakeholders such as investors, creditors, regulators, and management can use to make informed economic decisions. This information helps in assessing the financial health of the organization, its performance, and the management of its resources.</a:t>
            </a:r>
          </a:p>
          <a:p>
            <a:endParaRPr dirty="0"/>
          </a:p>
          <a:p>
            <a:r>
              <a:rPr dirty="0"/>
              <a:t>1.2 Key Principles</a:t>
            </a:r>
          </a:p>
          <a:p>
            <a:r>
              <a:rPr dirty="0"/>
              <a:t>Financial accounting is governed by a set of rules known as accounting principles, which provide the guidelines for how financial information should be recorded and reported. The most commonly used accounting framework is the Generally Accepted Accounting Principles (GAAP) in the United States, while many other countries use the International Financial Reporting Standards (IFRS). These principles ensure that financial information is presented in a clear, consistent, and transparent manner, allowing stakeholders to make well-informed decisions.</a:t>
            </a:r>
          </a:p>
          <a:p>
            <a:endParaRPr dirty="0"/>
          </a:p>
          <a:p>
            <a:r>
              <a:rPr dirty="0"/>
              <a:t>Key principles include the Revenue Recognition Principle, Matching Principle, Cost Principle, and Full Disclosure Principle. The Revenue Recognition Principle states that revenue should be recognized when it is earned, regardless of when the cash is received. The Matching Principle requires that expenses be matched with the revenues they helped to generate. The Cost Principle states that assets should be recorded at their historical cost, not their current market value. The Full Disclosure Principle requires that all information that could affect users' understanding of the financial statements must be included.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2. Financial Statements</a:t>
            </a:r>
          </a:p>
        </p:txBody>
      </p:sp>
      <p:sp>
        <p:nvSpPr>
          <p:cNvPr id="3" name="Content Placeholder 2"/>
          <p:cNvSpPr>
            <a:spLocks noGrp="1"/>
          </p:cNvSpPr>
          <p:nvPr>
            <p:ph idx="1"/>
          </p:nvPr>
        </p:nvSpPr>
        <p:spPr>
          <a:xfrm>
            <a:off x="457200" y="1567543"/>
            <a:ext cx="8229600" cy="4147457"/>
          </a:xfrm>
        </p:spPr>
        <p:txBody>
          <a:bodyPr>
            <a:noAutofit/>
          </a:bodyPr>
          <a:lstStyle/>
          <a:p>
            <a:r>
              <a:rPr sz="1800" dirty="0"/>
              <a:t>2.1 Balance Sheet</a:t>
            </a:r>
          </a:p>
          <a:p>
            <a:r>
              <a:rPr sz="1800" dirty="0"/>
              <a:t>The balance sheet, also known as the statement of financial position, provides a snapshot of a company's financial condition at a specific point in time. It details the company's assets, liabilities, and shareholders' equity. Assets are resources owned by the company that are expected to bring future economic benefits. Liabilities are obligations that the company must settle in the future, and shareholders' equity represents the residual interest in the assets of the entity after deducting liabilities.</a:t>
            </a:r>
          </a:p>
          <a:p>
            <a:endParaRPr sz="1800" dirty="0"/>
          </a:p>
          <a:p>
            <a:r>
              <a:rPr sz="1800" dirty="0"/>
              <a:t>The balance sheet is structured around the fundamental accounting equation: Assets = Liabilities + Shareholders' Equity. This equation must always balance, which ensures that the company's financial records are accurate and complete. Key components of the balance sheet include current and non-current assets, current and non-current liabilities, and equity components such as common stock and retained earnings.</a:t>
            </a:r>
          </a:p>
          <a:p>
            <a:endParaRPr sz="1800" dirty="0"/>
          </a:p>
          <a:p>
            <a:endParaRPr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337BDC1D-E5DD-C4B7-BA80-D7867A5EEF9F}"/>
              </a:ext>
            </a:extLst>
          </p:cNvPr>
          <p:cNvSpPr>
            <a:spLocks noGrp="1"/>
          </p:cNvSpPr>
          <p:nvPr>
            <p:ph type="title"/>
          </p:nvPr>
        </p:nvSpPr>
        <p:spPr/>
        <p:txBody>
          <a:bodyPr>
            <a:normAutofit fontScale="90000"/>
          </a:bodyPr>
          <a:lstStyle/>
          <a:p>
            <a:r>
              <a:rPr lang="en-US" sz="4400" dirty="0"/>
              <a:t>Income Statement</a:t>
            </a:r>
            <a:br>
              <a:rPr lang="en-US" sz="4400" dirty="0"/>
            </a:br>
            <a:endParaRPr lang="en-IN" dirty="0"/>
          </a:p>
        </p:txBody>
      </p:sp>
      <p:sp>
        <p:nvSpPr>
          <p:cNvPr id="3" name="Content Placeholder 2">
            <a:extLst>
              <a:ext uri="{FF2B5EF4-FFF2-40B4-BE49-F238E27FC236}">
                <a16:creationId xmlns:a16="http://schemas.microsoft.com/office/drawing/2014/main" xmlns="" id="{E68527F8-E8C7-32E0-BD9A-0296B6052DCA}"/>
              </a:ext>
            </a:extLst>
          </p:cNvPr>
          <p:cNvSpPr>
            <a:spLocks noGrp="1"/>
          </p:cNvSpPr>
          <p:nvPr>
            <p:ph idx="1"/>
          </p:nvPr>
        </p:nvSpPr>
        <p:spPr/>
        <p:txBody>
          <a:bodyPr>
            <a:normAutofit fontScale="40000" lnSpcReduction="20000"/>
          </a:bodyPr>
          <a:lstStyle/>
          <a:p>
            <a:r>
              <a:rPr lang="en-US" sz="3200" dirty="0"/>
              <a:t>The income statement, also known as the profit and loss statement, reports a company's financial performance over a specific accounting period. It shows the company's revenues, expenses, and profits or losses. The income statement provides valuable insights into the company's operational efficiency, profitability, and overall financial health.</a:t>
            </a:r>
          </a:p>
          <a:p>
            <a:endParaRPr lang="en-US" sz="3200" dirty="0"/>
          </a:p>
          <a:p>
            <a:r>
              <a:rPr lang="en-US" sz="3200" dirty="0"/>
              <a:t>The key components of the income statement include revenue, cost of goods sold (COGS), gross profit, operating expenses, operating income, non-operating income and expenses, and net income. Revenue is the total amount earned from sales of goods or services, while COGS represents the direct costs attributable to the production of those goods or services. Gross profit is the difference between revenue and COGS, and operating income is gross profit minus operating expenses. Net income is the final measure of profitability, calculated as operating income plus non-operating income minus non-operating expenses and taxes.</a:t>
            </a:r>
          </a:p>
          <a:p>
            <a:endParaRPr lang="en-US" sz="3200" dirty="0"/>
          </a:p>
          <a:p>
            <a:pPr algn="ctr"/>
            <a:r>
              <a:rPr lang="en-US" sz="3200" dirty="0"/>
              <a:t>2.3 Cash Flow Statement</a:t>
            </a:r>
          </a:p>
          <a:p>
            <a:r>
              <a:rPr lang="en-US" sz="3200" dirty="0"/>
              <a:t>The cash flow statement provides a detailed analysis of a company's cash inflows and outflows over a specific period. It helps stakeholders understand how the company generates and uses its cash resources, which is critical for assessing liquidity, solvency, and financial flexibility.</a:t>
            </a:r>
          </a:p>
          <a:p>
            <a:endParaRPr lang="en-US" sz="3200" dirty="0"/>
          </a:p>
          <a:p>
            <a:r>
              <a:rPr lang="en-US" sz="3200" dirty="0"/>
              <a:t>The cash flow statement is divided into three main sections: operating activities, investing activities, and financing activities. Operating activities include cash transactions related to the company's core business operations, such as receipts from customers and payments to suppliers. Investing activities involve cash flows related to the acquisition and disposal of long-term assets, such as property, plant, and equipment. Financing activities include cash flows related to borrowing and repaying debt, issuing and repurchasing equity, and paying dividends.</a:t>
            </a:r>
          </a:p>
          <a:p>
            <a:endParaRPr lang="en-IN" dirty="0"/>
          </a:p>
        </p:txBody>
      </p:sp>
    </p:spTree>
    <p:extLst>
      <p:ext uri="{BB962C8B-B14F-4D97-AF65-F5344CB8AC3E}">
        <p14:creationId xmlns:p14="http://schemas.microsoft.com/office/powerpoint/2010/main" xmlns="" val="1581019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3. Accounting Cycle</a:t>
            </a:r>
          </a:p>
        </p:txBody>
      </p:sp>
      <p:sp>
        <p:nvSpPr>
          <p:cNvPr id="3" name="Content Placeholder 2"/>
          <p:cNvSpPr>
            <a:spLocks noGrp="1"/>
          </p:cNvSpPr>
          <p:nvPr>
            <p:ph idx="1"/>
          </p:nvPr>
        </p:nvSpPr>
        <p:spPr>
          <a:xfrm>
            <a:off x="457200" y="1600200"/>
            <a:ext cx="8229600" cy="4147457"/>
          </a:xfrm>
        </p:spPr>
        <p:txBody>
          <a:bodyPr>
            <a:noAutofit/>
          </a:bodyPr>
          <a:lstStyle/>
          <a:p>
            <a:r>
              <a:rPr sz="1600" dirty="0"/>
              <a:t>3.1 Transaction Analysis</a:t>
            </a:r>
          </a:p>
          <a:p>
            <a:r>
              <a:rPr sz="1600" dirty="0"/>
              <a:t>The accounting cycle begins with the identification and analysis of business transactions. Each transaction is analyzed to determine its effect on the accounting equation (Assets = Liabilities + Equity). This step is crucial as it ensures that all financial transactions are accurately recorded and classified. Transaction analysis involves reviewing source documents such as invoices, receipts, and bank statements to gather necessary information.</a:t>
            </a:r>
          </a:p>
          <a:p>
            <a:endParaRPr sz="1600" dirty="0"/>
          </a:p>
          <a:p>
            <a:r>
              <a:rPr sz="1600" dirty="0"/>
              <a:t>During this process, the accountant identifies the accounts that are affected by the transaction and determines whether these accounts are increased or decreased. This analysis forms the basis for the subsequent steps in the accounting cycle.</a:t>
            </a:r>
          </a:p>
          <a:p>
            <a:endParaRPr sz="1600" dirty="0"/>
          </a:p>
          <a:p>
            <a:endParaRPr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2133CD-A529-4ED6-BA1A-D14494E6B68F}"/>
              </a:ext>
            </a:extLst>
          </p:cNvPr>
          <p:cNvSpPr>
            <a:spLocks noGrp="1"/>
          </p:cNvSpPr>
          <p:nvPr>
            <p:ph type="title"/>
          </p:nvPr>
        </p:nvSpPr>
        <p:spPr>
          <a:xfrm>
            <a:off x="457200" y="653142"/>
            <a:ext cx="8229600" cy="1719944"/>
          </a:xfrm>
        </p:spPr>
        <p:txBody>
          <a:bodyPr>
            <a:normAutofit fontScale="90000"/>
          </a:bodyPr>
          <a:lstStyle/>
          <a:p>
            <a:r>
              <a:rPr lang="en-US" sz="4400" dirty="0"/>
              <a:t>Journal Entries AND Ledger Accounts</a:t>
            </a:r>
            <a:br>
              <a:rPr lang="en-US" sz="4400" dirty="0"/>
            </a:br>
            <a:r>
              <a:rPr lang="en-US" sz="4400" dirty="0"/>
              <a:t/>
            </a:r>
            <a:br>
              <a:rPr lang="en-US" sz="4400" dirty="0"/>
            </a:br>
            <a:endParaRPr lang="en-IN" dirty="0"/>
          </a:p>
        </p:txBody>
      </p:sp>
      <p:sp>
        <p:nvSpPr>
          <p:cNvPr id="3" name="Content Placeholder 2">
            <a:extLst>
              <a:ext uri="{FF2B5EF4-FFF2-40B4-BE49-F238E27FC236}">
                <a16:creationId xmlns:a16="http://schemas.microsoft.com/office/drawing/2014/main" xmlns="" id="{3ABC73FD-A3B8-7923-047F-2578047F6685}"/>
              </a:ext>
            </a:extLst>
          </p:cNvPr>
          <p:cNvSpPr>
            <a:spLocks noGrp="1"/>
          </p:cNvSpPr>
          <p:nvPr>
            <p:ph idx="1"/>
          </p:nvPr>
        </p:nvSpPr>
        <p:spPr/>
        <p:txBody>
          <a:bodyPr>
            <a:normAutofit fontScale="47500" lnSpcReduction="20000"/>
          </a:bodyPr>
          <a:lstStyle/>
          <a:p>
            <a:r>
              <a:rPr lang="en-US" sz="3200" dirty="0"/>
              <a:t>Once the transactions have been analyzed, the next step is to record them in the journal. The journal is often referred to as the book of original entry, as it is the first place where transactions are formally recorded. Journal entries are made in a chronological order and include details such as the date of the transaction, the accounts affected, and the amounts to be debited and credited.</a:t>
            </a:r>
          </a:p>
          <a:p>
            <a:endParaRPr lang="en-US" sz="3200" dirty="0"/>
          </a:p>
          <a:p>
            <a:r>
              <a:rPr lang="en-US" sz="3200" dirty="0"/>
              <a:t>Each journal entry must have at least one debit and one credit entry, and the total debits must equal the total credits to maintain the balance in the accounting equation. The journal provides a complete and detailed record of all financial transactions, which is essential for the preparation of financial statements.</a:t>
            </a:r>
          </a:p>
          <a:p>
            <a:endParaRPr lang="en-US" sz="3200" dirty="0"/>
          </a:p>
          <a:p>
            <a:r>
              <a:rPr lang="en-US" sz="3200" dirty="0"/>
              <a:t>3.3 After recording transactions in the journal, the next step is to post them to the ledger accounts. The ledger is a collection of accounts that shows the changes made to each account as a result of the transactions recorded in the journal. Each account in the ledger has a separate page or section where all the debits and credits for that account are recorded.</a:t>
            </a:r>
          </a:p>
          <a:p>
            <a:endParaRPr lang="en-US" sz="3200" dirty="0"/>
          </a:p>
          <a:p>
            <a:r>
              <a:rPr lang="en-US" sz="3200" dirty="0"/>
              <a:t>Posting to the ledger involves transferring the debit and credit amounts from the journal entries to the corresponding ledger accounts. This process helps in organizing and summarizing the financial information, making it easier to prepare the trial balance and financial statements. The ledger provides a comprehensive view of all the transactions affecting each account, allowing for better analysis and decision-making.</a:t>
            </a:r>
          </a:p>
          <a:p>
            <a:endParaRPr lang="en-IN" dirty="0"/>
          </a:p>
        </p:txBody>
      </p:sp>
    </p:spTree>
    <p:extLst>
      <p:ext uri="{BB962C8B-B14F-4D97-AF65-F5344CB8AC3E}">
        <p14:creationId xmlns:p14="http://schemas.microsoft.com/office/powerpoint/2010/main" xmlns="" val="2507547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4. Financial Reporting</a:t>
            </a:r>
          </a:p>
        </p:txBody>
      </p:sp>
      <p:sp>
        <p:nvSpPr>
          <p:cNvPr id="3" name="Content Placeholder 2"/>
          <p:cNvSpPr>
            <a:spLocks noGrp="1"/>
          </p:cNvSpPr>
          <p:nvPr>
            <p:ph idx="1"/>
          </p:nvPr>
        </p:nvSpPr>
        <p:spPr>
          <a:xfrm>
            <a:off x="457200" y="1600200"/>
            <a:ext cx="8229600" cy="4593771"/>
          </a:xfrm>
        </p:spPr>
        <p:txBody>
          <a:bodyPr>
            <a:noAutofit/>
          </a:bodyPr>
          <a:lstStyle/>
          <a:p>
            <a:r>
              <a:rPr sz="1400" dirty="0"/>
              <a:t>4.1 GAAP and IFRS</a:t>
            </a:r>
          </a:p>
          <a:p>
            <a:r>
              <a:rPr sz="1400" dirty="0"/>
              <a:t>Financial reporting is governed by standards and frameworks that ensure consistency, reliability, and comparability of financial information across different organizations. The two most widely recognized frameworks are the Generally Accepted Accounting Principles (GAAP) and the International Financial Reporting Standards (IFRS).</a:t>
            </a:r>
          </a:p>
          <a:p>
            <a:endParaRPr sz="1400" dirty="0"/>
          </a:p>
          <a:p>
            <a:r>
              <a:rPr sz="1400" dirty="0"/>
              <a:t>GAAP is primarily used in the United States and provides guidelines on how to record and report financial transactions. It includes principles such as the revenue recognition principle, matching principle, and full disclosure principle, which help in presenting a true and fair view of the financial position of an organization. GAAP is rule-based, providing detailed instructions on accounting treatments, which reduces ambiguity but can be complex to apply.</a:t>
            </a:r>
          </a:p>
          <a:p>
            <a:endParaRPr sz="1400" dirty="0"/>
          </a:p>
          <a:p>
            <a:endParaRPr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C00492-3640-60AB-01EB-A16D127ED805}"/>
              </a:ext>
            </a:extLst>
          </p:cNvPr>
          <p:cNvSpPr>
            <a:spLocks noGrp="1"/>
          </p:cNvSpPr>
          <p:nvPr>
            <p:ph type="title"/>
          </p:nvPr>
        </p:nvSpPr>
        <p:spPr/>
        <p:txBody>
          <a:bodyPr/>
          <a:lstStyle/>
          <a:p>
            <a:r>
              <a:rPr lang="en-US" dirty="0"/>
              <a:t>IFRS</a:t>
            </a:r>
            <a:endParaRPr lang="en-IN" dirty="0"/>
          </a:p>
        </p:txBody>
      </p:sp>
      <p:sp>
        <p:nvSpPr>
          <p:cNvPr id="3" name="Content Placeholder 2">
            <a:extLst>
              <a:ext uri="{FF2B5EF4-FFF2-40B4-BE49-F238E27FC236}">
                <a16:creationId xmlns:a16="http://schemas.microsoft.com/office/drawing/2014/main" xmlns="" id="{5E12C0A5-682C-E1CA-72DE-C46810C993CC}"/>
              </a:ext>
            </a:extLst>
          </p:cNvPr>
          <p:cNvSpPr>
            <a:spLocks noGrp="1"/>
          </p:cNvSpPr>
          <p:nvPr>
            <p:ph idx="1"/>
          </p:nvPr>
        </p:nvSpPr>
        <p:spPr/>
        <p:txBody>
          <a:bodyPr>
            <a:normAutofit fontScale="62500" lnSpcReduction="20000"/>
          </a:bodyPr>
          <a:lstStyle/>
          <a:p>
            <a:r>
              <a:rPr lang="en-US" sz="3200" dirty="0"/>
              <a:t>IFRS, on the other hand, is used by many countries around the world. It is a principle-based framework that provides general guidelines rather than detailed rules. This allows for greater flexibility and judgment in financial reporting but can lead to variations in how financial information is presented. IFRS aims to bring consistency and transparency to financial reporting globally, facilitating cross-border investments and economic decision-making.</a:t>
            </a:r>
          </a:p>
          <a:p>
            <a:endParaRPr lang="en-US" sz="3200" dirty="0"/>
          </a:p>
          <a:p>
            <a:r>
              <a:rPr lang="en-US" sz="3200" dirty="0"/>
              <a:t>4.2 Disclosure Requirements</a:t>
            </a:r>
          </a:p>
          <a:p>
            <a:r>
              <a:rPr lang="en-US" sz="3200" dirty="0"/>
              <a:t>Disclosure requirements are an essential part of financial reporting, ensuring that all relevant information is provided to stakeholders for making informed decisions. Disclosures include notes to the financial statements, which provide additional details and explanations about the amounts reported in the main financial statements.</a:t>
            </a:r>
          </a:p>
          <a:p>
            <a:endParaRPr lang="en-IN" dirty="0"/>
          </a:p>
        </p:txBody>
      </p:sp>
    </p:spTree>
    <p:extLst>
      <p:ext uri="{BB962C8B-B14F-4D97-AF65-F5344CB8AC3E}">
        <p14:creationId xmlns:p14="http://schemas.microsoft.com/office/powerpoint/2010/main" xmlns="" val="14825100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TotalTime>
  <Words>2134</Words>
  <Application>Microsoft Office PowerPoint</Application>
  <PresentationFormat>On-screen Show (4:3)</PresentationFormat>
  <Paragraphs>88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NAZARETH COLLEGE OF ARTS AND SCIENCE  Affiliated To University Of Madras  Re-accredited by NAAC with 'B' grade  SUBJECT NAME: FINANCIAL ACCOUNTING  TOPIC: IFRS AND BASICS OF FINANCIAL ACCOUNTING  CLASS: I B.Com(CS)  SEMESTER : I STAFF NAME : DR.SHARMILA DEPARTMENT: Corporate Secretaryship</vt:lpstr>
      <vt:lpstr>Table of Contents</vt:lpstr>
      <vt:lpstr>1. Introduction to Financial Accounting</vt:lpstr>
      <vt:lpstr>2. Financial Statements</vt:lpstr>
      <vt:lpstr>Income Statement </vt:lpstr>
      <vt:lpstr>3. Accounting Cycle</vt:lpstr>
      <vt:lpstr>Journal Entries AND Ledger Accounts  </vt:lpstr>
      <vt:lpstr>4. Financial Reporting</vt:lpstr>
      <vt:lpstr>IFRS</vt:lpstr>
      <vt:lpstr>IFRS</vt:lpstr>
      <vt:lpstr>5. Conclusion</vt:lpstr>
      <vt:lpstr>Future Trends in Financial Accounting </vt:lpstr>
    </vt:vector>
  </TitlesOfParts>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NAZARETH COLLEGE OF ARTS AND SCIENCE  Affiliated To University Of Madras  Re-accredited by NAAC with 'B' grade  SUBJECT NAME: FINANCIAL ACCOUNTING  TOPIC: IFRS AND BASICS OF FINANCIAL ACCOUNTING  CLASS: I B.Com(CS)  SEMESTER : I STAFF NAME : DR.SHARMILA DEPARTMENT: Corporate Secretaryship</dc:title>
  <dc:creator>SHARMILA R</dc:creator>
  <dc:description>generated using python-pptx</dc:description>
  <cp:lastModifiedBy>lab2_30</cp:lastModifiedBy>
  <cp:revision>3</cp:revision>
  <dcterms:created xsi:type="dcterms:W3CDTF">2013-01-27T09:14:16Z</dcterms:created>
  <dcterms:modified xsi:type="dcterms:W3CDTF">2024-06-15T06:24:38Z</dcterms:modified>
</cp:coreProperties>
</file>