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3171A-0B0F-E2E3-03C4-655D9672A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526C6-E3A3-7100-56F9-281B43B88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939" y="1567509"/>
            <a:ext cx="7197726" cy="2421464"/>
          </a:xfrm>
        </p:spPr>
        <p:txBody>
          <a:bodyPr>
            <a:noAutofit/>
          </a:bodyPr>
          <a:lstStyle/>
          <a:p>
            <a:pPr algn="ctr"/>
            <a:r>
              <a:rPr lang="en-IN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GROUP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98986-8B68-3462-66FD-125B3F951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0778" y="4115387"/>
            <a:ext cx="7197726" cy="1405467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-  EBENEZER P</a:t>
            </a:r>
          </a:p>
        </p:txBody>
      </p:sp>
    </p:spTree>
    <p:extLst>
      <p:ext uri="{BB962C8B-B14F-4D97-AF65-F5344CB8AC3E}">
        <p14:creationId xmlns:p14="http://schemas.microsoft.com/office/powerpoint/2010/main" val="83387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313489-0967-63B6-FF7F-DC642E63ECD9}"/>
              </a:ext>
            </a:extLst>
          </p:cNvPr>
          <p:cNvSpPr/>
          <p:nvPr/>
        </p:nvSpPr>
        <p:spPr>
          <a:xfrm>
            <a:off x="3021495" y="1905506"/>
            <a:ext cx="638489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ZShuTi" panose="02010601030101010101" pitchFamily="2" charset="-122"/>
                <a:ea typeface="FZShuTi" panose="02010601030101010101" pitchFamily="2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39676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1A13D2-24D0-3865-F326-87FEB4305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208" y="2184620"/>
            <a:ext cx="6164653" cy="1828800"/>
          </a:xfrm>
        </p:spPr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E8EAED"/>
                </a:solidFill>
                <a:effectLst/>
                <a:latin typeface="Franklin Gothic Demi Cond" panose="020B0706030402020204" pitchFamily="34" charset="0"/>
              </a:rPr>
              <a:t>A group discussion is </a:t>
            </a:r>
            <a:r>
              <a:rPr lang="en-US" sz="3600" b="0" i="0" dirty="0">
                <a:solidFill>
                  <a:srgbClr val="E2EEFF"/>
                </a:solidFill>
                <a:effectLst/>
                <a:latin typeface="Franklin Gothic Demi Cond" panose="020B0706030402020204" pitchFamily="34" charset="0"/>
              </a:rPr>
              <a:t>a discussion between a group of participants on a given subject</a:t>
            </a:r>
            <a:r>
              <a:rPr lang="en-US" sz="3600" b="0" i="0" dirty="0">
                <a:solidFill>
                  <a:srgbClr val="E8EAED"/>
                </a:solidFill>
                <a:effectLst/>
                <a:latin typeface="Franklin Gothic Demi Cond" panose="020B0706030402020204" pitchFamily="34" charset="0"/>
              </a:rPr>
              <a:t>.</a:t>
            </a:r>
            <a:endParaRPr lang="en-IN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DDD8591-2745-F46A-F56C-41C2591B59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06" r="13906"/>
          <a:stretch>
            <a:fillRect/>
          </a:stretch>
        </p:blipFill>
        <p:spPr>
          <a:xfrm>
            <a:off x="6293861" y="963613"/>
            <a:ext cx="5498089" cy="4572000"/>
          </a:xfrm>
          <a:effectLst>
            <a:outerShdw blurRad="304800" algn="tl" rotWithShape="0">
              <a:srgbClr val="000000">
                <a:alpha val="51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294784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351D-6A04-C53B-9873-030DDC5D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ROG Fonts" panose="00000500000000000000" pitchFamily="50" charset="0"/>
              </a:rPr>
              <a:t>TOPICS</a:t>
            </a:r>
            <a:r>
              <a:rPr lang="en-IN" dirty="0">
                <a:solidFill>
                  <a:schemeClr val="accent3">
                    <a:lumMod val="60000"/>
                    <a:lumOff val="40000"/>
                  </a:schemeClr>
                </a:solidFill>
                <a:latin typeface="ROG Fonts" panose="00000500000000000000" pitchFamily="50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A174-4654-88AC-5126-53FEAD9A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82" y="1776307"/>
            <a:ext cx="10131425" cy="3649133"/>
          </a:xfrm>
        </p:spPr>
        <p:txBody>
          <a:bodyPr>
            <a:normAutofit/>
          </a:bodyPr>
          <a:lstStyle/>
          <a:p>
            <a:pPr lvl="8" algn="just">
              <a:buFont typeface="Wingdings" panose="05000000000000000000" pitchFamily="2" charset="2"/>
              <a:buChar char="ü"/>
            </a:pPr>
            <a:r>
              <a:rPr lang="en-IN" sz="4400" dirty="0"/>
              <a:t>INNOVATION</a:t>
            </a:r>
          </a:p>
          <a:p>
            <a:pPr lvl="8" algn="just">
              <a:buFont typeface="Wingdings" panose="05000000000000000000" pitchFamily="2" charset="2"/>
              <a:buChar char="ü"/>
            </a:pPr>
            <a:r>
              <a:rPr lang="en-IN" sz="4400" dirty="0"/>
              <a:t>CREATIVITY</a:t>
            </a:r>
          </a:p>
          <a:p>
            <a:pPr lvl="8" algn="just">
              <a:buFont typeface="Wingdings" panose="05000000000000000000" pitchFamily="2" charset="2"/>
              <a:buChar char="ü"/>
            </a:pPr>
            <a:r>
              <a:rPr lang="en-IN" sz="4400" dirty="0"/>
              <a:t>LATREL THINKING 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191209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F180-0520-2065-9452-E32B33A4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B0F0"/>
                </a:solidFill>
                <a:latin typeface="Algerian" panose="04020705040A02060702" pitchFamily="82" charset="0"/>
              </a:rPr>
              <a:t>INNOVATION:</a:t>
            </a:r>
            <a:br>
              <a:rPr lang="en-IN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endParaRPr lang="en-IN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44C2-A0E2-ADFA-5BE7-AC95840EC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42" y="1903528"/>
            <a:ext cx="822202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>
                <a:latin typeface="Arial Rounded MT Bold" panose="020F0704030504030204" pitchFamily="34" charset="0"/>
              </a:rPr>
              <a:t>Innovation can be described  as a value addition to a product line, device and personality of the person..</a:t>
            </a:r>
          </a:p>
          <a:p>
            <a:pPr marL="0" indent="0">
              <a:buNone/>
            </a:pPr>
            <a:endParaRPr lang="en-IN" sz="3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IN" sz="3200" dirty="0">
                <a:latin typeface="Arial Rounded MT Bold" panose="020F0704030504030204" pitchFamily="34" charset="0"/>
              </a:rPr>
              <a:t>Innovation is a complex process.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03D7F-88BD-C517-5B73-48D276EB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000" y="3220948"/>
            <a:ext cx="4824000" cy="3142371"/>
          </a:xfrm>
          <a:prstGeom prst="rect">
            <a:avLst/>
          </a:prstGeom>
          <a:effectLst>
            <a:outerShdw blurRad="571500" dist="50800" dir="5400000" sx="106000" sy="106000" algn="ctr" rotWithShape="0">
              <a:srgbClr val="000000">
                <a:alpha val="0"/>
              </a:srgbClr>
            </a:outerShdw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12736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BA23-1B1D-55F2-FABA-024139AD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solidFill>
                  <a:srgbClr val="00B0F0"/>
                </a:solidFill>
                <a:effectLst/>
                <a:latin typeface="Algerian" panose="04020705040A02060702" pitchFamily="82" charset="0"/>
              </a:rPr>
              <a:t>SIGNIFICANCE OF INNOVATION:</a:t>
            </a:r>
            <a:br>
              <a:rPr lang="en-IN" b="1" i="0" dirty="0">
                <a:effectLst/>
                <a:latin typeface="Poppins" panose="020B0502040204020203" pitchFamily="2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E00B-3963-974B-EA53-DD4D22B5D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cs typeface="Lucida Sans Unicode" panose="020B0602030504020204" pitchFamily="34" charset="0"/>
              </a:rPr>
              <a:t>Innovation is a major contributor to the growth of a company.</a:t>
            </a:r>
          </a:p>
          <a:p>
            <a:r>
              <a:rPr lang="en-US" sz="320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cs typeface="Lucida Sans Unicode" panose="020B0602030504020204" pitchFamily="34" charset="0"/>
              </a:rPr>
              <a:t>Innovation attracts the best talent.</a:t>
            </a:r>
          </a:p>
          <a:p>
            <a:r>
              <a:rPr lang="en-US" sz="320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cs typeface="Lucida Sans Unicode" panose="020B0602030504020204" pitchFamily="34" charset="0"/>
              </a:rPr>
              <a:t>Innovation requires a variety of skills.</a:t>
            </a:r>
          </a:p>
          <a:p>
            <a:r>
              <a:rPr lang="en-IN" sz="320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ritannic Bold" panose="020B0903060703020204" pitchFamily="34" charset="0"/>
                <a:cs typeface="Lucida Sans Unicode" panose="020B0602030504020204" pitchFamily="34" charset="0"/>
              </a:rPr>
              <a:t>Innovation gives technical advantage.</a:t>
            </a:r>
          </a:p>
          <a:p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7657E-590E-7959-E34A-E4BE831BE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319" y="3196733"/>
            <a:ext cx="4056434" cy="3051667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74447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43B992-1DCB-DE80-5705-FF0D83D74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714" y="2514419"/>
            <a:ext cx="5892801" cy="3928534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  <a:softEdge rad="3429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3F32BF-E689-9FDC-0752-26AF92A8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20" y="415047"/>
            <a:ext cx="10131425" cy="1456267"/>
          </a:xfrm>
        </p:spPr>
        <p:txBody>
          <a:bodyPr/>
          <a:lstStyle/>
          <a:p>
            <a:r>
              <a:rPr lang="en-IN" b="1" dirty="0">
                <a:solidFill>
                  <a:srgbClr val="00B0F0"/>
                </a:solidFill>
                <a:latin typeface="Algerian" panose="04020705040A02060702" pitchFamily="82" charset="0"/>
              </a:rPr>
              <a:t>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9543-EA69-AA2F-5F58-E47EC746A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32" y="1343858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E8EAED"/>
                </a:solidFill>
                <a:effectLst/>
                <a:latin typeface="Franklin Gothic Demi Cond" panose="020B0706030402020204" pitchFamily="34" charset="0"/>
              </a:rPr>
              <a:t>Creativity, from the point of view of personal development, 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Franklin Gothic Demi Cond" panose="020B0706030402020204" pitchFamily="34" charset="0"/>
              </a:rPr>
              <a:t>gives rise to people who can think for themselves</a:t>
            </a:r>
            <a:r>
              <a:rPr lang="en-US" sz="3200" b="0" i="0" dirty="0">
                <a:solidFill>
                  <a:srgbClr val="E8EAED"/>
                </a:solidFill>
                <a:effectLst/>
                <a:latin typeface="Franklin Gothic Demi Cond" panose="020B0706030402020204" pitchFamily="34" charset="0"/>
              </a:rPr>
              <a:t>. People who can create, rather than just produce or reproduce.</a:t>
            </a:r>
          </a:p>
          <a:p>
            <a:pPr marL="0" indent="0">
              <a:buNone/>
            </a:pPr>
            <a:r>
              <a:rPr lang="en-US" sz="3200" b="0" i="0" dirty="0">
                <a:solidFill>
                  <a:srgbClr val="E8EAED"/>
                </a:solidFill>
                <a:effectLst/>
                <a:latin typeface="Franklin Gothic Demi Cond" panose="020B0706030402020204" pitchFamily="34" charset="0"/>
              </a:rPr>
              <a:t> </a:t>
            </a:r>
            <a:endParaRPr lang="en-IN" sz="3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5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boost creativity in eLearning">
            <a:extLst>
              <a:ext uri="{FF2B5EF4-FFF2-40B4-BE49-F238E27FC236}">
                <a16:creationId xmlns:a16="http://schemas.microsoft.com/office/drawing/2014/main" id="{7615A415-AB1C-8BA4-E8F3-ED9AB80E4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2753" r="26979" b="2753"/>
          <a:stretch/>
        </p:blipFill>
        <p:spPr bwMode="auto">
          <a:xfrm>
            <a:off x="165370" y="2117196"/>
            <a:ext cx="3861949" cy="4199208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D8D050-8B52-8CFF-4536-C997C927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B0F0"/>
                </a:solidFill>
                <a:latin typeface="Algerian" panose="04020705040A02060702" pitchFamily="82" charset="0"/>
              </a:rPr>
              <a:t>Characteristics of 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F805-606B-75A5-1DF7-0EFC5CBB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65" y="1998943"/>
            <a:ext cx="10131425" cy="3649133"/>
          </a:xfrm>
        </p:spPr>
        <p:txBody>
          <a:bodyPr>
            <a:noAutofit/>
          </a:bodyPr>
          <a:lstStyle/>
          <a:p>
            <a:pPr lvl="8"/>
            <a:r>
              <a:rPr lang="en-IN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Human capacity </a:t>
            </a:r>
          </a:p>
          <a:p>
            <a:pPr lvl="8"/>
            <a:r>
              <a:rPr lang="en-IN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Creative thinking</a:t>
            </a:r>
          </a:p>
          <a:p>
            <a:pPr lvl="8"/>
            <a:r>
              <a:rPr lang="en-IN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Combination of new ideas</a:t>
            </a:r>
          </a:p>
          <a:p>
            <a:pPr lvl="8"/>
            <a:r>
              <a:rPr lang="en-IN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Creation of new methods</a:t>
            </a:r>
          </a:p>
          <a:p>
            <a:pPr lvl="8"/>
            <a:r>
              <a:rPr lang="en-IN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New result orientation </a:t>
            </a:r>
          </a:p>
          <a:p>
            <a:pPr lvl="8"/>
            <a:r>
              <a:rPr lang="en-IN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Inner motivation </a:t>
            </a:r>
          </a:p>
          <a:p>
            <a:pPr lvl="8"/>
            <a:r>
              <a:rPr lang="en-IN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Brain activity </a:t>
            </a:r>
          </a:p>
        </p:txBody>
      </p:sp>
    </p:spTree>
    <p:extLst>
      <p:ext uri="{BB962C8B-B14F-4D97-AF65-F5344CB8AC3E}">
        <p14:creationId xmlns:p14="http://schemas.microsoft.com/office/powerpoint/2010/main" val="133821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44DD-975B-C1E5-1A97-1C687607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Algerian" panose="04020705040A02060702" pitchFamily="82" charset="0"/>
              </a:rPr>
              <a:t>LATERAL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0B8DE-CC32-ADC3-F2AC-B1589D2F9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02" y="478975"/>
            <a:ext cx="1026073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chemeClr val="tx2">
                    <a:lumMod val="90000"/>
                  </a:schemeClr>
                </a:solidFill>
                <a:effectLst/>
                <a:latin typeface="Franklin Gothic Heavy" panose="020B0903020102020204" pitchFamily="34" charset="0"/>
              </a:rPr>
              <a:t>Lateral thinking often helps in resolving deadlocks. When the views of a group get sharply polarized, a person who offers an out-of-the-box perspective may help the group reach a common ground.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9372C-689B-2D31-F844-C99A795F0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6" y="3429000"/>
            <a:ext cx="6030115" cy="30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0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3C088E-7557-C2E4-064E-4EA5D674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271" y="2178994"/>
            <a:ext cx="3956015" cy="3258651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D62BE-8447-E25B-B647-4E5DC212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Algerian" panose="04020705040A02060702" pitchFamily="82" charset="0"/>
              </a:rPr>
              <a:t>Lateral thinking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D575F-C38F-51E0-EDB2-9BB4782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40179" y="1900497"/>
            <a:ext cx="10131425" cy="3649133"/>
          </a:xfrm>
        </p:spPr>
        <p:txBody>
          <a:bodyPr>
            <a:normAutofit fontScale="92500" lnSpcReduction="10000"/>
          </a:bodyPr>
          <a:lstStyle/>
          <a:p>
            <a:pPr lvl="8"/>
            <a:r>
              <a:rPr lang="en-IN" sz="3600" dirty="0">
                <a:latin typeface="Franklin Gothic Heavy" panose="020B0903020102020204" pitchFamily="34" charset="0"/>
              </a:rPr>
              <a:t>Alternative</a:t>
            </a:r>
          </a:p>
          <a:p>
            <a:pPr lvl="8"/>
            <a:r>
              <a:rPr lang="en-IN" sz="3600" dirty="0">
                <a:latin typeface="Franklin Gothic Heavy" panose="020B0903020102020204" pitchFamily="34" charset="0"/>
              </a:rPr>
              <a:t>Focus </a:t>
            </a:r>
          </a:p>
          <a:p>
            <a:pPr lvl="8"/>
            <a:r>
              <a:rPr lang="en-IN" sz="3600" dirty="0">
                <a:latin typeface="Franklin Gothic Heavy" panose="020B0903020102020204" pitchFamily="34" charset="0"/>
              </a:rPr>
              <a:t>Challenge </a:t>
            </a:r>
          </a:p>
          <a:p>
            <a:pPr lvl="8"/>
            <a:r>
              <a:rPr lang="en-IN" sz="3600" dirty="0">
                <a:latin typeface="Franklin Gothic Heavy" panose="020B0903020102020204" pitchFamily="34" charset="0"/>
              </a:rPr>
              <a:t>Provocation and movement</a:t>
            </a:r>
          </a:p>
          <a:p>
            <a:pPr lvl="8"/>
            <a:r>
              <a:rPr lang="en-IN" sz="3600" dirty="0">
                <a:latin typeface="Franklin Gothic Heavy" panose="020B0903020102020204" pitchFamily="34" charset="0"/>
              </a:rPr>
              <a:t>Harvesting </a:t>
            </a:r>
          </a:p>
          <a:p>
            <a:pPr lvl="8"/>
            <a:r>
              <a:rPr lang="en-IN" sz="3600" dirty="0">
                <a:latin typeface="Franklin Gothic Heavy" panose="020B0903020102020204" pitchFamily="34" charset="0"/>
              </a:rPr>
              <a:t>Treatment of ideas </a:t>
            </a:r>
          </a:p>
        </p:txBody>
      </p:sp>
    </p:spTree>
    <p:extLst>
      <p:ext uri="{BB962C8B-B14F-4D97-AF65-F5344CB8AC3E}">
        <p14:creationId xmlns:p14="http://schemas.microsoft.com/office/powerpoint/2010/main" val="227332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{D3D8C4AE-C1FC-4613-927C-92406DCEDDE7}tf03457452</Template>
  <TotalTime>92</TotalTime>
  <Words>198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FZShuTi</vt:lpstr>
      <vt:lpstr>Algerian</vt:lpstr>
      <vt:lpstr>Arial</vt:lpstr>
      <vt:lpstr>Arial Rounded MT Bold</vt:lpstr>
      <vt:lpstr>Bahnschrift Condensed</vt:lpstr>
      <vt:lpstr>Britannic Bold</vt:lpstr>
      <vt:lpstr>Calibri</vt:lpstr>
      <vt:lpstr>Calibri Light</vt:lpstr>
      <vt:lpstr>Dubai Medium</vt:lpstr>
      <vt:lpstr>Franklin Gothic Demi Cond</vt:lpstr>
      <vt:lpstr>Franklin Gothic Heavy</vt:lpstr>
      <vt:lpstr>Poppins</vt:lpstr>
      <vt:lpstr>ROG Fonts</vt:lpstr>
      <vt:lpstr>Wingdings</vt:lpstr>
      <vt:lpstr>Celestial</vt:lpstr>
      <vt:lpstr>GROUP DISCUSSION</vt:lpstr>
      <vt:lpstr>PowerPoint Presentation</vt:lpstr>
      <vt:lpstr>TOPICS </vt:lpstr>
      <vt:lpstr>INNOVATION: </vt:lpstr>
      <vt:lpstr>SIGNIFICANCE OF INNOVATION: </vt:lpstr>
      <vt:lpstr>creativity</vt:lpstr>
      <vt:lpstr>Characteristics of creativity</vt:lpstr>
      <vt:lpstr>LATERAL THINKING</vt:lpstr>
      <vt:lpstr>Lateral thinking techniques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DISCUSSION</dc:title>
  <dc:creator>Elsi Ebi</dc:creator>
  <cp:lastModifiedBy>Elsi Ebi</cp:lastModifiedBy>
  <cp:revision>2</cp:revision>
  <dcterms:created xsi:type="dcterms:W3CDTF">2023-04-26T04:46:00Z</dcterms:created>
  <dcterms:modified xsi:type="dcterms:W3CDTF">2023-04-26T11:01:08Z</dcterms:modified>
</cp:coreProperties>
</file>