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3906-EB0C-445E-BFF4-27C1B83EA18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BFA0-2A7E-4589-9D0E-D40BFD12E5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3906-EB0C-445E-BFF4-27C1B83EA18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BFA0-2A7E-4589-9D0E-D40BFD12E5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3906-EB0C-445E-BFF4-27C1B83EA18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BFA0-2A7E-4589-9D0E-D40BFD12E5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3906-EB0C-445E-BFF4-27C1B83EA18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BFA0-2A7E-4589-9D0E-D40BFD12E5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3906-EB0C-445E-BFF4-27C1B83EA18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BFA0-2A7E-4589-9D0E-D40BFD12E5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3906-EB0C-445E-BFF4-27C1B83EA18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BFA0-2A7E-4589-9D0E-D40BFD12E5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3906-EB0C-445E-BFF4-27C1B83EA18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BFA0-2A7E-4589-9D0E-D40BFD12E5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3906-EB0C-445E-BFF4-27C1B83EA18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BFA0-2A7E-4589-9D0E-D40BFD12E5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3906-EB0C-445E-BFF4-27C1B83EA18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BFA0-2A7E-4589-9D0E-D40BFD12E5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3906-EB0C-445E-BFF4-27C1B83EA18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BFA0-2A7E-4589-9D0E-D40BFD12E5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3906-EB0C-445E-BFF4-27C1B83EA18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BFA0-2A7E-4589-9D0E-D40BFD12E5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F3906-EB0C-445E-BFF4-27C1B83EA18E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ABFA0-2A7E-4589-9D0E-D40BFD12E5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362200" y="381000"/>
            <a:ext cx="4495800" cy="2438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HTML Basics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Picture 4" descr="http://www.optimiced.com/wp-uploads/2009/07/html-icons-veerle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362200"/>
            <a:ext cx="2422524" cy="2422524"/>
          </a:xfrm>
          <a:prstGeom prst="roundRect">
            <a:avLst>
              <a:gd name="adj" fmla="val 331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HeroicExtremeRightFacing"/>
            <a:lightRig rig="threePt" dir="t"/>
          </a:scene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875255" y="3657600"/>
            <a:ext cx="7354346" cy="1265256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no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First HTML Page: Body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4114800" y="5257800"/>
            <a:ext cx="2209800" cy="527804"/>
          </a:xfrm>
          <a:prstGeom prst="wedgeRoundRectCallout">
            <a:avLst>
              <a:gd name="adj1" fmla="val -41697"/>
              <a:gd name="adj2" fmla="val -146766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en-US" sz="28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HTML body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39751" y="1628775"/>
            <a:ext cx="7994649" cy="3748719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&lt;title&gt;My First HTML Page&lt;/title&gt;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&lt;p&gt;This is some text...&lt;/p&gt;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  <a:endParaRPr lang="en-ZA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Some Simple Tags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Z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Hyperlink Tags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Z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Z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Z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Image Tags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Z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 formatting tags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09600" y="2209800"/>
            <a:ext cx="7991475" cy="904863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&lt;a href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="http</a:t>
            </a: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://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www.telerik.com/"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title="Telerik"&gt;Link </a:t>
            </a: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to 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Telerik Web site&lt;/</a:t>
            </a: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a&gt;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09600" y="3733800"/>
            <a:ext cx="7991475" cy="498598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&lt;img src="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logo.gif" alt="logo" /&gt;</a:t>
            </a: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612775" y="5013472"/>
            <a:ext cx="7991475" cy="1311128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This text is &lt;em&gt;emphasized.&lt;/em&gt;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&lt;br /&gt;new line&lt;br /&gt;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This one is &lt;strong&gt;more emphasized.&lt;/strong&gt;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Some Simple Tags – Example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93738" y="1494046"/>
            <a:ext cx="7764462" cy="4770537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&lt;title&gt;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Simple Tags Demo&lt;/title&gt;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body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&lt;a 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href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="http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://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www.telerik.com/" title=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"Telerik site"&gt;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This is a 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link.&lt;/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a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&lt;br /&gt;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&lt;img 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src="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logo.gif" alt="logo" /&gt;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&lt;br /&gt;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&lt;strong&gt;Bold&lt;/strong&gt; and &lt;em&gt;italic&lt;/em&gt; text.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819400"/>
            <a:ext cx="3962400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525462" y="30459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Some Simple Tags – Example (2)</a:t>
            </a:r>
            <a:endParaRPr kumimoji="0" lang="en-US" sz="3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62000" y="1524000"/>
            <a:ext cx="7764462" cy="3570208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1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1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1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&lt;title&gt;</a:t>
            </a: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Simple Tags Demo&lt;/title&gt;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&lt;a href="http://www.telerik.com/" title=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"Telerik site"&gt;This is a link.&lt;/a&gt;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&lt;br /&gt;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&lt;img src="logo.gif" alt="logo" /&gt;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&lt;br /&gt;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&lt;strong&gt;Bold&lt;/strong&gt; and &lt;em&gt;italic&lt;/em&gt; text.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  <a:endParaRPr lang="en-US" sz="16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09600" y="2209800"/>
            <a:ext cx="8229600" cy="685800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Some HTML Tags</a:t>
            </a:r>
            <a:endParaRPr kumimoji="0" lang="bg-BG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Subtitle 3"/>
          <p:cNvSpPr txBox="1">
            <a:spLocks/>
          </p:cNvSpPr>
          <p:nvPr/>
        </p:nvSpPr>
        <p:spPr>
          <a:xfrm>
            <a:off x="609600" y="2936079"/>
            <a:ext cx="8229600" cy="56912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Live Demo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Tags Attributes</a:t>
            </a:r>
            <a:endParaRPr kumimoji="0" lang="bg-BG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28600" y="914400"/>
            <a:ext cx="8686800" cy="5715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ts val="37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Tags can have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attributes</a:t>
            </a:r>
          </a:p>
          <a:p>
            <a:pPr marL="742950" marR="0" lvl="1" indent="-285750" algn="l" defTabSz="914400" rtl="0" eaLnBrk="1" fontAlgn="auto" latinLnBrk="0" hangingPunct="1">
              <a:lnSpc>
                <a:spcPts val="37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Attributes specify properties and behavior</a:t>
            </a:r>
          </a:p>
          <a:p>
            <a:pPr marL="742950" marR="0" lvl="1" indent="-285750" algn="l" defTabSz="914400" rtl="0" eaLnBrk="1" fontAlgn="auto" latinLnBrk="0" hangingPunct="1">
              <a:lnSpc>
                <a:spcPts val="37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</a:t>
            </a:r>
          </a:p>
          <a:p>
            <a:pPr marL="742950" marR="0" lvl="1" indent="-285750" algn="l" defTabSz="914400" rtl="0" eaLnBrk="1" fontAlgn="auto" latinLnBrk="0" hangingPunct="1">
              <a:lnSpc>
                <a:spcPts val="37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ts val="37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Few attributes can apply to every element:</a:t>
            </a:r>
          </a:p>
          <a:p>
            <a:pPr marL="1143000" marR="0" lvl="2" indent="-228600" algn="l" defTabSz="914400" rtl="0" eaLnBrk="1" fontAlgn="auto" latinLnBrk="0" hangingPunct="1">
              <a:lnSpc>
                <a:spcPts val="37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id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style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class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title</a:t>
            </a:r>
          </a:p>
          <a:p>
            <a:pPr marL="1143000" marR="0" lvl="2" indent="-228600" algn="l" defTabSz="914400" rtl="0" eaLnBrk="1" fontAlgn="auto" latinLnBrk="0" hangingPunct="1">
              <a:lnSpc>
                <a:spcPts val="37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id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unique in the document</a:t>
            </a:r>
          </a:p>
          <a:p>
            <a:pPr marL="1143000" marR="0" lvl="2" indent="-228600" algn="l" defTabSz="914400" rtl="0" eaLnBrk="1" fontAlgn="auto" latinLnBrk="0" hangingPunct="1">
              <a:lnSpc>
                <a:spcPts val="37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Content of 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title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attribute is displayed as hint when the element is hovered with the mouse</a:t>
            </a:r>
          </a:p>
          <a:p>
            <a:pPr marL="1143000" marR="0" lvl="2" indent="-228600" algn="l" defTabSz="914400" rtl="0" eaLnBrk="1" fontAlgn="auto" latinLnBrk="0" hangingPunct="1">
              <a:lnSpc>
                <a:spcPts val="37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 elements have obligatory attributes</a:t>
            </a:r>
            <a:endParaRPr kumimoji="0" lang="bg-BG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981076" y="2819400"/>
            <a:ext cx="7096124" cy="397032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&lt;img src="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logo.gif" alt="logo" /&gt;</a:t>
            </a:r>
            <a:endParaRPr lang="en-US" sz="22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962400" y="2133600"/>
            <a:ext cx="4800600" cy="527804"/>
          </a:xfrm>
          <a:prstGeom prst="wedgeRoundRectCallout">
            <a:avLst>
              <a:gd name="adj1" fmla="val -38490"/>
              <a:gd name="adj2" fmla="val 92910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en-US" sz="26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Attribute </a:t>
            </a:r>
            <a:r>
              <a:rPr lang="en-US" sz="2600" b="1" noProof="1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alt</a:t>
            </a:r>
            <a:r>
              <a:rPr lang="en-US" sz="26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 with value "</a:t>
            </a:r>
            <a:r>
              <a:rPr lang="en-US" sz="2600" b="1" noProof="1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logo</a:t>
            </a:r>
            <a:r>
              <a:rPr lang="en-US" sz="26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"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3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Headings and Paragraphs</a:t>
            </a:r>
            <a:endParaRPr kumimoji="0" lang="en-US" sz="3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23850" y="1217613"/>
            <a:ext cx="8496300" cy="532923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ZA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Heading Tags (h1 – h6)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ZA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ZA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ZA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Paragraph Tags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ZA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ZA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Sections: </a:t>
            </a:r>
            <a:r>
              <a:rPr kumimoji="0" lang="en-ZA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div</a:t>
            </a:r>
            <a:r>
              <a:rPr kumimoji="0" lang="en-ZA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ZA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span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55651" y="3967270"/>
            <a:ext cx="7626350" cy="757130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&lt;p&gt;This is my first paragraph&lt;/p&gt;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&lt;p&gt;This is my second paragraph&lt;/p&gt;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55651" y="1847671"/>
            <a:ext cx="7626350" cy="1200329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&lt;h1&gt;Heading 1&lt;/h1&gt;</a:t>
            </a: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&lt;h2&gt;Sub heading 2&lt;/h2&gt;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&lt;h3&gt;Sub heading 3&lt;/h3&gt;</a:t>
            </a: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755651" y="5567470"/>
            <a:ext cx="7626350" cy="757130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&lt;div 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style="background: skyblue;"&gt;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This </a:t>
            </a: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is a div&lt;/div&gt;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216025" y="228600"/>
            <a:ext cx="7086600" cy="9144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Headings and Paragraphs – Example </a:t>
            </a:r>
            <a:endParaRPr kumimoji="0" lang="bg-BG" sz="3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685800" y="1295400"/>
            <a:ext cx="7920038" cy="4708981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</a:t>
            </a: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&lt;head&gt;&lt;title&gt;Headings </a:t>
            </a: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and paragraphs</a:t>
            </a: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&lt;/title&gt;&lt;/head&gt;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&lt;h1&gt;Heading 1&lt;/h1&gt;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&lt;h2&gt;Sub heading 2&lt;/h2&gt;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&lt;h3&gt;Sub heading 3&lt;/h3&gt;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0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&lt;p&gt;This is my first paragraph&lt;/p&gt;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&lt;p&gt;This is my second paragraph&lt;/p&gt;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0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&lt;div </a:t>
            </a: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style</a:t>
            </a: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="background:skyblue"&gt;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This is a div&lt;/div&gt;	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612775" y="1433286"/>
            <a:ext cx="7920038" cy="4708981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&lt;head&gt;&lt;title&gt;Headings and paragraphs&lt;/title&gt;&lt;/head&gt;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&lt;h1&gt;Heading 1&lt;/h1&gt;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&lt;h2&gt;Sub heading 2&lt;/h2&gt;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&lt;h3&gt;Sub heading 3&lt;/h3&gt;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000" b="1" noProof="1" smtClean="0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&lt;p&gt;This is my first paragraph&lt;/p&gt;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&lt;p&gt;This is my second paragraph&lt;/p&gt;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000" b="1" noProof="1" smtClean="0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&lt;div style="background:skyblue"&gt;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This is a div&lt;/div&gt;	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  <a:endParaRPr lang="en-US" sz="20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828800" y="152400"/>
            <a:ext cx="7086600" cy="9144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Headings and Paragraphs – Example (2)</a:t>
            </a:r>
            <a:endParaRPr kumimoji="0" lang="bg-BG" sz="3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855021"/>
            <a:ext cx="3352800" cy="552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eaLnBrk="0" hangingPunct="0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</a:pPr>
            <a:r>
              <a:rPr lang="en-US" sz="28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headings.html</a:t>
            </a:r>
            <a:endParaRPr lang="en-US" sz="2800" b="1" dirty="0">
              <a:solidFill>
                <a:srgbClr val="CCFF66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600200"/>
            <a:ext cx="3914775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828800" y="76200"/>
            <a:ext cx="70866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</a:t>
            </a: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Consolas" pitchFamily="49" charset="0"/>
              </a:rPr>
              <a:t>&lt;head&gt;</a:t>
            </a: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Section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28600" y="914400"/>
            <a:ext cx="8686800" cy="5791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Contains information that doesn’t show directly on the viewable page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Starts after the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&lt;!</a:t>
            </a:r>
            <a:r>
              <a:rPr kumimoji="0" lang="en-US" sz="3200" b="0" i="0" u="none" strike="noStrike" kern="1200" cap="none" spc="0" normalizeH="0" baseline="0" noProof="1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doctype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&gt;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declaration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Begins with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&lt;head&gt;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ends with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&lt;/head&gt;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Contains mandatory single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&lt;title&gt;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tag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contain some other tags, e.g.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&lt;meta&gt;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&lt;script&gt;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&lt;style&gt;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&lt;!–- comments --&gt;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20000"/>
                  <a:lumOff val="80000"/>
                </a:schemeClr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How the Web Works?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23850" y="1066800"/>
            <a:ext cx="8496300" cy="1371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 use classical client / server architecture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HTTP is text-based request-response protocol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2971800" y="3174562"/>
            <a:ext cx="3352800" cy="676629"/>
            <a:chOff x="1776" y="1680"/>
            <a:chExt cx="1728" cy="352"/>
          </a:xfrm>
          <a:solidFill>
            <a:schemeClr val="accent5">
              <a:lumMod val="60000"/>
              <a:lumOff val="40000"/>
              <a:alpha val="30000"/>
            </a:schemeClr>
          </a:solidFill>
        </p:grpSpPr>
        <p:sp>
          <p:nvSpPr>
            <p:cNvPr id="5" name="AutoShape 29"/>
            <p:cNvSpPr>
              <a:spLocks noChangeArrowheads="1"/>
            </p:cNvSpPr>
            <p:nvPr/>
          </p:nvSpPr>
          <p:spPr bwMode="auto">
            <a:xfrm>
              <a:off x="1776" y="1680"/>
              <a:ext cx="1728" cy="352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grpFill/>
            <a:ln w="12700" cap="sq">
              <a:solidFill>
                <a:schemeClr val="accent5">
                  <a:lumMod val="20000"/>
                  <a:lumOff val="80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Text Box 30"/>
            <p:cNvSpPr txBox="1">
              <a:spLocks noChangeArrowheads="1"/>
            </p:cNvSpPr>
            <p:nvPr/>
          </p:nvSpPr>
          <p:spPr bwMode="auto">
            <a:xfrm>
              <a:off x="2044" y="1751"/>
              <a:ext cx="1008" cy="20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50000"/>
                </a:spcBef>
                <a:defRPr/>
              </a:pPr>
              <a:r>
                <a:rPr kumimoji="0"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Page request</a:t>
              </a:r>
            </a:p>
          </p:txBody>
        </p:sp>
      </p:grpSp>
      <p:sp>
        <p:nvSpPr>
          <p:cNvPr id="7" name="Text Box 31"/>
          <p:cNvSpPr txBox="1">
            <a:spLocks noChangeArrowheads="1"/>
          </p:cNvSpPr>
          <p:nvPr/>
        </p:nvSpPr>
        <p:spPr bwMode="auto">
          <a:xfrm>
            <a:off x="304800" y="5279648"/>
            <a:ext cx="2851150" cy="892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defRPr/>
            </a:pPr>
            <a:r>
              <a:rPr kumimoji="0" lang="en-US" sz="2600" b="1" dirty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Client </a:t>
            </a:r>
            <a:r>
              <a:rPr kumimoji="0" lang="en-US" sz="26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running a </a:t>
            </a:r>
            <a:r>
              <a:rPr kumimoji="0" lang="en-US" sz="2600" b="1" dirty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 Browser</a:t>
            </a:r>
          </a:p>
        </p:txBody>
      </p:sp>
      <p:sp>
        <p:nvSpPr>
          <p:cNvPr id="8" name="Text Box 32"/>
          <p:cNvSpPr txBox="1">
            <a:spLocks noChangeArrowheads="1"/>
          </p:cNvSpPr>
          <p:nvPr/>
        </p:nvSpPr>
        <p:spPr bwMode="auto">
          <a:xfrm>
            <a:off x="5838824" y="5108138"/>
            <a:ext cx="3000376" cy="12926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defRPr/>
            </a:pPr>
            <a:r>
              <a:rPr kumimoji="0" lang="en-US" sz="2600" b="1" dirty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Server running Web Server </a:t>
            </a:r>
            <a:r>
              <a:rPr kumimoji="0" lang="en-US" sz="26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Software   </a:t>
            </a:r>
            <a:r>
              <a:rPr lang="en-US" sz="26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(IIS, Apache, </a:t>
            </a:r>
            <a:r>
              <a:rPr kumimoji="0" lang="en-US" sz="2600" b="1" dirty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etc.)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971800" y="4211200"/>
            <a:ext cx="3352800" cy="698748"/>
            <a:chOff x="3200400" y="3962400"/>
            <a:chExt cx="2895600" cy="485775"/>
          </a:xfrm>
        </p:grpSpPr>
        <p:sp>
          <p:nvSpPr>
            <p:cNvPr id="10" name="AutoShape 34"/>
            <p:cNvSpPr>
              <a:spLocks noChangeArrowheads="1"/>
            </p:cNvSpPr>
            <p:nvPr/>
          </p:nvSpPr>
          <p:spPr bwMode="auto">
            <a:xfrm flipH="1">
              <a:off x="3200400" y="3962400"/>
              <a:ext cx="2895600" cy="485775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  <a:alpha val="30000"/>
              </a:schemeClr>
            </a:solidFill>
            <a:ln w="12700" cap="sq">
              <a:solidFill>
                <a:schemeClr val="accent5">
                  <a:lumMod val="20000"/>
                  <a:lumOff val="80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Text Box 35"/>
            <p:cNvSpPr txBox="1">
              <a:spLocks noChangeArrowheads="1"/>
            </p:cNvSpPr>
            <p:nvPr/>
          </p:nvSpPr>
          <p:spPr bwMode="auto">
            <a:xfrm>
              <a:off x="3810001" y="4071918"/>
              <a:ext cx="1950068" cy="27816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50000"/>
                </a:spcBef>
                <a:defRPr/>
              </a:pPr>
              <a:r>
                <a:rPr kumimoji="0"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Server </a:t>
              </a:r>
              <a:r>
                <a:rPr kumimoji="0" lang="en-US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response</a:t>
              </a:r>
              <a:endParaRPr kumimoji="0"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2" name="Text Box 37"/>
          <p:cNvSpPr txBox="1">
            <a:spLocks noChangeArrowheads="1"/>
          </p:cNvSpPr>
          <p:nvPr/>
        </p:nvSpPr>
        <p:spPr bwMode="auto">
          <a:xfrm>
            <a:off x="3875088" y="2819400"/>
            <a:ext cx="1293812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defRPr/>
            </a:pPr>
            <a:r>
              <a:rPr kumimoji="0" lang="en-US" sz="2400" b="1" dirty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</a:t>
            </a:r>
          </a:p>
        </p:txBody>
      </p:sp>
      <p:sp>
        <p:nvSpPr>
          <p:cNvPr id="13" name="Text Box 38"/>
          <p:cNvSpPr txBox="1">
            <a:spLocks noChangeArrowheads="1"/>
          </p:cNvSpPr>
          <p:nvPr/>
        </p:nvSpPr>
        <p:spPr bwMode="auto">
          <a:xfrm>
            <a:off x="4310062" y="3971488"/>
            <a:ext cx="947738" cy="40011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defRPr/>
            </a:pPr>
            <a:r>
              <a:rPr kumimoji="0" lang="en-US" sz="2000" b="1" dirty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80803" y="2638165"/>
            <a:ext cx="2438400" cy="2438400"/>
            <a:chOff x="228600" y="224864"/>
            <a:chExt cx="2438400" cy="2438400"/>
          </a:xfrm>
        </p:grpSpPr>
        <p:pic>
          <p:nvPicPr>
            <p:cNvPr id="15" name="Picture 2" descr="http://askyourpc.com/media/blogs/a/images_2/Computer-256x256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28600" y="224864"/>
              <a:ext cx="2438400" cy="243840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36" descr="website-window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975723">
              <a:off x="602640" y="904992"/>
              <a:ext cx="1280241" cy="1065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perspectiveContrastingRightFacing" fov="300000">
                <a:rot lat="21510460" lon="300467" rev="21477836"/>
              </a:camera>
              <a:lightRig rig="threePt" dir="t"/>
            </a:scene3d>
          </p:spPr>
        </p:pic>
      </p:grpSp>
      <p:pic>
        <p:nvPicPr>
          <p:cNvPr id="17" name="Picture 4" descr="http://www.iconarchive.com/icons/visualpharm/hardware/256/server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020134"/>
            <a:ext cx="2011804" cy="20118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&lt;head&gt; Section: &lt;meta&gt;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Meta tags additionally describe the content contained within the page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42679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09600" y="2420938"/>
            <a:ext cx="7924800" cy="3416320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&lt;meta name="description" content="HTML 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tutorial" /&gt;</a:t>
            </a: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&lt;meta name="keywords" content="html, web design, 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styles" /&gt;</a:t>
            </a: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&lt;meta name="author" content="Chris 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Brewer" /&gt; </a:t>
            </a: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&lt;meta http-equiv="refresh" content="5; url=http://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www.telerik.com" /&gt;</a:t>
            </a: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&lt;head&gt; Section: &lt;title&gt; tag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28600" y="1066800"/>
            <a:ext cx="8686800" cy="5562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Title should be placed between 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&lt;head&gt;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&lt;/head&gt;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tags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Used to specify a title in the window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titlebar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Search engines and people rely on titles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92152" y="2286000"/>
            <a:ext cx="7689848" cy="701731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&lt;title&gt;Telerik Academy – Winter Season 2009/2010 &lt;/title&gt;</a:t>
            </a:r>
            <a:endParaRPr lang="en-US" sz="22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2152" y="3248247"/>
            <a:ext cx="7689848" cy="1933353"/>
          </a:xfrm>
          <a:prstGeom prst="roundRect">
            <a:avLst>
              <a:gd name="adj" fmla="val 2918"/>
            </a:avLst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&lt;head&gt; Section: &lt;meta&gt;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Meta tags additionally describe the content contained within the page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42679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09600" y="2420938"/>
            <a:ext cx="7924800" cy="3416320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&lt;meta name="description" content="HTML 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tutorial" /&gt;</a:t>
            </a: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&lt;meta name="keywords" content="html, web design, 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styles" /&gt;</a:t>
            </a: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&lt;meta name="author" content="Chris 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Brewer" /&gt; </a:t>
            </a: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&lt;meta http-equiv="refresh" content="5; url=http://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www.telerik.com" /&gt;</a:t>
            </a: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&lt;script&gt; Tag – Example</a:t>
            </a:r>
            <a:endParaRPr kumimoji="0" lang="bg-BG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611188" y="1143000"/>
            <a:ext cx="7850187" cy="5299912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&lt;!DOCTYPE HTML&gt;</a:t>
            </a:r>
            <a:endParaRPr lang="en-US" sz="2200" b="1" noProof="1" smtClean="0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html&gt;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&lt;head&gt;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title&gt;JavaScript Example&lt;/title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&lt;script type="text/javascript"&gt;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function sayHello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() {</a:t>
            </a:r>
            <a:endParaRPr lang="en-US" sz="22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document.write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("&lt;p&gt;Hello 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World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!&lt;\/p&gt;");</a:t>
            </a:r>
            <a:endParaRPr lang="en-US" sz="22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}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&lt;/script&gt;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&lt;/head&gt;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&lt;script type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=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"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text/javascript"&gt;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sayHello();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&lt;/script&gt;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</a:p>
        </p:txBody>
      </p:sp>
      <p:pic>
        <p:nvPicPr>
          <p:cNvPr id="4" name="Picture 5" descr="scripts-examp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81400"/>
            <a:ext cx="4023654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is a Web Page?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Web pages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 text files containing HTML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HTML – </a:t>
            </a:r>
            <a:r>
              <a:rPr kumimoji="0" lang="en-US" sz="32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yper </a:t>
            </a:r>
            <a:r>
              <a:rPr kumimoji="0" lang="en-US" sz="32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 </a:t>
            </a:r>
            <a:r>
              <a:rPr kumimoji="0" lang="en-US" sz="32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arkup </a:t>
            </a:r>
            <a:r>
              <a:rPr kumimoji="0" lang="en-US" sz="32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anguage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notation for describing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document structure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(semantic markup)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formatting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(presentation markup)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Looks (looked?) like: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Microsoft Word document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markup tags provide information about the page content structure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Creating HTML Pages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 HTML file must have an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.</a:t>
            </a:r>
            <a:r>
              <a:rPr kumimoji="0" lang="en-US" sz="3200" b="0" i="0" u="none" strike="noStrike" kern="1200" cap="none" spc="0" normalizeH="0" baseline="0" noProof="1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htm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.html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file extension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HTML files can be created with text editors: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NotePad, NotePad ++, PSPad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 HTML editors (WYSIWYG Editors):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Microsoft FrontPage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Macromedia Dreamweaver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Netscape Composer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Microsoft Word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"/>
          <p:cNvSpPr txBox="1">
            <a:spLocks/>
          </p:cNvSpPr>
          <p:nvPr/>
        </p:nvSpPr>
        <p:spPr>
          <a:xfrm>
            <a:off x="2209800" y="1676400"/>
            <a:ext cx="5029200" cy="685800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HTML Basics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Subtitle 5"/>
          <p:cNvSpPr txBox="1">
            <a:spLocks/>
          </p:cNvSpPr>
          <p:nvPr/>
        </p:nvSpPr>
        <p:spPr>
          <a:xfrm>
            <a:off x="2209800" y="2402680"/>
            <a:ext cx="5029200" cy="56912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Text, Images, Tables, Forms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HTML Structure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28600" y="990600"/>
            <a:ext cx="8686800" cy="5715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HTML is comprised of “elements” and “tags”</a:t>
            </a:r>
            <a:endParaRPr kumimoji="0" lang="en-US" sz="3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Begins with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&lt;html&gt;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ends with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&lt;/html&gt;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writing XHTML, must define a namespace</a:t>
            </a: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Elements (tags) are nested one inside another: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Tags have attributes: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HTML describes structure using two main sections: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&lt;head&gt;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&lt;body&gt;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20000"/>
                  <a:lumOff val="80000"/>
                </a:schemeClr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HTML Code Formatting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28600" y="990600"/>
            <a:ext cx="8686800" cy="5715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HTML source code should be formatted to increase readability and facilitate debugging.</a:t>
            </a:r>
            <a:endParaRPr kumimoji="0" lang="en-US" sz="3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Every block element should start on a new line.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Every nested (block) element should be indented.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Browsers ignore multiple whitespaces in the page source, so formatting is harmless.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performance reasons, formatting can be sacrificed.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accent5">
                  <a:lumMod val="20000"/>
                  <a:lumOff val="80000"/>
                </a:schemeClr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First HTML Page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541338" y="1628775"/>
            <a:ext cx="7991475" cy="3250121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&lt;head&gt;</a:t>
            </a:r>
          </a:p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&lt;title&gt;My First HTML Page&lt;/title&gt;</a:t>
            </a:r>
          </a:p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&lt;/head&gt;</a:t>
            </a:r>
          </a:p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&lt;p&gt;This is some text...&lt;/p&gt;</a:t>
            </a:r>
          </a:p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  <a:endParaRPr lang="en-ZA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4" name="Picture 8" descr="My-First-HTML-Page-I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0663" y="4221163"/>
            <a:ext cx="5556250" cy="221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750" y="1676400"/>
            <a:ext cx="8207375" cy="3748719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&lt;title&gt;My First HTML Page&lt;/title&gt;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&lt;p&gt;This is some text...&lt;/p&gt;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  <a:endParaRPr lang="en-ZA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First HTML Page: Tags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1326</Words>
  <Application>Microsoft Office PowerPoint</Application>
  <PresentationFormat>On-screen Show (4:3)</PresentationFormat>
  <Paragraphs>239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Gayatri</dc:creator>
  <cp:lastModifiedBy>Gayatri</cp:lastModifiedBy>
  <cp:revision>2</cp:revision>
  <dcterms:created xsi:type="dcterms:W3CDTF">2024-01-24T03:52:58Z</dcterms:created>
  <dcterms:modified xsi:type="dcterms:W3CDTF">2024-01-24T04:35:14Z</dcterms:modified>
</cp:coreProperties>
</file>