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2" r:id="rId18"/>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4" d="100"/>
          <a:sy n="74" d="100"/>
        </p:scale>
        <p:origin x="-37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ableStyles" Target="tableStyles.xml" /></Relationships>
</file>

<file path=ppt/diagrams/_rels/data1.xml.rels><?xml version="1.0" encoding="UTF-8" standalone="yes"?>
<Relationships xmlns="http://schemas.openxmlformats.org/package/2006/relationships"><Relationship Id="rId1" Type="http://schemas.openxmlformats.org/officeDocument/2006/relationships/hyperlink" Target="https://officewriting.com/acknowledge-the-return-of-a-defective-item-for-exchange-2/" TargetMode="External" /></Relationships>
</file>

<file path=ppt/diagrams/_rels/drawing1.xml.rels><?xml version="1.0" encoding="UTF-8" standalone="yes"?>
<Relationships xmlns="http://schemas.openxmlformats.org/package/2006/relationships"><Relationship Id="rId1" Type="http://schemas.openxmlformats.org/officeDocument/2006/relationships/hyperlink" Target="https://officewriting.com/acknowledge-the-return-of-a-defective-item-for-exchange-2/" TargetMode="External" /></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ACEF94-6910-4EFB-ADBD-CAA6FAE2A3C2}"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684BAF53-1E10-4933-B23B-5E8A8A47DBDD}">
      <dgm:prSet/>
      <dgm:spPr/>
      <dgm:t>
        <a:bodyPr/>
        <a:lstStyle/>
        <a:p>
          <a:r>
            <a:rPr lang="en-GB"/>
            <a:t>The purpose of letters of acknowledgment is to provide proof that you have received specific documents or a specific type of request.</a:t>
          </a:r>
          <a:endParaRPr lang="en-US"/>
        </a:p>
      </dgm:t>
    </dgm:pt>
    <dgm:pt modelId="{DAFEDDEE-6582-4BE9-A6FD-1CD7371C26A1}" type="parTrans" cxnId="{84B7772A-769E-48FB-AEEE-9BE5C9858516}">
      <dgm:prSet/>
      <dgm:spPr/>
      <dgm:t>
        <a:bodyPr/>
        <a:lstStyle/>
        <a:p>
          <a:endParaRPr lang="en-US"/>
        </a:p>
      </dgm:t>
    </dgm:pt>
    <dgm:pt modelId="{43F65174-AB4B-44E2-9C11-F3CD66CF2B81}" type="sibTrans" cxnId="{84B7772A-769E-48FB-AEEE-9BE5C9858516}">
      <dgm:prSet/>
      <dgm:spPr/>
      <dgm:t>
        <a:bodyPr/>
        <a:lstStyle/>
        <a:p>
          <a:endParaRPr lang="en-US"/>
        </a:p>
      </dgm:t>
    </dgm:pt>
    <dgm:pt modelId="{BC9E7BF2-865B-4A5A-B79B-1D6810D97664}">
      <dgm:prSet/>
      <dgm:spPr/>
      <dgm:t>
        <a:bodyPr/>
        <a:lstStyle/>
        <a:p>
          <a:r>
            <a:rPr lang="en-GB"/>
            <a:t>An</a:t>
          </a:r>
          <a:r>
            <a:rPr lang="en-GB">
              <a:hlinkClick xmlns:r="http://schemas.openxmlformats.org/officeDocument/2006/relationships" r:id="rId1"/>
            </a:rPr>
            <a:t> acknowledgement letter </a:t>
          </a:r>
          <a:r>
            <a:rPr lang="en-GB"/>
            <a:t>is used in recognizing an individual or an organization’s effort towards your objective. </a:t>
          </a:r>
          <a:endParaRPr lang="en-US"/>
        </a:p>
      </dgm:t>
    </dgm:pt>
    <dgm:pt modelId="{BEC476CC-FD7F-4BA3-83AA-1A7EA8851DE9}" type="parTrans" cxnId="{E523CD7C-E619-4379-A90C-0FAA323FDE7A}">
      <dgm:prSet/>
      <dgm:spPr/>
      <dgm:t>
        <a:bodyPr/>
        <a:lstStyle/>
        <a:p>
          <a:endParaRPr lang="en-US"/>
        </a:p>
      </dgm:t>
    </dgm:pt>
    <dgm:pt modelId="{F1062571-CCBF-4DD5-A1D0-1A91F31A7D7C}" type="sibTrans" cxnId="{E523CD7C-E619-4379-A90C-0FAA323FDE7A}">
      <dgm:prSet/>
      <dgm:spPr/>
      <dgm:t>
        <a:bodyPr/>
        <a:lstStyle/>
        <a:p>
          <a:endParaRPr lang="en-US"/>
        </a:p>
      </dgm:t>
    </dgm:pt>
    <dgm:pt modelId="{F5CC9183-A224-467F-8274-2CCAC1152E6E}">
      <dgm:prSet/>
      <dgm:spPr/>
      <dgm:t>
        <a:bodyPr/>
        <a:lstStyle/>
        <a:p>
          <a:r>
            <a:rPr lang="en-GB"/>
            <a:t>You send an acknowledgement letter to a person or to a business as your way of showing your gratitude for their support or help.</a:t>
          </a:r>
          <a:endParaRPr lang="en-US"/>
        </a:p>
      </dgm:t>
    </dgm:pt>
    <dgm:pt modelId="{9C451C33-1E1B-4AF6-B979-950CC455FBED}" type="parTrans" cxnId="{53CEAD59-D3E2-40F6-B37B-130E8C2BB4A5}">
      <dgm:prSet/>
      <dgm:spPr/>
      <dgm:t>
        <a:bodyPr/>
        <a:lstStyle/>
        <a:p>
          <a:endParaRPr lang="en-US"/>
        </a:p>
      </dgm:t>
    </dgm:pt>
    <dgm:pt modelId="{A69F2393-A734-46F9-A15E-6593335AB571}" type="sibTrans" cxnId="{53CEAD59-D3E2-40F6-B37B-130E8C2BB4A5}">
      <dgm:prSet/>
      <dgm:spPr/>
      <dgm:t>
        <a:bodyPr/>
        <a:lstStyle/>
        <a:p>
          <a:endParaRPr lang="en-US"/>
        </a:p>
      </dgm:t>
    </dgm:pt>
    <dgm:pt modelId="{392F545D-ECB2-45D5-960D-AC8B97E18AAB}" type="pres">
      <dgm:prSet presAssocID="{E7ACEF94-6910-4EFB-ADBD-CAA6FAE2A3C2}" presName="vert0" presStyleCnt="0">
        <dgm:presLayoutVars>
          <dgm:dir/>
          <dgm:animOne val="branch"/>
          <dgm:animLvl val="lvl"/>
        </dgm:presLayoutVars>
      </dgm:prSet>
      <dgm:spPr/>
    </dgm:pt>
    <dgm:pt modelId="{4831C1FA-9E1A-41B4-BD98-5B05FF70D5B7}" type="pres">
      <dgm:prSet presAssocID="{684BAF53-1E10-4933-B23B-5E8A8A47DBDD}" presName="thickLine" presStyleLbl="alignNode1" presStyleIdx="0" presStyleCnt="3"/>
      <dgm:spPr/>
    </dgm:pt>
    <dgm:pt modelId="{E0316C5F-3949-464C-ADB6-40D2EE550AE5}" type="pres">
      <dgm:prSet presAssocID="{684BAF53-1E10-4933-B23B-5E8A8A47DBDD}" presName="horz1" presStyleCnt="0"/>
      <dgm:spPr/>
    </dgm:pt>
    <dgm:pt modelId="{E61963A7-2B28-49BE-87AF-6965FB23C50A}" type="pres">
      <dgm:prSet presAssocID="{684BAF53-1E10-4933-B23B-5E8A8A47DBDD}" presName="tx1" presStyleLbl="revTx" presStyleIdx="0" presStyleCnt="3"/>
      <dgm:spPr/>
    </dgm:pt>
    <dgm:pt modelId="{DF517647-3822-4B4E-B273-BCCF1321DB84}" type="pres">
      <dgm:prSet presAssocID="{684BAF53-1E10-4933-B23B-5E8A8A47DBDD}" presName="vert1" presStyleCnt="0"/>
      <dgm:spPr/>
    </dgm:pt>
    <dgm:pt modelId="{5059A7DA-1657-41C6-AD32-0A2673B9CC13}" type="pres">
      <dgm:prSet presAssocID="{BC9E7BF2-865B-4A5A-B79B-1D6810D97664}" presName="thickLine" presStyleLbl="alignNode1" presStyleIdx="1" presStyleCnt="3"/>
      <dgm:spPr/>
    </dgm:pt>
    <dgm:pt modelId="{7BA3E87E-1BC4-4A93-BF87-78C975F630DD}" type="pres">
      <dgm:prSet presAssocID="{BC9E7BF2-865B-4A5A-B79B-1D6810D97664}" presName="horz1" presStyleCnt="0"/>
      <dgm:spPr/>
    </dgm:pt>
    <dgm:pt modelId="{EDF34F58-F534-4917-BFDA-4798F50C35A0}" type="pres">
      <dgm:prSet presAssocID="{BC9E7BF2-865B-4A5A-B79B-1D6810D97664}" presName="tx1" presStyleLbl="revTx" presStyleIdx="1" presStyleCnt="3"/>
      <dgm:spPr/>
    </dgm:pt>
    <dgm:pt modelId="{2294E491-6AF6-4E98-88BB-6DDC94AD68EE}" type="pres">
      <dgm:prSet presAssocID="{BC9E7BF2-865B-4A5A-B79B-1D6810D97664}" presName="vert1" presStyleCnt="0"/>
      <dgm:spPr/>
    </dgm:pt>
    <dgm:pt modelId="{AB073DE7-E871-460F-ADAA-FF269E47953A}" type="pres">
      <dgm:prSet presAssocID="{F5CC9183-A224-467F-8274-2CCAC1152E6E}" presName="thickLine" presStyleLbl="alignNode1" presStyleIdx="2" presStyleCnt="3"/>
      <dgm:spPr/>
    </dgm:pt>
    <dgm:pt modelId="{1F9BF0EA-4D49-492B-A33B-B90A39BC86D3}" type="pres">
      <dgm:prSet presAssocID="{F5CC9183-A224-467F-8274-2CCAC1152E6E}" presName="horz1" presStyleCnt="0"/>
      <dgm:spPr/>
    </dgm:pt>
    <dgm:pt modelId="{4F217B3A-0C1A-428B-A0B2-D4EEB8948F93}" type="pres">
      <dgm:prSet presAssocID="{F5CC9183-A224-467F-8274-2CCAC1152E6E}" presName="tx1" presStyleLbl="revTx" presStyleIdx="2" presStyleCnt="3"/>
      <dgm:spPr/>
    </dgm:pt>
    <dgm:pt modelId="{0A1068A8-D601-4809-84A5-0601652BCAAA}" type="pres">
      <dgm:prSet presAssocID="{F5CC9183-A224-467F-8274-2CCAC1152E6E}" presName="vert1" presStyleCnt="0"/>
      <dgm:spPr/>
    </dgm:pt>
  </dgm:ptLst>
  <dgm:cxnLst>
    <dgm:cxn modelId="{AE0A6500-67BA-4878-9FCD-1BE2DA0CDFEB}" type="presOf" srcId="{F5CC9183-A224-467F-8274-2CCAC1152E6E}" destId="{4F217B3A-0C1A-428B-A0B2-D4EEB8948F93}" srcOrd="0" destOrd="0" presId="urn:microsoft.com/office/officeart/2008/layout/LinedList"/>
    <dgm:cxn modelId="{13FE3023-99D4-426C-8D47-56E42649F4D6}" type="presOf" srcId="{684BAF53-1E10-4933-B23B-5E8A8A47DBDD}" destId="{E61963A7-2B28-49BE-87AF-6965FB23C50A}" srcOrd="0" destOrd="0" presId="urn:microsoft.com/office/officeart/2008/layout/LinedList"/>
    <dgm:cxn modelId="{84B7772A-769E-48FB-AEEE-9BE5C9858516}" srcId="{E7ACEF94-6910-4EFB-ADBD-CAA6FAE2A3C2}" destId="{684BAF53-1E10-4933-B23B-5E8A8A47DBDD}" srcOrd="0" destOrd="0" parTransId="{DAFEDDEE-6582-4BE9-A6FD-1CD7371C26A1}" sibTransId="{43F65174-AB4B-44E2-9C11-F3CD66CF2B81}"/>
    <dgm:cxn modelId="{53CEAD59-D3E2-40F6-B37B-130E8C2BB4A5}" srcId="{E7ACEF94-6910-4EFB-ADBD-CAA6FAE2A3C2}" destId="{F5CC9183-A224-467F-8274-2CCAC1152E6E}" srcOrd="2" destOrd="0" parTransId="{9C451C33-1E1B-4AF6-B979-950CC455FBED}" sibTransId="{A69F2393-A734-46F9-A15E-6593335AB571}"/>
    <dgm:cxn modelId="{E523CD7C-E619-4379-A90C-0FAA323FDE7A}" srcId="{E7ACEF94-6910-4EFB-ADBD-CAA6FAE2A3C2}" destId="{BC9E7BF2-865B-4A5A-B79B-1D6810D97664}" srcOrd="1" destOrd="0" parTransId="{BEC476CC-FD7F-4BA3-83AA-1A7EA8851DE9}" sibTransId="{F1062571-CCBF-4DD5-A1D0-1A91F31A7D7C}"/>
    <dgm:cxn modelId="{E0A4459A-6E0C-4C63-A1BC-696439F29911}" type="presOf" srcId="{E7ACEF94-6910-4EFB-ADBD-CAA6FAE2A3C2}" destId="{392F545D-ECB2-45D5-960D-AC8B97E18AAB}" srcOrd="0" destOrd="0" presId="urn:microsoft.com/office/officeart/2008/layout/LinedList"/>
    <dgm:cxn modelId="{AAD193A2-CBE7-4E18-ADE2-7C3330214131}" type="presOf" srcId="{BC9E7BF2-865B-4A5A-B79B-1D6810D97664}" destId="{EDF34F58-F534-4917-BFDA-4798F50C35A0}" srcOrd="0" destOrd="0" presId="urn:microsoft.com/office/officeart/2008/layout/LinedList"/>
    <dgm:cxn modelId="{C39361FA-7B05-4E21-8B58-A8B03434927B}" type="presParOf" srcId="{392F545D-ECB2-45D5-960D-AC8B97E18AAB}" destId="{4831C1FA-9E1A-41B4-BD98-5B05FF70D5B7}" srcOrd="0" destOrd="0" presId="urn:microsoft.com/office/officeart/2008/layout/LinedList"/>
    <dgm:cxn modelId="{0867E904-54C2-4184-8560-9A2892DAC227}" type="presParOf" srcId="{392F545D-ECB2-45D5-960D-AC8B97E18AAB}" destId="{E0316C5F-3949-464C-ADB6-40D2EE550AE5}" srcOrd="1" destOrd="0" presId="urn:microsoft.com/office/officeart/2008/layout/LinedList"/>
    <dgm:cxn modelId="{34F5752F-50BE-4A37-8C85-10B32CC93155}" type="presParOf" srcId="{E0316C5F-3949-464C-ADB6-40D2EE550AE5}" destId="{E61963A7-2B28-49BE-87AF-6965FB23C50A}" srcOrd="0" destOrd="0" presId="urn:microsoft.com/office/officeart/2008/layout/LinedList"/>
    <dgm:cxn modelId="{1BD2363C-A094-46A8-9660-70F1223B4150}" type="presParOf" srcId="{E0316C5F-3949-464C-ADB6-40D2EE550AE5}" destId="{DF517647-3822-4B4E-B273-BCCF1321DB84}" srcOrd="1" destOrd="0" presId="urn:microsoft.com/office/officeart/2008/layout/LinedList"/>
    <dgm:cxn modelId="{541A6892-5A9B-479A-830F-90D47FED939B}" type="presParOf" srcId="{392F545D-ECB2-45D5-960D-AC8B97E18AAB}" destId="{5059A7DA-1657-41C6-AD32-0A2673B9CC13}" srcOrd="2" destOrd="0" presId="urn:microsoft.com/office/officeart/2008/layout/LinedList"/>
    <dgm:cxn modelId="{AFD4ECFA-8B82-4343-85E9-0AF54C10336C}" type="presParOf" srcId="{392F545D-ECB2-45D5-960D-AC8B97E18AAB}" destId="{7BA3E87E-1BC4-4A93-BF87-78C975F630DD}" srcOrd="3" destOrd="0" presId="urn:microsoft.com/office/officeart/2008/layout/LinedList"/>
    <dgm:cxn modelId="{59B00AA7-2E01-45AD-BC48-40E5DB331193}" type="presParOf" srcId="{7BA3E87E-1BC4-4A93-BF87-78C975F630DD}" destId="{EDF34F58-F534-4917-BFDA-4798F50C35A0}" srcOrd="0" destOrd="0" presId="urn:microsoft.com/office/officeart/2008/layout/LinedList"/>
    <dgm:cxn modelId="{67281F98-78ED-4488-896F-8A4BBF778102}" type="presParOf" srcId="{7BA3E87E-1BC4-4A93-BF87-78C975F630DD}" destId="{2294E491-6AF6-4E98-88BB-6DDC94AD68EE}" srcOrd="1" destOrd="0" presId="urn:microsoft.com/office/officeart/2008/layout/LinedList"/>
    <dgm:cxn modelId="{3E43F58C-D883-4284-982E-D59BC66C6935}" type="presParOf" srcId="{392F545D-ECB2-45D5-960D-AC8B97E18AAB}" destId="{AB073DE7-E871-460F-ADAA-FF269E47953A}" srcOrd="4" destOrd="0" presId="urn:microsoft.com/office/officeart/2008/layout/LinedList"/>
    <dgm:cxn modelId="{77FC3B7F-642F-4557-9CD6-9B522411E1A4}" type="presParOf" srcId="{392F545D-ECB2-45D5-960D-AC8B97E18AAB}" destId="{1F9BF0EA-4D49-492B-A33B-B90A39BC86D3}" srcOrd="5" destOrd="0" presId="urn:microsoft.com/office/officeart/2008/layout/LinedList"/>
    <dgm:cxn modelId="{21F21144-A23A-4997-A4E0-CEE24CD776B2}" type="presParOf" srcId="{1F9BF0EA-4D49-492B-A33B-B90A39BC86D3}" destId="{4F217B3A-0C1A-428B-A0B2-D4EEB8948F93}" srcOrd="0" destOrd="0" presId="urn:microsoft.com/office/officeart/2008/layout/LinedList"/>
    <dgm:cxn modelId="{16D652D8-FF71-4119-930B-6CD5423618A6}" type="presParOf" srcId="{1F9BF0EA-4D49-492B-A33B-B90A39BC86D3}" destId="{0A1068A8-D601-4809-84A5-0601652BCAA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31C1FA-9E1A-41B4-BD98-5B05FF70D5B7}">
      <dsp:nvSpPr>
        <dsp:cNvPr id="0" name=""/>
        <dsp:cNvSpPr/>
      </dsp:nvSpPr>
      <dsp:spPr>
        <a:xfrm>
          <a:off x="0" y="2703"/>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61963A7-2B28-49BE-87AF-6965FB23C50A}">
      <dsp:nvSpPr>
        <dsp:cNvPr id="0" name=""/>
        <dsp:cNvSpPr/>
      </dsp:nvSpPr>
      <dsp:spPr>
        <a:xfrm>
          <a:off x="0" y="2703"/>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GB" sz="2900" kern="1200"/>
            <a:t>The purpose of letters of acknowledgment is to provide proof that you have received specific documents or a specific type of request.</a:t>
          </a:r>
          <a:endParaRPr lang="en-US" sz="2900" kern="1200"/>
        </a:p>
      </dsp:txBody>
      <dsp:txXfrm>
        <a:off x="0" y="2703"/>
        <a:ext cx="6900512" cy="1843578"/>
      </dsp:txXfrm>
    </dsp:sp>
    <dsp:sp modelId="{5059A7DA-1657-41C6-AD32-0A2673B9CC13}">
      <dsp:nvSpPr>
        <dsp:cNvPr id="0" name=""/>
        <dsp:cNvSpPr/>
      </dsp:nvSpPr>
      <dsp:spPr>
        <a:xfrm>
          <a:off x="0" y="1846281"/>
          <a:ext cx="6900512" cy="0"/>
        </a:xfrm>
        <a:prstGeom prst="line">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DF34F58-F534-4917-BFDA-4798F50C35A0}">
      <dsp:nvSpPr>
        <dsp:cNvPr id="0" name=""/>
        <dsp:cNvSpPr/>
      </dsp:nvSpPr>
      <dsp:spPr>
        <a:xfrm>
          <a:off x="0" y="1846281"/>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GB" sz="2900" kern="1200"/>
            <a:t>An</a:t>
          </a:r>
          <a:r>
            <a:rPr lang="en-GB" sz="2900" kern="1200">
              <a:hlinkClick xmlns:r="http://schemas.openxmlformats.org/officeDocument/2006/relationships" r:id="rId1"/>
            </a:rPr>
            <a:t> acknowledgement letter </a:t>
          </a:r>
          <a:r>
            <a:rPr lang="en-GB" sz="2900" kern="1200"/>
            <a:t>is used in recognizing an individual or an organization’s effort towards your objective. </a:t>
          </a:r>
          <a:endParaRPr lang="en-US" sz="2900" kern="1200"/>
        </a:p>
      </dsp:txBody>
      <dsp:txXfrm>
        <a:off x="0" y="1846281"/>
        <a:ext cx="6900512" cy="1843578"/>
      </dsp:txXfrm>
    </dsp:sp>
    <dsp:sp modelId="{AB073DE7-E871-460F-ADAA-FF269E47953A}">
      <dsp:nvSpPr>
        <dsp:cNvPr id="0" name=""/>
        <dsp:cNvSpPr/>
      </dsp:nvSpPr>
      <dsp:spPr>
        <a:xfrm>
          <a:off x="0" y="3689859"/>
          <a:ext cx="6900512"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F217B3A-0C1A-428B-A0B2-D4EEB8948F93}">
      <dsp:nvSpPr>
        <dsp:cNvPr id="0" name=""/>
        <dsp:cNvSpPr/>
      </dsp:nvSpPr>
      <dsp:spPr>
        <a:xfrm>
          <a:off x="0" y="3689859"/>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GB" sz="2900" kern="1200"/>
            <a:t>You send an acknowledgement letter to a person or to a business as your way of showing your gratitude for their support or help.</a:t>
          </a:r>
          <a:endParaRPr lang="en-US" sz="2900" kern="1200"/>
        </a:p>
      </dsp:txBody>
      <dsp:txXfrm>
        <a:off x="0" y="3689859"/>
        <a:ext cx="6900512" cy="184357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790761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775983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154900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40043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05307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290978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89108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912443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40500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738078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57801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11/5/2021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677689939"/>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 /><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 /><Relationship Id="rId2" Type="http://schemas.openxmlformats.org/officeDocument/2006/relationships/diagramData" Target="../diagrams/data1.xml" /><Relationship Id="rId1" Type="http://schemas.openxmlformats.org/officeDocument/2006/relationships/slideLayout" Target="../slideLayouts/slideLayout2.xml" /><Relationship Id="rId6" Type="http://schemas.microsoft.com/office/2007/relationships/diagramDrawing" Target="../diagrams/drawing1.xml" /><Relationship Id="rId5" Type="http://schemas.openxmlformats.org/officeDocument/2006/relationships/diagramColors" Target="../diagrams/colors1.xml" /><Relationship Id="rId4" Type="http://schemas.openxmlformats.org/officeDocument/2006/relationships/diagramQuickStyle" Target="../diagrams/quickStyle1.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90662" y="4267832"/>
            <a:ext cx="4805996" cy="1297115"/>
          </a:xfrm>
        </p:spPr>
        <p:txBody>
          <a:bodyPr anchor="t">
            <a:normAutofit/>
          </a:bodyPr>
          <a:lstStyle/>
          <a:p>
            <a:pPr algn="l"/>
            <a:r>
              <a:rPr lang="en-GB" sz="2800">
                <a:solidFill>
                  <a:srgbClr val="000000"/>
                </a:solidFill>
                <a:cs typeface="Calibri Light"/>
              </a:rPr>
              <a:t>KINDS OF BUSINESS LETTER- ACKNOWLEDGEMENT LETTER</a:t>
            </a:r>
            <a:endParaRPr lang="en-GB" sz="2800">
              <a:solidFill>
                <a:srgbClr val="000000"/>
              </a:solidFill>
            </a:endParaRPr>
          </a:p>
        </p:txBody>
      </p:sp>
      <p:sp>
        <p:nvSpPr>
          <p:cNvPr id="3" name="Subtitle 2"/>
          <p:cNvSpPr>
            <a:spLocks noGrp="1"/>
          </p:cNvSpPr>
          <p:nvPr>
            <p:ph type="subTitle" idx="1"/>
          </p:nvPr>
        </p:nvSpPr>
        <p:spPr>
          <a:xfrm>
            <a:off x="6590966" y="3428999"/>
            <a:ext cx="4805691" cy="838831"/>
          </a:xfrm>
        </p:spPr>
        <p:txBody>
          <a:bodyPr vert="horz" lIns="91440" tIns="45720" rIns="91440" bIns="45720" rtlCol="0" anchor="b">
            <a:normAutofit/>
          </a:bodyPr>
          <a:lstStyle/>
          <a:p>
            <a:pPr algn="l"/>
            <a:r>
              <a:rPr lang="en-GB" sz="1800">
                <a:solidFill>
                  <a:srgbClr val="000000"/>
                </a:solidFill>
                <a:cs typeface="Calibri"/>
              </a:rPr>
              <a:t>SUBJECT HANDLER: </a:t>
            </a:r>
            <a:r>
              <a:rPr lang="en-IN" sz="1800">
                <a:solidFill>
                  <a:srgbClr val="000000"/>
                </a:solidFill>
                <a:cs typeface="Calibri"/>
              </a:rPr>
              <a:t>Mr  HARI HARAN R</a:t>
            </a:r>
          </a:p>
          <a:p>
            <a:pPr algn="l"/>
            <a:endParaRPr lang="en-GB" sz="1800">
              <a:solidFill>
                <a:srgbClr val="000000"/>
              </a:solidFill>
            </a:endParaRPr>
          </a:p>
        </p:txBody>
      </p:sp>
      <p:pic>
        <p:nvPicPr>
          <p:cNvPr id="7" name="Graphic 6" descr="Document">
            <a:extLst>
              <a:ext uri="{FF2B5EF4-FFF2-40B4-BE49-F238E27FC236}">
                <a16:creationId xmlns:a16="http://schemas.microsoft.com/office/drawing/2014/main" id="{4865C666-058D-4C58-AE15-D1CDF307A70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D5EC6-41B2-4ECC-ACAB-FEDA609FE2A4}"/>
              </a:ext>
            </a:extLst>
          </p:cNvPr>
          <p:cNvSpPr>
            <a:spLocks noGrp="1"/>
          </p:cNvSpPr>
          <p:nvPr>
            <p:ph type="title"/>
          </p:nvPr>
        </p:nvSpPr>
        <p:spPr/>
        <p:txBody>
          <a:bodyPr/>
          <a:lstStyle/>
          <a:p>
            <a:r>
              <a:rPr lang="en-GB" dirty="0">
                <a:cs typeface="Calibri Light"/>
              </a:rPr>
              <a:t>ACKNOWLEDGEMENT LETTER TO EXPRESS GRATITUDE</a:t>
            </a:r>
            <a:endParaRPr lang="en-GB" dirty="0"/>
          </a:p>
        </p:txBody>
      </p:sp>
      <p:sp>
        <p:nvSpPr>
          <p:cNvPr id="3" name="Content Placeholder 2">
            <a:extLst>
              <a:ext uri="{FF2B5EF4-FFF2-40B4-BE49-F238E27FC236}">
                <a16:creationId xmlns:a16="http://schemas.microsoft.com/office/drawing/2014/main" id="{EE7C8083-BE03-4AA0-B0A0-4C32652C0312}"/>
              </a:ext>
            </a:extLst>
          </p:cNvPr>
          <p:cNvSpPr>
            <a:spLocks noGrp="1"/>
          </p:cNvSpPr>
          <p:nvPr>
            <p:ph idx="1"/>
          </p:nvPr>
        </p:nvSpPr>
        <p:spPr/>
        <p:txBody>
          <a:bodyPr vert="horz" lIns="91440" tIns="45720" rIns="91440" bIns="45720" rtlCol="0" anchor="t">
            <a:normAutofit lnSpcReduction="10000"/>
          </a:bodyPr>
          <a:lstStyle/>
          <a:p>
            <a:pPr marL="0" indent="0">
              <a:buNone/>
            </a:pPr>
            <a:r>
              <a:rPr lang="en-GB" dirty="0">
                <a:ea typeface="+mn-lt"/>
                <a:cs typeface="+mn-lt"/>
              </a:rPr>
              <a:t>Dear [Mr. X],</a:t>
            </a:r>
            <a:endParaRPr lang="en-GB" dirty="0">
              <a:cs typeface="Calibri" panose="020F0502020204030204"/>
            </a:endParaRPr>
          </a:p>
          <a:p>
            <a:pPr marL="0" indent="0">
              <a:buNone/>
            </a:pPr>
            <a:r>
              <a:rPr lang="en-GB" dirty="0">
                <a:ea typeface="+mn-lt"/>
                <a:cs typeface="+mn-lt"/>
              </a:rPr>
              <a:t>I am writing to you this [letter/email] in a humble attempt to express my gratitude towards the unconditional support that you have given during [my project, my sickness, etc…]. I am truly thankful and appreciate your efforts. I could have never made it without you.</a:t>
            </a:r>
            <a:endParaRPr lang="en-GB" dirty="0">
              <a:cs typeface="Calibri" panose="020F0502020204030204"/>
            </a:endParaRPr>
          </a:p>
          <a:p>
            <a:pPr marL="0" indent="0">
              <a:buNone/>
            </a:pPr>
            <a:r>
              <a:rPr lang="en-GB" dirty="0">
                <a:ea typeface="+mn-lt"/>
                <a:cs typeface="+mn-lt"/>
              </a:rPr>
              <a:t>It is always good know that I’m surrounded by [loyal] and companionate people like yourself. You are a good friend and I take pride in our relationship. I don’t know if I will ever be able to return back the </a:t>
            </a:r>
            <a:r>
              <a:rPr lang="en-GB" dirty="0" err="1">
                <a:ea typeface="+mn-lt"/>
                <a:cs typeface="+mn-lt"/>
              </a:rPr>
              <a:t>favor</a:t>
            </a:r>
            <a:r>
              <a:rPr lang="en-GB" dirty="0">
                <a:ea typeface="+mn-lt"/>
                <a:cs typeface="+mn-lt"/>
              </a:rPr>
              <a:t>, but in case I couldn’t, please know how much I value and appreciate your help. Thank you very much.</a:t>
            </a:r>
            <a:endParaRPr lang="en-GB" dirty="0">
              <a:cs typeface="Calibri" panose="020F0502020204030204"/>
            </a:endParaRPr>
          </a:p>
          <a:p>
            <a:pPr marL="0" indent="0">
              <a:buNone/>
            </a:pPr>
            <a:r>
              <a:rPr lang="en-GB" dirty="0">
                <a:ea typeface="+mn-lt"/>
                <a:cs typeface="+mn-lt"/>
              </a:rPr>
              <a:t>Sincerely,</a:t>
            </a:r>
            <a:endParaRPr lang="en-GB" dirty="0">
              <a:cs typeface="Calibri"/>
            </a:endParaRPr>
          </a:p>
          <a:p>
            <a:endParaRPr lang="en-GB" dirty="0">
              <a:cs typeface="Calibri"/>
            </a:endParaRPr>
          </a:p>
        </p:txBody>
      </p:sp>
    </p:spTree>
    <p:extLst>
      <p:ext uri="{BB962C8B-B14F-4D97-AF65-F5344CB8AC3E}">
        <p14:creationId xmlns:p14="http://schemas.microsoft.com/office/powerpoint/2010/main" val="1254344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9ED2-F1B8-4FB1-8203-84F0AAA109FB}"/>
              </a:ext>
            </a:extLst>
          </p:cNvPr>
          <p:cNvSpPr>
            <a:spLocks noGrp="1"/>
          </p:cNvSpPr>
          <p:nvPr>
            <p:ph type="title"/>
          </p:nvPr>
        </p:nvSpPr>
        <p:spPr/>
        <p:txBody>
          <a:bodyPr/>
          <a:lstStyle/>
          <a:p>
            <a:r>
              <a:rPr lang="en-GB" dirty="0">
                <a:cs typeface="Calibri Light"/>
              </a:rPr>
              <a:t>ACKNOWLEDGING THE RECEIPT OF APPLICATION</a:t>
            </a:r>
            <a:endParaRPr lang="en-GB" dirty="0"/>
          </a:p>
        </p:txBody>
      </p:sp>
      <p:sp>
        <p:nvSpPr>
          <p:cNvPr id="3" name="Content Placeholder 2">
            <a:extLst>
              <a:ext uri="{FF2B5EF4-FFF2-40B4-BE49-F238E27FC236}">
                <a16:creationId xmlns:a16="http://schemas.microsoft.com/office/drawing/2014/main" id="{B1D9220A-FB5B-43B9-A5F5-FB933B8106BE}"/>
              </a:ext>
            </a:extLst>
          </p:cNvPr>
          <p:cNvSpPr>
            <a:spLocks noGrp="1"/>
          </p:cNvSpPr>
          <p:nvPr>
            <p:ph idx="1"/>
          </p:nvPr>
        </p:nvSpPr>
        <p:spPr/>
        <p:txBody>
          <a:bodyPr vert="horz" lIns="91440" tIns="45720" rIns="91440" bIns="45720" rtlCol="0" anchor="t">
            <a:normAutofit fontScale="77500" lnSpcReduction="20000"/>
          </a:bodyPr>
          <a:lstStyle/>
          <a:p>
            <a:pPr marL="0" indent="0">
              <a:buNone/>
            </a:pPr>
            <a:r>
              <a:rPr lang="en-GB" dirty="0">
                <a:ea typeface="+mn-lt"/>
                <a:cs typeface="+mn-lt"/>
              </a:rPr>
              <a:t>[Date]</a:t>
            </a:r>
            <a:br>
              <a:rPr lang="en-GB" dirty="0">
                <a:ea typeface="+mn-lt"/>
                <a:cs typeface="+mn-lt"/>
              </a:rPr>
            </a:br>
            <a:r>
              <a:rPr lang="en-GB" dirty="0">
                <a:ea typeface="+mn-lt"/>
                <a:cs typeface="+mn-lt"/>
              </a:rPr>
              <a:t> [Your Name]</a:t>
            </a:r>
            <a:br>
              <a:rPr lang="en-GB" dirty="0">
                <a:ea typeface="+mn-lt"/>
                <a:cs typeface="+mn-lt"/>
              </a:rPr>
            </a:br>
            <a:r>
              <a:rPr lang="en-GB" dirty="0">
                <a:ea typeface="+mn-lt"/>
                <a:cs typeface="+mn-lt"/>
              </a:rPr>
              <a:t> [Your Address]</a:t>
            </a:r>
            <a:br>
              <a:rPr lang="en-GB" dirty="0">
                <a:ea typeface="+mn-lt"/>
                <a:cs typeface="+mn-lt"/>
              </a:rPr>
            </a:br>
            <a:r>
              <a:rPr lang="en-GB" dirty="0">
                <a:ea typeface="+mn-lt"/>
                <a:cs typeface="+mn-lt"/>
              </a:rPr>
              <a:t> </a:t>
            </a:r>
            <a:br>
              <a:rPr lang="en-GB" dirty="0">
                <a:ea typeface="+mn-lt"/>
                <a:cs typeface="+mn-lt"/>
              </a:rPr>
            </a:br>
            <a:r>
              <a:rPr lang="en-GB" dirty="0">
                <a:ea typeface="+mn-lt"/>
                <a:cs typeface="+mn-lt"/>
              </a:rPr>
              <a:t>Dear [Recipient Name]:</a:t>
            </a:r>
            <a:br>
              <a:rPr lang="en-GB" dirty="0">
                <a:ea typeface="+mn-lt"/>
                <a:cs typeface="+mn-lt"/>
              </a:rPr>
            </a:br>
            <a:r>
              <a:rPr lang="en-GB" dirty="0">
                <a:ea typeface="+mn-lt"/>
                <a:cs typeface="+mn-lt"/>
              </a:rPr>
              <a:t> </a:t>
            </a:r>
            <a:br>
              <a:rPr lang="en-GB" dirty="0">
                <a:ea typeface="+mn-lt"/>
                <a:cs typeface="+mn-lt"/>
              </a:rPr>
            </a:br>
            <a:r>
              <a:rPr lang="en-GB" dirty="0">
                <a:ea typeface="+mn-lt"/>
                <a:cs typeface="+mn-lt"/>
              </a:rPr>
              <a:t>Thank you for applying for the [job title] position at [company name].</a:t>
            </a:r>
            <a:br>
              <a:rPr lang="en-GB" dirty="0">
                <a:ea typeface="+mn-lt"/>
                <a:cs typeface="+mn-lt"/>
              </a:rPr>
            </a:br>
            <a:r>
              <a:rPr lang="en-GB" dirty="0">
                <a:ea typeface="+mn-lt"/>
                <a:cs typeface="+mn-lt"/>
              </a:rPr>
              <a:t> </a:t>
            </a:r>
            <a:br>
              <a:rPr lang="en-GB" dirty="0">
                <a:ea typeface="+mn-lt"/>
                <a:cs typeface="+mn-lt"/>
              </a:rPr>
            </a:br>
            <a:r>
              <a:rPr lang="en-GB" dirty="0">
                <a:ea typeface="+mn-lt"/>
                <a:cs typeface="+mn-lt"/>
              </a:rPr>
              <a:t>This is to confirm that we received your application, which will undergo a screening process among other applications to select the best candidate.</a:t>
            </a:r>
            <a:br>
              <a:rPr lang="en-GB" dirty="0">
                <a:ea typeface="+mn-lt"/>
                <a:cs typeface="+mn-lt"/>
              </a:rPr>
            </a:br>
            <a:r>
              <a:rPr lang="en-GB" dirty="0">
                <a:ea typeface="+mn-lt"/>
                <a:cs typeface="+mn-lt"/>
              </a:rPr>
              <a:t> </a:t>
            </a:r>
            <a:br>
              <a:rPr lang="en-GB" dirty="0">
                <a:ea typeface="+mn-lt"/>
                <a:cs typeface="+mn-lt"/>
              </a:rPr>
            </a:br>
            <a:r>
              <a:rPr lang="en-GB" dirty="0">
                <a:ea typeface="+mn-lt"/>
                <a:cs typeface="+mn-lt"/>
              </a:rPr>
              <a:t>A decision regarding your application will be made by [some date]. We will call for an interview if you will be shortlisted for the position. Regretfully, we will not be able to contact you if your application did not make it to the next stage. We wish you the best of luck regardless of the outcome.</a:t>
            </a:r>
            <a:br>
              <a:rPr lang="en-GB" dirty="0">
                <a:ea typeface="+mn-lt"/>
                <a:cs typeface="+mn-lt"/>
              </a:rPr>
            </a:br>
            <a:r>
              <a:rPr lang="en-GB" dirty="0">
                <a:ea typeface="+mn-lt"/>
                <a:cs typeface="+mn-lt"/>
              </a:rPr>
              <a:t> </a:t>
            </a:r>
            <a:br>
              <a:rPr lang="en-GB" dirty="0">
                <a:ea typeface="+mn-lt"/>
                <a:cs typeface="+mn-lt"/>
              </a:rPr>
            </a:br>
            <a:r>
              <a:rPr lang="en-GB" dirty="0">
                <a:ea typeface="+mn-lt"/>
                <a:cs typeface="+mn-lt"/>
              </a:rPr>
              <a:t>Sincerely,</a:t>
            </a:r>
            <a:endParaRPr lang="en-GB" dirty="0">
              <a:cs typeface="Calibri"/>
            </a:endParaRPr>
          </a:p>
          <a:p>
            <a:endParaRPr lang="en-GB" dirty="0">
              <a:cs typeface="Calibri"/>
            </a:endParaRPr>
          </a:p>
        </p:txBody>
      </p:sp>
    </p:spTree>
    <p:extLst>
      <p:ext uri="{BB962C8B-B14F-4D97-AF65-F5344CB8AC3E}">
        <p14:creationId xmlns:p14="http://schemas.microsoft.com/office/powerpoint/2010/main" val="28596422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9AC1-D2AE-419E-AF4B-2C96C1D122F3}"/>
              </a:ext>
            </a:extLst>
          </p:cNvPr>
          <p:cNvSpPr>
            <a:spLocks noGrp="1"/>
          </p:cNvSpPr>
          <p:nvPr>
            <p:ph type="title"/>
          </p:nvPr>
        </p:nvSpPr>
        <p:spPr/>
        <p:txBody>
          <a:bodyPr/>
          <a:lstStyle/>
          <a:p>
            <a:r>
              <a:rPr lang="en-GB" dirty="0">
                <a:cs typeface="Calibri Light"/>
              </a:rPr>
              <a:t>SAMPLE LETTER</a:t>
            </a:r>
            <a:endParaRPr lang="en-GB" dirty="0"/>
          </a:p>
        </p:txBody>
      </p:sp>
      <p:sp>
        <p:nvSpPr>
          <p:cNvPr id="3" name="Content Placeholder 2">
            <a:extLst>
              <a:ext uri="{FF2B5EF4-FFF2-40B4-BE49-F238E27FC236}">
                <a16:creationId xmlns:a16="http://schemas.microsoft.com/office/drawing/2014/main" id="{284523DA-3DA9-4750-BA61-D50BB90B482F}"/>
              </a:ext>
            </a:extLst>
          </p:cNvPr>
          <p:cNvSpPr>
            <a:spLocks noGrp="1"/>
          </p:cNvSpPr>
          <p:nvPr>
            <p:ph idx="1"/>
          </p:nvPr>
        </p:nvSpPr>
        <p:spPr/>
        <p:txBody>
          <a:bodyPr vert="horz" lIns="91440" tIns="45720" rIns="91440" bIns="45720" rtlCol="0" anchor="t">
            <a:normAutofit fontScale="92500" lnSpcReduction="20000"/>
          </a:bodyPr>
          <a:lstStyle/>
          <a:p>
            <a:pPr marL="0" indent="0">
              <a:buNone/>
            </a:pPr>
            <a:r>
              <a:rPr lang="en-GB" dirty="0">
                <a:ea typeface="+mn-lt"/>
                <a:cs typeface="+mn-lt"/>
              </a:rPr>
              <a:t>Joseph Smith</a:t>
            </a:r>
            <a:br>
              <a:rPr lang="en-GB" dirty="0">
                <a:ea typeface="+mn-lt"/>
                <a:cs typeface="+mn-lt"/>
              </a:rPr>
            </a:br>
            <a:r>
              <a:rPr lang="en-GB" dirty="0">
                <a:ea typeface="+mn-lt"/>
                <a:cs typeface="+mn-lt"/>
              </a:rPr>
              <a:t> Acme Trading Company</a:t>
            </a:r>
            <a:br>
              <a:rPr lang="en-GB" dirty="0">
                <a:ea typeface="+mn-lt"/>
                <a:cs typeface="+mn-lt"/>
              </a:rPr>
            </a:br>
            <a:r>
              <a:rPr lang="en-GB" dirty="0">
                <a:ea typeface="+mn-lt"/>
                <a:cs typeface="+mn-lt"/>
              </a:rPr>
              <a:t> 5555 S. Main Street</a:t>
            </a:r>
            <a:br>
              <a:rPr lang="en-GB" dirty="0">
                <a:ea typeface="+mn-lt"/>
                <a:cs typeface="+mn-lt"/>
              </a:rPr>
            </a:br>
            <a:r>
              <a:rPr lang="en-GB" dirty="0">
                <a:ea typeface="+mn-lt"/>
                <a:cs typeface="+mn-lt"/>
              </a:rPr>
              <a:t> Anywhere, California 90001 </a:t>
            </a:r>
            <a:br>
              <a:rPr lang="en-GB" dirty="0">
                <a:ea typeface="+mn-lt"/>
                <a:cs typeface="+mn-lt"/>
              </a:rPr>
            </a:br>
            <a:r>
              <a:rPr lang="en-GB" dirty="0">
                <a:ea typeface="+mn-lt"/>
                <a:cs typeface="+mn-lt"/>
              </a:rPr>
              <a:t>March 25, 2018</a:t>
            </a:r>
            <a:br>
              <a:rPr lang="en-GB" dirty="0">
                <a:ea typeface="+mn-lt"/>
                <a:cs typeface="+mn-lt"/>
              </a:rPr>
            </a:br>
            <a:r>
              <a:rPr lang="en-GB" dirty="0">
                <a:ea typeface="+mn-lt"/>
                <a:cs typeface="+mn-lt"/>
              </a:rPr>
              <a:t> Re:  </a:t>
            </a:r>
            <a:r>
              <a:rPr lang="en-GB" b="1" dirty="0">
                <a:ea typeface="+mn-lt"/>
                <a:cs typeface="+mn-lt"/>
              </a:rPr>
              <a:t>Legal Case No. 24</a:t>
            </a:r>
            <a:br>
              <a:rPr lang="en-GB" b="1" dirty="0">
                <a:ea typeface="+mn-lt"/>
                <a:cs typeface="+mn-lt"/>
              </a:rPr>
            </a:br>
            <a:r>
              <a:rPr lang="en-GB" b="1" dirty="0">
                <a:ea typeface="+mn-lt"/>
                <a:cs typeface="+mn-lt"/>
              </a:rPr>
              <a:t> Dear ______:</a:t>
            </a:r>
            <a:br>
              <a:rPr lang="en-GB" b="1" dirty="0">
                <a:ea typeface="+mn-lt"/>
                <a:cs typeface="+mn-lt"/>
              </a:rPr>
            </a:br>
            <a:r>
              <a:rPr lang="en-GB" b="1" dirty="0">
                <a:ea typeface="+mn-lt"/>
                <a:cs typeface="+mn-lt"/>
              </a:rPr>
              <a:t> Because Mr. Doug Jones is out of the office for the next two weeks I am acknowledging receipt of your letter dated March 20, 2018. It will be brought to his attention immediately upon his return.</a:t>
            </a:r>
            <a:br>
              <a:rPr lang="en-GB" b="1" dirty="0">
                <a:ea typeface="+mn-lt"/>
                <a:cs typeface="+mn-lt"/>
              </a:rPr>
            </a:br>
            <a:r>
              <a:rPr lang="en-GB" b="1" dirty="0">
                <a:ea typeface="+mn-lt"/>
                <a:cs typeface="+mn-lt"/>
              </a:rPr>
              <a:t> If I may be of any assistance during Mr. Jones' absence, please do not hesitate to call.</a:t>
            </a:r>
            <a:br>
              <a:rPr lang="en-GB" b="1" dirty="0">
                <a:ea typeface="+mn-lt"/>
                <a:cs typeface="+mn-lt"/>
              </a:rPr>
            </a:br>
            <a:r>
              <a:rPr lang="en-GB" b="1" dirty="0">
                <a:ea typeface="+mn-lt"/>
                <a:cs typeface="+mn-lt"/>
              </a:rPr>
              <a:t> Yours sincerely,</a:t>
            </a:r>
            <a:br>
              <a:rPr lang="en-GB" b="1" dirty="0">
                <a:ea typeface="+mn-lt"/>
                <a:cs typeface="+mn-lt"/>
              </a:rPr>
            </a:br>
            <a:r>
              <a:rPr lang="en-GB" b="1" dirty="0">
                <a:ea typeface="+mn-lt"/>
                <a:cs typeface="+mn-lt"/>
              </a:rPr>
              <a:t> Joseph Smith</a:t>
            </a:r>
            <a:endParaRPr lang="en-GB" dirty="0">
              <a:cs typeface="Calibri"/>
            </a:endParaRPr>
          </a:p>
          <a:p>
            <a:endParaRPr lang="en-GB" dirty="0">
              <a:cs typeface="Calibri"/>
            </a:endParaRPr>
          </a:p>
        </p:txBody>
      </p:sp>
    </p:spTree>
    <p:extLst>
      <p:ext uri="{BB962C8B-B14F-4D97-AF65-F5344CB8AC3E}">
        <p14:creationId xmlns:p14="http://schemas.microsoft.com/office/powerpoint/2010/main" val="22494739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5DFE4-1506-42AA-8C84-74CD5008C3D4}"/>
              </a:ext>
            </a:extLst>
          </p:cNvPr>
          <p:cNvSpPr>
            <a:spLocks noGrp="1"/>
          </p:cNvSpPr>
          <p:nvPr>
            <p:ph type="title"/>
          </p:nvPr>
        </p:nvSpPr>
        <p:spPr/>
        <p:txBody>
          <a:bodyPr/>
          <a:lstStyle/>
          <a:p>
            <a:r>
              <a:rPr lang="en-GB" dirty="0">
                <a:cs typeface="Calibri Light"/>
              </a:rPr>
              <a:t>ACKNOWLEDGEMENT LETTER</a:t>
            </a:r>
            <a:endParaRPr lang="en-GB" dirty="0"/>
          </a:p>
        </p:txBody>
      </p:sp>
      <p:sp>
        <p:nvSpPr>
          <p:cNvPr id="3" name="Content Placeholder 2">
            <a:extLst>
              <a:ext uri="{FF2B5EF4-FFF2-40B4-BE49-F238E27FC236}">
                <a16:creationId xmlns:a16="http://schemas.microsoft.com/office/drawing/2014/main" id="{0A616591-C0D2-4680-A6AA-D57652D7F777}"/>
              </a:ext>
            </a:extLst>
          </p:cNvPr>
          <p:cNvSpPr>
            <a:spLocks noGrp="1"/>
          </p:cNvSpPr>
          <p:nvPr>
            <p:ph idx="1"/>
          </p:nvPr>
        </p:nvSpPr>
        <p:spPr/>
        <p:txBody>
          <a:bodyPr vert="horz" lIns="91440" tIns="45720" rIns="91440" bIns="45720" rtlCol="0" anchor="t">
            <a:normAutofit/>
          </a:bodyPr>
          <a:lstStyle/>
          <a:p>
            <a:r>
              <a:rPr lang="en-GB" dirty="0">
                <a:ea typeface="+mn-lt"/>
                <a:cs typeface="+mn-lt"/>
              </a:rPr>
              <a:t>The letter of acknowledgment provides documentation that you have received the letter, order, or complaint from the other party. </a:t>
            </a:r>
          </a:p>
          <a:p>
            <a:r>
              <a:rPr lang="en-GB" dirty="0">
                <a:ea typeface="+mn-lt"/>
                <a:cs typeface="+mn-lt"/>
              </a:rPr>
              <a:t>Should the matter become a legal or business disagreement, your letter of acknowledgment shows proof that you did respond to the request from the other party.</a:t>
            </a:r>
            <a:endParaRPr lang="en-GB" dirty="0">
              <a:cs typeface="Calibri"/>
            </a:endParaRPr>
          </a:p>
          <a:p>
            <a:endParaRPr lang="en-GB" dirty="0">
              <a:cs typeface="Calibri"/>
            </a:endParaRPr>
          </a:p>
        </p:txBody>
      </p:sp>
    </p:spTree>
    <p:extLst>
      <p:ext uri="{BB962C8B-B14F-4D97-AF65-F5344CB8AC3E}">
        <p14:creationId xmlns:p14="http://schemas.microsoft.com/office/powerpoint/2010/main" val="2676401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9330E-9C34-4CC3-932D-A501840951A8}"/>
              </a:ext>
            </a:extLst>
          </p:cNvPr>
          <p:cNvSpPr>
            <a:spLocks noGrp="1"/>
          </p:cNvSpPr>
          <p:nvPr>
            <p:ph type="title"/>
          </p:nvPr>
        </p:nvSpPr>
        <p:spPr/>
        <p:txBody>
          <a:bodyPr/>
          <a:lstStyle/>
          <a:p>
            <a:r>
              <a:rPr lang="en-GB" dirty="0">
                <a:cs typeface="Calibri Light"/>
              </a:rPr>
              <a:t>SAMPLE LETTER- ACKNOWLEDGING THE RECEIPT OF GOODS</a:t>
            </a:r>
            <a:endParaRPr lang="en-GB" dirty="0"/>
          </a:p>
        </p:txBody>
      </p:sp>
      <p:sp>
        <p:nvSpPr>
          <p:cNvPr id="3" name="Content Placeholder 2">
            <a:extLst>
              <a:ext uri="{FF2B5EF4-FFF2-40B4-BE49-F238E27FC236}">
                <a16:creationId xmlns:a16="http://schemas.microsoft.com/office/drawing/2014/main" id="{3667C2EF-209B-4CBC-A934-2566DB3400B1}"/>
              </a:ext>
            </a:extLst>
          </p:cNvPr>
          <p:cNvSpPr>
            <a:spLocks noGrp="1"/>
          </p:cNvSpPr>
          <p:nvPr>
            <p:ph idx="1"/>
          </p:nvPr>
        </p:nvSpPr>
        <p:spPr/>
        <p:txBody>
          <a:bodyPr vert="horz" lIns="91440" tIns="45720" rIns="91440" bIns="45720" rtlCol="0" anchor="t">
            <a:normAutofit fontScale="92500" lnSpcReduction="20000"/>
          </a:bodyPr>
          <a:lstStyle/>
          <a:p>
            <a:pPr marL="0" indent="0">
              <a:buNone/>
            </a:pPr>
            <a:r>
              <a:rPr lang="en-GB" dirty="0" err="1">
                <a:ea typeface="+mn-lt"/>
                <a:cs typeface="+mn-lt"/>
              </a:rPr>
              <a:t>Marakesh</a:t>
            </a:r>
            <a:r>
              <a:rPr lang="en-GB" dirty="0">
                <a:ea typeface="+mn-lt"/>
                <a:cs typeface="+mn-lt"/>
              </a:rPr>
              <a:t> Spices Ltd.                                                                </a:t>
            </a:r>
            <a:endParaRPr lang="en-GB" dirty="0">
              <a:cs typeface="Calibri" panose="020F0502020204030204"/>
            </a:endParaRPr>
          </a:p>
          <a:p>
            <a:pPr marL="0" indent="0">
              <a:buNone/>
            </a:pPr>
            <a:r>
              <a:rPr lang="en-GB" dirty="0">
                <a:ea typeface="+mn-lt"/>
                <a:cs typeface="+mn-lt"/>
              </a:rPr>
              <a:t> April 20, 2013</a:t>
            </a:r>
            <a:endParaRPr lang="en-GB" dirty="0">
              <a:cs typeface="Calibri" panose="020F0502020204030204"/>
            </a:endParaRPr>
          </a:p>
          <a:p>
            <a:pPr marL="0" indent="0">
              <a:buNone/>
            </a:pPr>
            <a:r>
              <a:rPr lang="en-GB" err="1">
                <a:ea typeface="+mn-lt"/>
                <a:cs typeface="+mn-lt"/>
              </a:rPr>
              <a:t>Ispahan</a:t>
            </a:r>
            <a:r>
              <a:rPr lang="en-GB" dirty="0">
                <a:ea typeface="+mn-lt"/>
                <a:cs typeface="+mn-lt"/>
              </a:rPr>
              <a:t> </a:t>
            </a:r>
            <a:r>
              <a:rPr lang="en-GB" err="1">
                <a:ea typeface="+mn-lt"/>
                <a:cs typeface="+mn-lt"/>
              </a:rPr>
              <a:t>Bhavandi</a:t>
            </a:r>
            <a:br>
              <a:rPr lang="en-GB" dirty="0">
                <a:ea typeface="+mn-lt"/>
                <a:cs typeface="+mn-lt"/>
              </a:rPr>
            </a:br>
            <a:r>
              <a:rPr lang="en-GB" dirty="0">
                <a:ea typeface="+mn-lt"/>
                <a:cs typeface="+mn-lt"/>
              </a:rPr>
              <a:t> </a:t>
            </a:r>
            <a:r>
              <a:rPr lang="en-GB" err="1">
                <a:ea typeface="+mn-lt"/>
                <a:cs typeface="+mn-lt"/>
              </a:rPr>
              <a:t>Lodhine</a:t>
            </a:r>
            <a:r>
              <a:rPr lang="en-GB" dirty="0">
                <a:ea typeface="+mn-lt"/>
                <a:cs typeface="+mn-lt"/>
              </a:rPr>
              <a:t> Road 165</a:t>
            </a:r>
            <a:br>
              <a:rPr lang="en-GB" dirty="0">
                <a:ea typeface="+mn-lt"/>
                <a:cs typeface="+mn-lt"/>
              </a:rPr>
            </a:br>
            <a:r>
              <a:rPr lang="en-GB" dirty="0">
                <a:ea typeface="+mn-lt"/>
                <a:cs typeface="+mn-lt"/>
              </a:rPr>
              <a:t> New Dehli, India 177689</a:t>
            </a:r>
            <a:endParaRPr lang="en-GB" dirty="0">
              <a:cs typeface="Calibri" panose="020F0502020204030204"/>
            </a:endParaRPr>
          </a:p>
          <a:p>
            <a:pPr marL="0" indent="0">
              <a:buNone/>
            </a:pPr>
            <a:r>
              <a:rPr lang="en-GB" dirty="0">
                <a:ea typeface="+mn-lt"/>
                <a:cs typeface="+mn-lt"/>
              </a:rPr>
              <a:t>Subject: Acknowledgement for the Receipt of Goods</a:t>
            </a:r>
            <a:endParaRPr lang="en-GB" dirty="0">
              <a:cs typeface="Calibri" panose="020F0502020204030204"/>
            </a:endParaRPr>
          </a:p>
          <a:p>
            <a:pPr marL="0" indent="0">
              <a:buNone/>
            </a:pPr>
            <a:r>
              <a:rPr lang="en-GB" dirty="0">
                <a:ea typeface="+mn-lt"/>
                <a:cs typeface="+mn-lt"/>
              </a:rPr>
              <a:t>I, Irene Holmes, Supply Manager of Fine Spices, would like to thank you for the delivery of goods on such a short notice. We understand and respect the effort you have put in fulfilling the conditions of the contract.</a:t>
            </a:r>
            <a:endParaRPr lang="en-GB" dirty="0">
              <a:cs typeface="Calibri" panose="020F0502020204030204"/>
            </a:endParaRPr>
          </a:p>
          <a:p>
            <a:pPr marL="0" indent="0">
              <a:buNone/>
            </a:pPr>
            <a:r>
              <a:rPr lang="en-GB" dirty="0">
                <a:ea typeface="+mn-lt"/>
                <a:cs typeface="+mn-lt"/>
              </a:rPr>
              <a:t>The amount mentioned in the delivery documentation corresponds to the physical presence of products. The quality of products corresponds to the stated in the documents, and the packaging is not damaged.</a:t>
            </a:r>
            <a:endParaRPr lang="en-GB" dirty="0">
              <a:cs typeface="Calibri"/>
            </a:endParaRPr>
          </a:p>
          <a:p>
            <a:endParaRPr lang="en-GB" dirty="0">
              <a:cs typeface="Calibri"/>
            </a:endParaRPr>
          </a:p>
        </p:txBody>
      </p:sp>
    </p:spTree>
    <p:extLst>
      <p:ext uri="{BB962C8B-B14F-4D97-AF65-F5344CB8AC3E}">
        <p14:creationId xmlns:p14="http://schemas.microsoft.com/office/powerpoint/2010/main" val="2069837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6FFC1-A05E-4C54-8778-B1BC6158DE55}"/>
              </a:ext>
            </a:extLst>
          </p:cNvPr>
          <p:cNvSpPr>
            <a:spLocks noGrp="1"/>
          </p:cNvSpPr>
          <p:nvPr>
            <p:ph type="title"/>
          </p:nvPr>
        </p:nvSpPr>
        <p:spPr/>
        <p:txBody>
          <a:bodyPr/>
          <a:lstStyle/>
          <a:p>
            <a:r>
              <a:rPr lang="en-GB" dirty="0">
                <a:ea typeface="+mj-lt"/>
                <a:cs typeface="+mj-lt"/>
              </a:rPr>
              <a:t>SAMPLE LETTER- ACKNOWLEDGING THE RECEIPT OF GOODS</a:t>
            </a:r>
            <a:endParaRPr lang="en-US" dirty="0"/>
          </a:p>
        </p:txBody>
      </p:sp>
      <p:sp>
        <p:nvSpPr>
          <p:cNvPr id="3" name="Content Placeholder 2">
            <a:extLst>
              <a:ext uri="{FF2B5EF4-FFF2-40B4-BE49-F238E27FC236}">
                <a16:creationId xmlns:a16="http://schemas.microsoft.com/office/drawing/2014/main" id="{D699CDC8-6C23-4016-9A4E-61FDBCD7F586}"/>
              </a:ext>
            </a:extLst>
          </p:cNvPr>
          <p:cNvSpPr>
            <a:spLocks noGrp="1"/>
          </p:cNvSpPr>
          <p:nvPr>
            <p:ph idx="1"/>
          </p:nvPr>
        </p:nvSpPr>
        <p:spPr/>
        <p:txBody>
          <a:bodyPr vert="horz" lIns="91440" tIns="45720" rIns="91440" bIns="45720" rtlCol="0" anchor="t">
            <a:normAutofit fontScale="92500" lnSpcReduction="10000"/>
          </a:bodyPr>
          <a:lstStyle/>
          <a:p>
            <a:pPr marL="0" indent="0">
              <a:buNone/>
            </a:pPr>
            <a:r>
              <a:rPr lang="en-GB" dirty="0">
                <a:cs typeface="Calibri"/>
              </a:rPr>
              <a:t>Yet we have a problem with shipment documentation: you need to send us a shipment document with some remarks. In the top of the letter, please make the correction of the company name, and the individual number, which is 1234567809. In addition, please stamp this to the supply documents. Due to these issues in the documentation, our financial office does not approve of the delivered goods in our system and we cannot begin to sell your products. Thanks for the understanding.</a:t>
            </a:r>
            <a:endParaRPr lang="en-GB" dirty="0">
              <a:ea typeface="+mn-lt"/>
              <a:cs typeface="+mn-lt"/>
            </a:endParaRPr>
          </a:p>
          <a:p>
            <a:pPr marL="0" indent="0">
              <a:buNone/>
            </a:pPr>
            <a:r>
              <a:rPr lang="en-GB" dirty="0">
                <a:cs typeface="Calibri"/>
              </a:rPr>
              <a:t>The quality of your spices exceeded our expectations. If you could send us the </a:t>
            </a:r>
            <a:r>
              <a:rPr lang="en-GB" err="1">
                <a:cs typeface="Calibri"/>
              </a:rPr>
              <a:t>catalog</a:t>
            </a:r>
            <a:r>
              <a:rPr lang="en-GB" dirty="0">
                <a:cs typeface="Calibri"/>
              </a:rPr>
              <a:t> of teas that we were discussing at our previous meeting on April 14, 2013, we would be much obliged. If you have samples, please add them to the </a:t>
            </a:r>
            <a:r>
              <a:rPr lang="en-GB" err="1">
                <a:cs typeface="Calibri"/>
              </a:rPr>
              <a:t>catalog</a:t>
            </a:r>
            <a:r>
              <a:rPr lang="en-GB" dirty="0">
                <a:cs typeface="Calibri"/>
              </a:rPr>
              <a:t> – we will pay for the cost of the samples immediately. We want to test the demand for specific teas at one of our shops. We are open to your support of this idea.</a:t>
            </a:r>
            <a:endParaRPr lang="en-GB" dirty="0">
              <a:ea typeface="+mn-lt"/>
              <a:cs typeface="+mn-lt"/>
            </a:endParaRPr>
          </a:p>
          <a:p>
            <a:endParaRPr lang="en-GB" dirty="0">
              <a:cs typeface="Calibri"/>
            </a:endParaRPr>
          </a:p>
        </p:txBody>
      </p:sp>
    </p:spTree>
    <p:extLst>
      <p:ext uri="{BB962C8B-B14F-4D97-AF65-F5344CB8AC3E}">
        <p14:creationId xmlns:p14="http://schemas.microsoft.com/office/powerpoint/2010/main" val="22018930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E348A-B0CE-4567-BCF4-352D9AECBB16}"/>
              </a:ext>
            </a:extLst>
          </p:cNvPr>
          <p:cNvSpPr>
            <a:spLocks noGrp="1"/>
          </p:cNvSpPr>
          <p:nvPr>
            <p:ph type="title"/>
          </p:nvPr>
        </p:nvSpPr>
        <p:spPr/>
        <p:txBody>
          <a:bodyPr/>
          <a:lstStyle/>
          <a:p>
            <a:r>
              <a:rPr lang="en-GB" dirty="0">
                <a:ea typeface="+mj-lt"/>
                <a:cs typeface="+mj-lt"/>
              </a:rPr>
              <a:t>SAMPLE LETTER- ACKNOWLEDGING THE RECEIPT OF GOODS</a:t>
            </a:r>
            <a:endParaRPr lang="en-US" dirty="0"/>
          </a:p>
        </p:txBody>
      </p:sp>
      <p:sp>
        <p:nvSpPr>
          <p:cNvPr id="3" name="Content Placeholder 2">
            <a:extLst>
              <a:ext uri="{FF2B5EF4-FFF2-40B4-BE49-F238E27FC236}">
                <a16:creationId xmlns:a16="http://schemas.microsoft.com/office/drawing/2014/main" id="{3B596835-47F7-4FF5-B7B9-142D089D29F1}"/>
              </a:ext>
            </a:extLst>
          </p:cNvPr>
          <p:cNvSpPr>
            <a:spLocks noGrp="1"/>
          </p:cNvSpPr>
          <p:nvPr>
            <p:ph idx="1"/>
          </p:nvPr>
        </p:nvSpPr>
        <p:spPr/>
        <p:txBody>
          <a:bodyPr vert="horz" lIns="91440" tIns="45720" rIns="91440" bIns="45720" rtlCol="0" anchor="t">
            <a:normAutofit/>
          </a:bodyPr>
          <a:lstStyle/>
          <a:p>
            <a:pPr marL="0" indent="0">
              <a:buNone/>
            </a:pPr>
            <a:r>
              <a:rPr lang="en-GB" dirty="0">
                <a:ea typeface="+mn-lt"/>
                <a:cs typeface="+mn-lt"/>
              </a:rPr>
              <a:t>We are happy to have a company of your reputation as our associates and look forward to working with you in the future. Please feel free to contact us if you need clarifications about our requests. You can reach us at +2-888-2323.</a:t>
            </a:r>
            <a:endParaRPr lang="en-US"/>
          </a:p>
          <a:p>
            <a:pPr marL="0" indent="0">
              <a:buNone/>
            </a:pPr>
            <a:r>
              <a:rPr lang="en-GB" dirty="0">
                <a:ea typeface="+mn-lt"/>
                <a:cs typeface="+mn-lt"/>
              </a:rPr>
              <a:t>Thanking you,</a:t>
            </a:r>
            <a:br>
              <a:rPr lang="en-GB" dirty="0">
                <a:ea typeface="+mn-lt"/>
                <a:cs typeface="+mn-lt"/>
              </a:rPr>
            </a:br>
            <a:r>
              <a:rPr lang="en-GB" dirty="0">
                <a:ea typeface="+mn-lt"/>
                <a:cs typeface="+mn-lt"/>
              </a:rPr>
              <a:t> (signature)</a:t>
            </a:r>
            <a:br>
              <a:rPr lang="en-GB" dirty="0">
                <a:ea typeface="+mn-lt"/>
                <a:cs typeface="+mn-lt"/>
              </a:rPr>
            </a:br>
            <a:r>
              <a:rPr lang="en-GB" dirty="0">
                <a:ea typeface="+mn-lt"/>
                <a:cs typeface="+mn-lt"/>
              </a:rPr>
              <a:t> Irene Holmes</a:t>
            </a:r>
          </a:p>
          <a:p>
            <a:endParaRPr lang="en-GB" dirty="0">
              <a:cs typeface="Calibri"/>
            </a:endParaRPr>
          </a:p>
        </p:txBody>
      </p:sp>
    </p:spTree>
    <p:extLst>
      <p:ext uri="{BB962C8B-B14F-4D97-AF65-F5344CB8AC3E}">
        <p14:creationId xmlns:p14="http://schemas.microsoft.com/office/powerpoint/2010/main" val="36994243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BCB94-D20B-4F5F-994A-4AC3B8C0E3C2}"/>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7448388A-7D5B-4989-AECE-205F80114F11}"/>
              </a:ext>
            </a:extLst>
          </p:cNvPr>
          <p:cNvSpPr>
            <a:spLocks noGrp="1"/>
          </p:cNvSpPr>
          <p:nvPr>
            <p:ph idx="1"/>
          </p:nvPr>
        </p:nvSpPr>
        <p:spPr/>
        <p:txBody>
          <a:bodyPr vert="horz" lIns="91440" tIns="45720" rIns="91440" bIns="45720" rtlCol="0" anchor="t">
            <a:normAutofit/>
          </a:bodyPr>
          <a:lstStyle/>
          <a:p>
            <a:r>
              <a:rPr lang="en-GB" dirty="0">
                <a:cs typeface="Calibri"/>
              </a:rPr>
              <a:t>THANK YOU</a:t>
            </a:r>
            <a:endParaRPr lang="en-GB" dirty="0"/>
          </a:p>
        </p:txBody>
      </p:sp>
    </p:spTree>
    <p:extLst>
      <p:ext uri="{BB962C8B-B14F-4D97-AF65-F5344CB8AC3E}">
        <p14:creationId xmlns:p14="http://schemas.microsoft.com/office/powerpoint/2010/main" val="2217031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E56C5-C5E4-4087-AAA6-CC7B961CCA09}"/>
              </a:ext>
            </a:extLst>
          </p:cNvPr>
          <p:cNvSpPr>
            <a:spLocks noGrp="1"/>
          </p:cNvSpPr>
          <p:nvPr>
            <p:ph type="title"/>
          </p:nvPr>
        </p:nvSpPr>
        <p:spPr/>
        <p:txBody>
          <a:bodyPr/>
          <a:lstStyle/>
          <a:p>
            <a:r>
              <a:rPr lang="en-GB" dirty="0">
                <a:cs typeface="Calibri Light"/>
              </a:rPr>
              <a:t>ACKNOWLEDGEMENT LETTER</a:t>
            </a:r>
            <a:endParaRPr lang="en-GB" dirty="0"/>
          </a:p>
        </p:txBody>
      </p:sp>
      <p:sp>
        <p:nvSpPr>
          <p:cNvPr id="3" name="Content Placeholder 2">
            <a:extLst>
              <a:ext uri="{FF2B5EF4-FFF2-40B4-BE49-F238E27FC236}">
                <a16:creationId xmlns:a16="http://schemas.microsoft.com/office/drawing/2014/main" id="{2BD3BA68-7F6A-4243-A934-62FEA654CACF}"/>
              </a:ext>
            </a:extLst>
          </p:cNvPr>
          <p:cNvSpPr>
            <a:spLocks noGrp="1"/>
          </p:cNvSpPr>
          <p:nvPr>
            <p:ph idx="1"/>
          </p:nvPr>
        </p:nvSpPr>
        <p:spPr/>
        <p:txBody>
          <a:bodyPr vert="horz" lIns="91440" tIns="45720" rIns="91440" bIns="45720" rtlCol="0" anchor="t">
            <a:normAutofit fontScale="92500" lnSpcReduction="10000"/>
          </a:bodyPr>
          <a:lstStyle/>
          <a:p>
            <a:r>
              <a:rPr lang="en-GB" dirty="0">
                <a:cs typeface="Calibri"/>
              </a:rPr>
              <a:t>An acknowledgement letter is a letter of receipt sent by an individual or business to the other end to make them know - they have received the offer, complaint, product, or any demand which is provided by another party or individual -involved in the transaction. </a:t>
            </a:r>
            <a:endParaRPr lang="en-US" dirty="0"/>
          </a:p>
          <a:p>
            <a:r>
              <a:rPr lang="en-GB" dirty="0">
                <a:cs typeface="Calibri"/>
              </a:rPr>
              <a:t>Written for various occasions </a:t>
            </a:r>
          </a:p>
          <a:p>
            <a:r>
              <a:rPr lang="en-GB" dirty="0">
                <a:cs typeface="Calibri"/>
              </a:rPr>
              <a:t>Great tool to show attention or gratitude. </a:t>
            </a:r>
          </a:p>
          <a:p>
            <a:r>
              <a:rPr lang="en-GB" dirty="0">
                <a:cs typeface="Calibri"/>
              </a:rPr>
              <a:t>Differs from a thank you note or thank you letter. </a:t>
            </a:r>
          </a:p>
          <a:p>
            <a:r>
              <a:rPr lang="en-GB" dirty="0">
                <a:cs typeface="Calibri"/>
              </a:rPr>
              <a:t>Formal style </a:t>
            </a:r>
            <a:endParaRPr lang="en-GB">
              <a:cs typeface="Calibri"/>
            </a:endParaRPr>
          </a:p>
          <a:p>
            <a:r>
              <a:rPr lang="en-GB" dirty="0">
                <a:cs typeface="Calibri"/>
              </a:rPr>
              <a:t>Documentary proof of certain actions in legal and business sectors. </a:t>
            </a:r>
            <a:endParaRPr lang="en-GB">
              <a:cs typeface="Calibri"/>
            </a:endParaRPr>
          </a:p>
          <a:p>
            <a:r>
              <a:rPr lang="en-GB" dirty="0">
                <a:cs typeface="Calibri"/>
              </a:rPr>
              <a:t>The letter should be specific and always mention the person and type of assistance received.</a:t>
            </a:r>
          </a:p>
          <a:p>
            <a:endParaRPr lang="en-GB" dirty="0">
              <a:cs typeface="Calibri"/>
            </a:endParaRPr>
          </a:p>
        </p:txBody>
      </p:sp>
    </p:spTree>
    <p:extLst>
      <p:ext uri="{BB962C8B-B14F-4D97-AF65-F5344CB8AC3E}">
        <p14:creationId xmlns:p14="http://schemas.microsoft.com/office/powerpoint/2010/main" val="3778109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3">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25A35D-EA17-422D-B6B8-23B935281210}"/>
              </a:ext>
            </a:extLst>
          </p:cNvPr>
          <p:cNvSpPr>
            <a:spLocks noGrp="1"/>
          </p:cNvSpPr>
          <p:nvPr>
            <p:ph type="title"/>
          </p:nvPr>
        </p:nvSpPr>
        <p:spPr>
          <a:xfrm>
            <a:off x="635000" y="640823"/>
            <a:ext cx="3418659" cy="5583148"/>
          </a:xfrm>
        </p:spPr>
        <p:txBody>
          <a:bodyPr anchor="ctr">
            <a:normAutofit/>
          </a:bodyPr>
          <a:lstStyle/>
          <a:p>
            <a:r>
              <a:rPr lang="en-GB" sz="2600">
                <a:cs typeface="Calibri Light"/>
              </a:rPr>
              <a:t>ACKNOWLEDGEMENT LETTER</a:t>
            </a:r>
            <a:endParaRPr lang="en-GB" sz="2600"/>
          </a:p>
        </p:txBody>
      </p:sp>
      <p:sp>
        <p:nvSpPr>
          <p:cNvPr id="15"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86D324F2-094E-4424-B391-E0E5BEDC1C6F}"/>
              </a:ext>
            </a:extLst>
          </p:cNvPr>
          <p:cNvGraphicFramePr>
            <a:graphicFrameLocks noGrp="1"/>
          </p:cNvGraphicFramePr>
          <p:nvPr>
            <p:ph idx="1"/>
            <p:extLst>
              <p:ext uri="{D42A27DB-BD31-4B8C-83A1-F6EECF244321}">
                <p14:modId xmlns:p14="http://schemas.microsoft.com/office/powerpoint/2010/main" val="238873508"/>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53738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91F32-FB50-4605-BDD1-60620DD24C82}"/>
              </a:ext>
            </a:extLst>
          </p:cNvPr>
          <p:cNvSpPr>
            <a:spLocks noGrp="1"/>
          </p:cNvSpPr>
          <p:nvPr>
            <p:ph type="title"/>
          </p:nvPr>
        </p:nvSpPr>
        <p:spPr>
          <a:xfrm>
            <a:off x="1653363" y="365760"/>
            <a:ext cx="9367203" cy="1188720"/>
          </a:xfrm>
        </p:spPr>
        <p:txBody>
          <a:bodyPr>
            <a:normAutofit/>
          </a:bodyPr>
          <a:lstStyle/>
          <a:p>
            <a:r>
              <a:rPr lang="en-GB" sz="3700">
                <a:cs typeface="Calibri Light"/>
              </a:rPr>
              <a:t>ELEMENTS OF AN ACKNOWLEDGEMENT LETTER</a:t>
            </a:r>
            <a:endParaRPr lang="en-GB" sz="3700"/>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79BC15C8-8B3A-4397-BF32-1A0C54746753}"/>
              </a:ext>
            </a:extLst>
          </p:cNvPr>
          <p:cNvSpPr>
            <a:spLocks noGrp="1"/>
          </p:cNvSpPr>
          <p:nvPr>
            <p:ph idx="1"/>
          </p:nvPr>
        </p:nvSpPr>
        <p:spPr>
          <a:xfrm>
            <a:off x="1653363" y="2176272"/>
            <a:ext cx="9367204" cy="4041648"/>
          </a:xfrm>
        </p:spPr>
        <p:txBody>
          <a:bodyPr vert="horz" lIns="91440" tIns="45720" rIns="91440" bIns="45720" rtlCol="0" anchor="t">
            <a:normAutofit/>
          </a:bodyPr>
          <a:lstStyle/>
          <a:p>
            <a:r>
              <a:rPr lang="en-GB" sz="2400">
                <a:ea typeface="+mn-lt"/>
                <a:cs typeface="+mn-lt"/>
              </a:rPr>
              <a:t>Your name, address, and the date on the top right</a:t>
            </a:r>
            <a:endParaRPr lang="en-GB" sz="2400">
              <a:cs typeface="Calibri" panose="020F0502020204030204"/>
            </a:endParaRPr>
          </a:p>
          <a:p>
            <a:r>
              <a:rPr lang="en-GB" sz="2400">
                <a:ea typeface="+mn-lt"/>
                <a:cs typeface="+mn-lt"/>
              </a:rPr>
              <a:t>The name of the person to whom you are addressing the letter on the top left on the line below your address</a:t>
            </a:r>
            <a:endParaRPr lang="en-GB" sz="2400"/>
          </a:p>
          <a:p>
            <a:r>
              <a:rPr lang="en-GB" sz="2400">
                <a:ea typeface="+mn-lt"/>
                <a:cs typeface="+mn-lt"/>
              </a:rPr>
              <a:t>The company name (if appropriate)</a:t>
            </a:r>
            <a:endParaRPr lang="en-GB" sz="2400"/>
          </a:p>
          <a:p>
            <a:r>
              <a:rPr lang="en-GB" sz="2400">
                <a:ea typeface="+mn-lt"/>
                <a:cs typeface="+mn-lt"/>
              </a:rPr>
              <a:t>The address of the firm or individual</a:t>
            </a:r>
            <a:endParaRPr lang="en-GB" sz="2400"/>
          </a:p>
          <a:p>
            <a:r>
              <a:rPr lang="en-GB" sz="2400">
                <a:ea typeface="+mn-lt"/>
                <a:cs typeface="+mn-lt"/>
              </a:rPr>
              <a:t>A subject line that briefly states the purpose of the letter in bold (such as "Legal Case No. 24")</a:t>
            </a:r>
            <a:endParaRPr lang="en-GB" sz="2400"/>
          </a:p>
          <a:p>
            <a:r>
              <a:rPr lang="en-GB" sz="2400">
                <a:ea typeface="+mn-lt"/>
                <a:cs typeface="+mn-lt"/>
              </a:rPr>
              <a:t>An opening salutation, such as "Dear Mr. Smith"</a:t>
            </a:r>
            <a:endParaRPr lang="en-GB" sz="2400"/>
          </a:p>
          <a:p>
            <a:endParaRPr lang="en-GB" sz="2400">
              <a:cs typeface="Calibri"/>
            </a:endParaRPr>
          </a:p>
        </p:txBody>
      </p:sp>
    </p:spTree>
    <p:extLst>
      <p:ext uri="{BB962C8B-B14F-4D97-AF65-F5344CB8AC3E}">
        <p14:creationId xmlns:p14="http://schemas.microsoft.com/office/powerpoint/2010/main" val="4151189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CA40C-B81D-43FB-BBD7-C3D9247B413E}"/>
              </a:ext>
            </a:extLst>
          </p:cNvPr>
          <p:cNvSpPr>
            <a:spLocks noGrp="1"/>
          </p:cNvSpPr>
          <p:nvPr>
            <p:ph type="title"/>
          </p:nvPr>
        </p:nvSpPr>
        <p:spPr/>
        <p:txBody>
          <a:bodyPr/>
          <a:lstStyle/>
          <a:p>
            <a:r>
              <a:rPr lang="en-GB" dirty="0">
                <a:cs typeface="Calibri Light"/>
              </a:rPr>
              <a:t>HOW TO BEGIN YOUR LETTER OF ACKNOWLEDGEMENT?</a:t>
            </a:r>
            <a:endParaRPr lang="en-GB" dirty="0"/>
          </a:p>
        </p:txBody>
      </p:sp>
      <p:sp>
        <p:nvSpPr>
          <p:cNvPr id="3" name="Content Placeholder 2">
            <a:extLst>
              <a:ext uri="{FF2B5EF4-FFF2-40B4-BE49-F238E27FC236}">
                <a16:creationId xmlns:a16="http://schemas.microsoft.com/office/drawing/2014/main" id="{AD9BBD31-E4C5-4B5B-85E0-F463D6884FAD}"/>
              </a:ext>
            </a:extLst>
          </p:cNvPr>
          <p:cNvSpPr>
            <a:spLocks noGrp="1"/>
          </p:cNvSpPr>
          <p:nvPr>
            <p:ph idx="1"/>
          </p:nvPr>
        </p:nvSpPr>
        <p:spPr/>
        <p:txBody>
          <a:bodyPr vert="horz" lIns="91440" tIns="45720" rIns="91440" bIns="45720" rtlCol="0" anchor="t">
            <a:normAutofit/>
          </a:bodyPr>
          <a:lstStyle/>
          <a:p>
            <a:r>
              <a:rPr lang="en-GB" dirty="0">
                <a:ea typeface="+mn-lt"/>
                <a:cs typeface="+mn-lt"/>
              </a:rPr>
              <a:t>I hereby acknowledge the receipt of the following documents...</a:t>
            </a:r>
            <a:endParaRPr lang="en-GB" dirty="0">
              <a:cs typeface="Calibri" panose="020F0502020204030204"/>
            </a:endParaRPr>
          </a:p>
          <a:p>
            <a:r>
              <a:rPr lang="en-GB" dirty="0">
                <a:ea typeface="+mn-lt"/>
                <a:cs typeface="+mn-lt"/>
              </a:rPr>
              <a:t>I am acknowledging receipt of...</a:t>
            </a:r>
            <a:endParaRPr lang="en-GB" dirty="0"/>
          </a:p>
          <a:p>
            <a:r>
              <a:rPr lang="en-GB" dirty="0">
                <a:ea typeface="+mn-lt"/>
                <a:cs typeface="+mn-lt"/>
              </a:rPr>
              <a:t>We will make sure that the person responsible receives these materials immediately upon returning to the office.</a:t>
            </a:r>
            <a:endParaRPr lang="en-GB" dirty="0"/>
          </a:p>
          <a:p>
            <a:endParaRPr lang="en-GB" dirty="0">
              <a:cs typeface="Calibri"/>
            </a:endParaRPr>
          </a:p>
        </p:txBody>
      </p:sp>
    </p:spTree>
    <p:extLst>
      <p:ext uri="{BB962C8B-B14F-4D97-AF65-F5344CB8AC3E}">
        <p14:creationId xmlns:p14="http://schemas.microsoft.com/office/powerpoint/2010/main" val="3063321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7B54B-B69E-4FC2-B549-BD53C946F394}"/>
              </a:ext>
            </a:extLst>
          </p:cNvPr>
          <p:cNvSpPr>
            <a:spLocks noGrp="1"/>
          </p:cNvSpPr>
          <p:nvPr>
            <p:ph type="title"/>
          </p:nvPr>
        </p:nvSpPr>
        <p:spPr/>
        <p:txBody>
          <a:bodyPr/>
          <a:lstStyle/>
          <a:p>
            <a:r>
              <a:rPr lang="en-GB" dirty="0">
                <a:cs typeface="Calibri Light"/>
              </a:rPr>
              <a:t>BODY OF THE LETTER</a:t>
            </a:r>
            <a:endParaRPr lang="en-GB" dirty="0"/>
          </a:p>
        </p:txBody>
      </p:sp>
      <p:sp>
        <p:nvSpPr>
          <p:cNvPr id="3" name="Content Placeholder 2">
            <a:extLst>
              <a:ext uri="{FF2B5EF4-FFF2-40B4-BE49-F238E27FC236}">
                <a16:creationId xmlns:a16="http://schemas.microsoft.com/office/drawing/2014/main" id="{0EBC98BA-C090-4617-B287-2494AC6448A5}"/>
              </a:ext>
            </a:extLst>
          </p:cNvPr>
          <p:cNvSpPr>
            <a:spLocks noGrp="1"/>
          </p:cNvSpPr>
          <p:nvPr>
            <p:ph idx="1"/>
          </p:nvPr>
        </p:nvSpPr>
        <p:spPr/>
        <p:txBody>
          <a:bodyPr vert="horz" lIns="91440" tIns="45720" rIns="91440" bIns="45720" rtlCol="0" anchor="t">
            <a:normAutofit/>
          </a:bodyPr>
          <a:lstStyle/>
          <a:p>
            <a:r>
              <a:rPr lang="en-GB" dirty="0">
                <a:ea typeface="+mn-lt"/>
                <a:cs typeface="+mn-lt"/>
              </a:rPr>
              <a:t>The remainder of the letter should include the body text, where you explain in one or two paragraphs what, specifically, you are acknowledging. </a:t>
            </a:r>
          </a:p>
          <a:p>
            <a:r>
              <a:rPr lang="en-GB" dirty="0">
                <a:ea typeface="+mn-lt"/>
                <a:cs typeface="+mn-lt"/>
              </a:rPr>
              <a:t>At the end of the body of the letter, you can offer your help if needed, such as: "If I may be of further assistance, please do not hesitate to contact me." </a:t>
            </a:r>
            <a:endParaRPr lang="en-GB">
              <a:ea typeface="+mn-lt"/>
              <a:cs typeface="+mn-lt"/>
            </a:endParaRPr>
          </a:p>
          <a:p>
            <a:r>
              <a:rPr lang="en-GB" dirty="0">
                <a:ea typeface="+mn-lt"/>
                <a:cs typeface="+mn-lt"/>
              </a:rPr>
              <a:t>End the letter with a standard closing, such as: "Sincerely, Mr. Joe Smith, XX Firm."</a:t>
            </a:r>
            <a:endParaRPr lang="en-GB">
              <a:cs typeface="Calibri"/>
            </a:endParaRPr>
          </a:p>
          <a:p>
            <a:endParaRPr lang="en-GB" dirty="0">
              <a:cs typeface="Calibri"/>
            </a:endParaRPr>
          </a:p>
        </p:txBody>
      </p:sp>
    </p:spTree>
    <p:extLst>
      <p:ext uri="{BB962C8B-B14F-4D97-AF65-F5344CB8AC3E}">
        <p14:creationId xmlns:p14="http://schemas.microsoft.com/office/powerpoint/2010/main" val="3592689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BABDE-65F9-41D4-AA46-25EB2936BCFC}"/>
              </a:ext>
            </a:extLst>
          </p:cNvPr>
          <p:cNvSpPr>
            <a:spLocks noGrp="1"/>
          </p:cNvSpPr>
          <p:nvPr>
            <p:ph type="title"/>
          </p:nvPr>
        </p:nvSpPr>
        <p:spPr/>
        <p:txBody>
          <a:bodyPr/>
          <a:lstStyle/>
          <a:p>
            <a:r>
              <a:rPr lang="en-GB" dirty="0">
                <a:cs typeface="Calibri Light"/>
              </a:rPr>
              <a:t>WHERE DO WE WRITE AN ACKNOWLEGEMENT LETTER?</a:t>
            </a:r>
            <a:endParaRPr lang="en-GB" dirty="0"/>
          </a:p>
        </p:txBody>
      </p:sp>
      <p:sp>
        <p:nvSpPr>
          <p:cNvPr id="3" name="Content Placeholder 2">
            <a:extLst>
              <a:ext uri="{FF2B5EF4-FFF2-40B4-BE49-F238E27FC236}">
                <a16:creationId xmlns:a16="http://schemas.microsoft.com/office/drawing/2014/main" id="{3AF61418-DD63-4AF6-8428-2CD3B93E9CD5}"/>
              </a:ext>
            </a:extLst>
          </p:cNvPr>
          <p:cNvSpPr>
            <a:spLocks noGrp="1"/>
          </p:cNvSpPr>
          <p:nvPr>
            <p:ph idx="1"/>
          </p:nvPr>
        </p:nvSpPr>
        <p:spPr/>
        <p:txBody>
          <a:bodyPr vert="horz" lIns="91440" tIns="45720" rIns="91440" bIns="45720" rtlCol="0" anchor="t">
            <a:normAutofit/>
          </a:bodyPr>
          <a:lstStyle/>
          <a:p>
            <a:r>
              <a:rPr lang="en-GB" dirty="0">
                <a:ea typeface="+mn-lt"/>
                <a:cs typeface="+mn-lt"/>
              </a:rPr>
              <a:t>The company confirms that application materials (CV or application letter) for a particular position were successfully received.</a:t>
            </a:r>
            <a:endParaRPr lang="en-GB" dirty="0">
              <a:cs typeface="Calibri" panose="020F0502020204030204"/>
            </a:endParaRPr>
          </a:p>
          <a:p>
            <a:r>
              <a:rPr lang="en-GB" dirty="0">
                <a:ea typeface="+mn-lt"/>
                <a:cs typeface="+mn-lt"/>
              </a:rPr>
              <a:t>The company wants to show gratitude to the individuals or organization for helping with implementation of a particular project.</a:t>
            </a:r>
            <a:endParaRPr lang="en-GB" dirty="0"/>
          </a:p>
          <a:p>
            <a:r>
              <a:rPr lang="en-GB" dirty="0">
                <a:ea typeface="+mn-lt"/>
                <a:cs typeface="+mn-lt"/>
              </a:rPr>
              <a:t>A non-profit organization wishes to give thanks and confirm the delivery of the gift or a sum of money.</a:t>
            </a:r>
            <a:endParaRPr lang="en-GB" dirty="0"/>
          </a:p>
          <a:p>
            <a:endParaRPr lang="en-GB" dirty="0">
              <a:cs typeface="Calibri"/>
            </a:endParaRPr>
          </a:p>
        </p:txBody>
      </p:sp>
    </p:spTree>
    <p:extLst>
      <p:ext uri="{BB962C8B-B14F-4D97-AF65-F5344CB8AC3E}">
        <p14:creationId xmlns:p14="http://schemas.microsoft.com/office/powerpoint/2010/main" val="587168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657F5-80AA-4B94-A947-62263E4F663C}"/>
              </a:ext>
            </a:extLst>
          </p:cNvPr>
          <p:cNvSpPr>
            <a:spLocks noGrp="1"/>
          </p:cNvSpPr>
          <p:nvPr>
            <p:ph type="title"/>
          </p:nvPr>
        </p:nvSpPr>
        <p:spPr/>
        <p:txBody>
          <a:bodyPr>
            <a:normAutofit fontScale="90000"/>
          </a:bodyPr>
          <a:lstStyle/>
          <a:p>
            <a:br>
              <a:rPr lang="en-GB" dirty="0">
                <a:ea typeface="+mj-lt"/>
                <a:cs typeface="+mj-lt"/>
              </a:rPr>
            </a:br>
            <a:r>
              <a:rPr lang="en-GB" dirty="0">
                <a:ea typeface="+mj-lt"/>
                <a:cs typeface="+mj-lt"/>
              </a:rPr>
              <a:t>WHERE DO WE WRITE AN ACKNOWLEGEMENT LETTER?</a:t>
            </a:r>
          </a:p>
          <a:p>
            <a:endParaRPr lang="en-GB" dirty="0">
              <a:cs typeface="Calibri Light"/>
            </a:endParaRPr>
          </a:p>
        </p:txBody>
      </p:sp>
      <p:sp>
        <p:nvSpPr>
          <p:cNvPr id="3" name="Content Placeholder 2">
            <a:extLst>
              <a:ext uri="{FF2B5EF4-FFF2-40B4-BE49-F238E27FC236}">
                <a16:creationId xmlns:a16="http://schemas.microsoft.com/office/drawing/2014/main" id="{BB419A0D-F0F6-4203-B9F5-261250F90402}"/>
              </a:ext>
            </a:extLst>
          </p:cNvPr>
          <p:cNvSpPr>
            <a:spLocks noGrp="1"/>
          </p:cNvSpPr>
          <p:nvPr>
            <p:ph idx="1"/>
          </p:nvPr>
        </p:nvSpPr>
        <p:spPr/>
        <p:txBody>
          <a:bodyPr vert="horz" lIns="91440" tIns="45720" rIns="91440" bIns="45720" rtlCol="0" anchor="t">
            <a:normAutofit fontScale="92500" lnSpcReduction="10000"/>
          </a:bodyPr>
          <a:lstStyle/>
          <a:p>
            <a:r>
              <a:rPr lang="en-GB" dirty="0">
                <a:ea typeface="+mn-lt"/>
                <a:cs typeface="+mn-lt"/>
              </a:rPr>
              <a:t>A manager confirms the acceptance of the resignation letter of the employee.</a:t>
            </a:r>
            <a:endParaRPr lang="en-GB" dirty="0">
              <a:cs typeface="Calibri" panose="020F0502020204030204"/>
            </a:endParaRPr>
          </a:p>
          <a:p>
            <a:r>
              <a:rPr lang="en-GB" dirty="0">
                <a:ea typeface="+mn-lt"/>
                <a:cs typeface="+mn-lt"/>
              </a:rPr>
              <a:t>A company confirms the receipt of documents, goods, or others.</a:t>
            </a:r>
            <a:endParaRPr lang="en-GB" dirty="0"/>
          </a:p>
          <a:p>
            <a:r>
              <a:rPr lang="en-GB" dirty="0">
                <a:ea typeface="+mn-lt"/>
                <a:cs typeface="+mn-lt"/>
              </a:rPr>
              <a:t>A letter is sent to notify the email sender that the email has been received.</a:t>
            </a:r>
            <a:endParaRPr lang="en-GB" dirty="0"/>
          </a:p>
          <a:p>
            <a:r>
              <a:rPr lang="en-GB" dirty="0">
                <a:ea typeface="+mn-lt"/>
                <a:cs typeface="+mn-lt"/>
              </a:rPr>
              <a:t>Some letters may ask you to confirm that you have received the letter. This is also an acknowledgement letter</a:t>
            </a:r>
          </a:p>
          <a:p>
            <a:r>
              <a:rPr lang="en-GB" dirty="0">
                <a:ea typeface="+mn-lt"/>
                <a:cs typeface="+mn-lt"/>
              </a:rPr>
              <a:t>You may write something like this: “This is to confirm the receipt of your email. I look forward to receive the documents in the next week as you promised.”</a:t>
            </a:r>
            <a:endParaRPr lang="en-GB">
              <a:cs typeface="Calibri"/>
            </a:endParaRPr>
          </a:p>
          <a:p>
            <a:r>
              <a:rPr lang="en-GB" dirty="0">
                <a:ea typeface="+mn-lt"/>
                <a:cs typeface="+mn-lt"/>
              </a:rPr>
              <a:t>In many cases the letter of acknowledgment serves as a document and should be written as soon as possible.</a:t>
            </a:r>
            <a:endParaRPr lang="en-GB" dirty="0"/>
          </a:p>
          <a:p>
            <a:endParaRPr lang="en-GB" dirty="0">
              <a:cs typeface="Calibri"/>
            </a:endParaRPr>
          </a:p>
        </p:txBody>
      </p:sp>
    </p:spTree>
    <p:extLst>
      <p:ext uri="{BB962C8B-B14F-4D97-AF65-F5344CB8AC3E}">
        <p14:creationId xmlns:p14="http://schemas.microsoft.com/office/powerpoint/2010/main" val="2114695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C87A2-1F05-4A4A-9F3A-605753954325}"/>
              </a:ext>
            </a:extLst>
          </p:cNvPr>
          <p:cNvSpPr>
            <a:spLocks noGrp="1"/>
          </p:cNvSpPr>
          <p:nvPr>
            <p:ph type="title"/>
          </p:nvPr>
        </p:nvSpPr>
        <p:spPr/>
        <p:txBody>
          <a:bodyPr/>
          <a:lstStyle/>
          <a:p>
            <a:r>
              <a:rPr lang="en-GB" dirty="0">
                <a:cs typeface="Calibri Light"/>
              </a:rPr>
              <a:t>ORDER ACKNOWLEDGEMENT- SAMPLE</a:t>
            </a:r>
            <a:endParaRPr lang="en-GB" dirty="0"/>
          </a:p>
        </p:txBody>
      </p:sp>
      <p:sp>
        <p:nvSpPr>
          <p:cNvPr id="3" name="Content Placeholder 2">
            <a:extLst>
              <a:ext uri="{FF2B5EF4-FFF2-40B4-BE49-F238E27FC236}">
                <a16:creationId xmlns:a16="http://schemas.microsoft.com/office/drawing/2014/main" id="{86953C06-4406-4291-B259-336E0D9CC5A2}"/>
              </a:ext>
            </a:extLst>
          </p:cNvPr>
          <p:cNvSpPr>
            <a:spLocks noGrp="1"/>
          </p:cNvSpPr>
          <p:nvPr>
            <p:ph idx="1"/>
          </p:nvPr>
        </p:nvSpPr>
        <p:spPr/>
        <p:txBody>
          <a:bodyPr vert="horz" lIns="91440" tIns="45720" rIns="91440" bIns="45720" rtlCol="0" anchor="t">
            <a:normAutofit/>
          </a:bodyPr>
          <a:lstStyle/>
          <a:p>
            <a:pPr marL="0" indent="0">
              <a:buNone/>
            </a:pPr>
            <a:r>
              <a:rPr lang="en-GB" dirty="0">
                <a:ea typeface="+mn-lt"/>
                <a:cs typeface="+mn-lt"/>
              </a:rPr>
              <a:t>Thank you for the order you made on [date]. This is a confirmation that your order has been successfully received and is currently under process. Attached to this message is a copy of your invoice, which also includes the details of your order.</a:t>
            </a:r>
            <a:endParaRPr lang="en-GB" dirty="0">
              <a:cs typeface="Calibri" panose="020F0502020204030204"/>
            </a:endParaRPr>
          </a:p>
          <a:p>
            <a:pPr marL="0" indent="0">
              <a:buNone/>
            </a:pPr>
            <a:r>
              <a:rPr lang="en-GB" dirty="0">
                <a:ea typeface="+mn-lt"/>
                <a:cs typeface="+mn-lt"/>
              </a:rPr>
              <a:t>Delivery normally takes up to [duration: "one week" for example]; therefore, the items should be delivered no later than [date]. We will notify you in the event of any unexpected delay.</a:t>
            </a:r>
            <a:endParaRPr lang="en-GB" dirty="0">
              <a:cs typeface="Calibri" panose="020F0502020204030204"/>
            </a:endParaRPr>
          </a:p>
          <a:p>
            <a:pPr marL="0" indent="0">
              <a:buNone/>
            </a:pPr>
            <a:r>
              <a:rPr lang="en-GB" dirty="0">
                <a:ea typeface="+mn-lt"/>
                <a:cs typeface="+mn-lt"/>
              </a:rPr>
              <a:t>[Company Name] values your business and is continuously looking for ways to better satisfy their customers. Please do share with us if there is a way we can serve you better.</a:t>
            </a:r>
            <a:endParaRPr lang="en-GB" dirty="0">
              <a:cs typeface="Calibri"/>
            </a:endParaRPr>
          </a:p>
          <a:p>
            <a:endParaRPr lang="en-GB" dirty="0">
              <a:cs typeface="Calibri"/>
            </a:endParaRPr>
          </a:p>
        </p:txBody>
      </p:sp>
    </p:spTree>
    <p:extLst>
      <p:ext uri="{BB962C8B-B14F-4D97-AF65-F5344CB8AC3E}">
        <p14:creationId xmlns:p14="http://schemas.microsoft.com/office/powerpoint/2010/main" val="25491351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TotalTime>
  <Words>1028</Words>
  <Application>Microsoft Office PowerPoint</Application>
  <PresentationFormat>Widescreen</PresentationFormat>
  <Paragraphs>70</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KINDS OF BUSINESS LETTER- ACKNOWLEDGEMENT LETTER</vt:lpstr>
      <vt:lpstr>ACKNOWLEDGEMENT LETTER</vt:lpstr>
      <vt:lpstr>ACKNOWLEDGEMENT LETTER</vt:lpstr>
      <vt:lpstr>ELEMENTS OF AN ACKNOWLEDGEMENT LETTER</vt:lpstr>
      <vt:lpstr>HOW TO BEGIN YOUR LETTER OF ACKNOWLEDGEMENT?</vt:lpstr>
      <vt:lpstr>BODY OF THE LETTER</vt:lpstr>
      <vt:lpstr>WHERE DO WE WRITE AN ACKNOWLEGEMENT LETTER?</vt:lpstr>
      <vt:lpstr> WHERE DO WE WRITE AN ACKNOWLEGEMENT LETTER? </vt:lpstr>
      <vt:lpstr>ORDER ACKNOWLEDGEMENT- SAMPLE</vt:lpstr>
      <vt:lpstr>ACKNOWLEDGEMENT LETTER TO EXPRESS GRATITUDE</vt:lpstr>
      <vt:lpstr>ACKNOWLEDGING THE RECEIPT OF APPLICATION</vt:lpstr>
      <vt:lpstr>SAMPLE LETTER</vt:lpstr>
      <vt:lpstr>ACKNOWLEDGEMENT LETTER</vt:lpstr>
      <vt:lpstr>SAMPLE LETTER- ACKNOWLEDGING THE RECEIPT OF GOODS</vt:lpstr>
      <vt:lpstr>SAMPLE LETTER- ACKNOWLEDGING THE RECEIPT OF GOODS</vt:lpstr>
      <vt:lpstr>SAMPLE LETTER- ACKNOWLEDGING THE RECEIPT OF GOODS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Unknown User</cp:lastModifiedBy>
  <cp:revision>180</cp:revision>
  <dcterms:created xsi:type="dcterms:W3CDTF">2020-11-29T13:49:56Z</dcterms:created>
  <dcterms:modified xsi:type="dcterms:W3CDTF">2021-11-05T04:24:33Z</dcterms:modified>
</cp:coreProperties>
</file>