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66" r:id="rId4"/>
    <p:sldId id="258" r:id="rId5"/>
    <p:sldId id="259" r:id="rId6"/>
    <p:sldId id="260" r:id="rId7"/>
    <p:sldId id="261" r:id="rId8"/>
    <p:sldId id="262" r:id="rId9"/>
    <p:sldId id="263" r:id="rId10"/>
    <p:sldId id="264" r:id="rId11"/>
    <p:sldId id="265"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viewProps" Target="view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a:t>Click to edit Master title style</a:t>
            </a:r>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1D8BD707-D9CF-40AE-B4C6-C98DA3205C09}" type="datetimeFigureOut">
              <a:rPr lang="en-US" smtClean="0"/>
              <a:pPr/>
              <a:t>11/5/2021</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6F15528-21DE-4FAA-801E-634DDDAF4B2B}"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sz="6600" dirty="0"/>
              <a:t>COMPLAINT LETTER</a:t>
            </a:r>
          </a:p>
        </p:txBody>
      </p:sp>
      <p:sp>
        <p:nvSpPr>
          <p:cNvPr id="3" name="Subtitle 2"/>
          <p:cNvSpPr>
            <a:spLocks noGrp="1"/>
          </p:cNvSpPr>
          <p:nvPr>
            <p:ph type="subTitle" idx="1"/>
          </p:nvPr>
        </p:nvSpPr>
        <p:spPr/>
        <p:txBody>
          <a:bodyPr/>
          <a:lstStyle/>
          <a:p>
            <a:r>
              <a:rPr lang="en-IN" dirty="0"/>
              <a:t>SUBJECT HANDLER: </a:t>
            </a:r>
            <a:r>
              <a:rPr lang="en-IN" dirty="0" err="1"/>
              <a:t>Mr HARI HARAN R</a:t>
            </a:r>
            <a:endParaRPr lang="en-IN" dirty="0"/>
          </a:p>
        </p:txBody>
      </p:sp>
    </p:spTree>
    <p:extLst>
      <p:ext uri="{BB962C8B-B14F-4D97-AF65-F5344CB8AC3E}">
        <p14:creationId xmlns:p14="http://schemas.microsoft.com/office/powerpoint/2010/main" val="29270051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48400"/>
          </a:xfrm>
        </p:spPr>
        <p:txBody>
          <a:bodyPr>
            <a:normAutofit fontScale="85000" lnSpcReduction="20000"/>
          </a:bodyPr>
          <a:lstStyle/>
          <a:p>
            <a:pPr marL="0" indent="0">
              <a:buNone/>
            </a:pPr>
            <a:endParaRPr lang="en-IN" dirty="0"/>
          </a:p>
          <a:p>
            <a:pPr marL="0" indent="0">
              <a:buNone/>
            </a:pPr>
            <a:r>
              <a:rPr lang="en-IN" dirty="0"/>
              <a:t>COMPLAINT LETTER- SAMPLE</a:t>
            </a:r>
          </a:p>
          <a:p>
            <a:pPr marL="0" indent="0">
              <a:buNone/>
            </a:pPr>
            <a:endParaRPr lang="en-IN" dirty="0"/>
          </a:p>
          <a:p>
            <a:pPr marL="0" indent="0">
              <a:buNone/>
            </a:pPr>
            <a:r>
              <a:rPr lang="en-IN" i="1" dirty="0"/>
              <a:t>    M/s. Anna Food Products Ltd.</a:t>
            </a:r>
            <a:br>
              <a:rPr lang="en-IN" i="1" dirty="0"/>
            </a:br>
            <a:r>
              <a:rPr lang="en-IN" i="1" dirty="0"/>
              <a:t>    302, TUCSON AZ 85705, USA</a:t>
            </a:r>
            <a:endParaRPr lang="en-IN" dirty="0"/>
          </a:p>
          <a:p>
            <a:pPr marL="0" indent="0">
              <a:buNone/>
            </a:pPr>
            <a:r>
              <a:rPr lang="en-IN" i="1" dirty="0"/>
              <a:t>    Ref. ………………………………                                                        December 20, 2019</a:t>
            </a:r>
            <a:endParaRPr lang="en-IN" dirty="0"/>
          </a:p>
          <a:p>
            <a:pPr marL="0" indent="0">
              <a:buNone/>
            </a:pPr>
            <a:r>
              <a:rPr lang="en-IN" i="1" dirty="0"/>
              <a:t>     Manager</a:t>
            </a:r>
            <a:br>
              <a:rPr lang="en-IN" i="1" dirty="0"/>
            </a:br>
            <a:r>
              <a:rPr lang="en-IN" i="1" dirty="0"/>
              <a:t>     Michel Flour Mills Ltd.</a:t>
            </a:r>
            <a:br>
              <a:rPr lang="en-IN" i="1" dirty="0"/>
            </a:br>
            <a:r>
              <a:rPr lang="en-IN" i="1" dirty="0"/>
              <a:t>    10, Washington, New York</a:t>
            </a:r>
            <a:endParaRPr lang="en-IN" dirty="0"/>
          </a:p>
          <a:p>
            <a:pPr marL="0" indent="0">
              <a:buNone/>
            </a:pPr>
            <a:r>
              <a:rPr lang="en-IN" i="1" dirty="0"/>
              <a:t>    Dear Manager,</a:t>
            </a:r>
            <a:br>
              <a:rPr lang="en-IN" i="1" dirty="0"/>
            </a:br>
            <a:r>
              <a:rPr lang="en-IN" i="1" dirty="0"/>
              <a:t>    We have placed an order on December 05, 2019 for 2000 bags of flour to  be sent within December 15, 2019. You have sent an order acknowledgement letter and promised to deliver the shipment within the stipulate time. But it is unfortunate that the actual delivery was delayed for 03 (Three) days.</a:t>
            </a:r>
            <a:endParaRPr lang="en-IN" dirty="0"/>
          </a:p>
          <a:p>
            <a:pPr marL="0" indent="0">
              <a:buNone/>
            </a:pPr>
            <a:r>
              <a:rPr lang="en-IN" i="1" dirty="0"/>
              <a:t>      Due to your delay in sending the shipment, we could not maintain promise with our customers. Recurrence of this problem will force us to business elsewhere.</a:t>
            </a:r>
            <a:endParaRPr lang="en-IN" dirty="0"/>
          </a:p>
          <a:p>
            <a:pPr marL="0" indent="0">
              <a:buNone/>
            </a:pPr>
            <a:r>
              <a:rPr lang="en-IN" i="1" dirty="0"/>
              <a:t>     We expect that you will take the matter seriously and will take necessary step to prevent its recurrence. We are looking for future business.</a:t>
            </a:r>
            <a:r>
              <a:rPr lang="en-IN" dirty="0"/>
              <a:t> </a:t>
            </a:r>
          </a:p>
          <a:p>
            <a:pPr marL="0" indent="0">
              <a:buNone/>
            </a:pPr>
            <a:r>
              <a:rPr lang="en-IN" i="1" dirty="0"/>
              <a:t> Thanking you,</a:t>
            </a:r>
            <a:br>
              <a:rPr lang="en-IN" i="1" dirty="0"/>
            </a:br>
            <a:r>
              <a:rPr lang="en-IN" i="1" dirty="0"/>
              <a:t>(</a:t>
            </a:r>
            <a:r>
              <a:rPr lang="en-IN" i="1" dirty="0" err="1"/>
              <a:t>Mr.</a:t>
            </a:r>
            <a:r>
              <a:rPr lang="en-IN" i="1" dirty="0"/>
              <a:t> Jonson)</a:t>
            </a:r>
            <a:br>
              <a:rPr lang="en-IN" i="1" dirty="0"/>
            </a:br>
            <a:r>
              <a:rPr lang="en-IN" i="1" dirty="0"/>
              <a:t>Manager</a:t>
            </a:r>
            <a:endParaRPr lang="en-IN" dirty="0"/>
          </a:p>
          <a:p>
            <a:pPr marL="0" indent="0">
              <a:buNone/>
            </a:pPr>
            <a:endParaRPr lang="en-IN" dirty="0"/>
          </a:p>
        </p:txBody>
      </p:sp>
    </p:spTree>
    <p:extLst>
      <p:ext uri="{BB962C8B-B14F-4D97-AF65-F5344CB8AC3E}">
        <p14:creationId xmlns:p14="http://schemas.microsoft.com/office/powerpoint/2010/main" val="408746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324600"/>
          </a:xfrm>
        </p:spPr>
        <p:txBody>
          <a:bodyPr>
            <a:normAutofit fontScale="32500" lnSpcReduction="20000"/>
          </a:bodyPr>
          <a:lstStyle/>
          <a:p>
            <a:pPr marL="0" indent="0">
              <a:buNone/>
            </a:pPr>
            <a:r>
              <a:rPr lang="en-IN" sz="5500" dirty="0"/>
              <a:t>COMPLAINT LETTER- SAMPLE 2</a:t>
            </a:r>
          </a:p>
          <a:p>
            <a:pPr marL="0" indent="0">
              <a:buNone/>
            </a:pPr>
            <a:endParaRPr lang="en-IN" sz="6200" dirty="0"/>
          </a:p>
          <a:p>
            <a:pPr marL="0" indent="0">
              <a:buNone/>
            </a:pPr>
            <a:r>
              <a:rPr lang="en-IN" sz="6200" i="1" dirty="0"/>
              <a:t>   M/s. Anna enterprise</a:t>
            </a:r>
            <a:br>
              <a:rPr lang="en-IN" sz="6200" i="1" dirty="0"/>
            </a:br>
            <a:r>
              <a:rPr lang="en-IN" sz="6200" i="1" dirty="0"/>
              <a:t>   House no. 07, Road no. 14</a:t>
            </a:r>
            <a:br>
              <a:rPr lang="en-IN" sz="6200" i="1" dirty="0"/>
            </a:br>
            <a:r>
              <a:rPr lang="en-IN" sz="6200" i="1" dirty="0"/>
              <a:t>  North 302, TUCSON AZ 85705, USA</a:t>
            </a:r>
            <a:endParaRPr lang="en-IN" sz="6200" dirty="0"/>
          </a:p>
          <a:p>
            <a:pPr marL="0" indent="0">
              <a:buNone/>
            </a:pPr>
            <a:r>
              <a:rPr lang="en-IN" sz="6200" i="1" dirty="0"/>
              <a:t>   Ref. …………………………..                                                                 February 25, 2019</a:t>
            </a:r>
            <a:endParaRPr lang="en-IN" sz="6200" dirty="0"/>
          </a:p>
          <a:p>
            <a:pPr marL="0" indent="0">
              <a:buNone/>
            </a:pPr>
            <a:r>
              <a:rPr lang="en-IN" sz="6200" i="1" dirty="0"/>
              <a:t>   Manager</a:t>
            </a:r>
            <a:br>
              <a:rPr lang="en-IN" sz="6200" i="1" dirty="0"/>
            </a:br>
            <a:r>
              <a:rPr lang="en-IN" sz="6200" i="1" dirty="0"/>
              <a:t>   Michel furniture Ltd.</a:t>
            </a:r>
            <a:br>
              <a:rPr lang="en-IN" sz="6200" i="1" dirty="0"/>
            </a:br>
            <a:r>
              <a:rPr lang="en-IN" sz="6200" i="1" dirty="0"/>
              <a:t>   </a:t>
            </a:r>
            <a:r>
              <a:rPr lang="en-IN" sz="6200" i="1" dirty="0" err="1"/>
              <a:t>Kualampur</a:t>
            </a:r>
            <a:r>
              <a:rPr lang="en-IN" sz="6200" i="1" dirty="0"/>
              <a:t>, Malaysia.</a:t>
            </a:r>
            <a:endParaRPr lang="en-IN" sz="6200" dirty="0"/>
          </a:p>
          <a:p>
            <a:pPr marL="0" indent="0">
              <a:buNone/>
            </a:pPr>
            <a:r>
              <a:rPr lang="en-IN" sz="6200" i="1" dirty="0"/>
              <a:t>     Dear Manager,</a:t>
            </a:r>
            <a:br>
              <a:rPr lang="en-IN" sz="6200" i="1" dirty="0"/>
            </a:br>
            <a:r>
              <a:rPr lang="en-IN" sz="6200" i="1" dirty="0"/>
              <a:t>          We have purchased 100 nos. of office desks on February 10, 2019 and the shipment reached to us on February 22, 2019. After inspection of the shipment, we have found 20 (Twenty) defective desks. Sale of the defective desks will have a negative impact on our reputation. Therefore, we have kept those desks in the storeroom.</a:t>
            </a:r>
            <a:endParaRPr lang="en-IN" sz="6200" dirty="0"/>
          </a:p>
          <a:p>
            <a:pPr marL="0" indent="0">
              <a:buNone/>
            </a:pPr>
            <a:r>
              <a:rPr lang="en-IN" sz="6200" i="1" dirty="0"/>
              <a:t>        We believe that it was an inadvertent mistake and you will take necessary step to stop its recurrence.</a:t>
            </a:r>
            <a:endParaRPr lang="en-IN" sz="6200" dirty="0"/>
          </a:p>
          <a:p>
            <a:pPr marL="0" indent="0">
              <a:buNone/>
            </a:pPr>
            <a:r>
              <a:rPr lang="en-IN" sz="6200" i="1" dirty="0"/>
              <a:t>       We are waiting for your decision regarding the defective desks.</a:t>
            </a:r>
            <a:endParaRPr lang="en-IN" sz="6200" dirty="0"/>
          </a:p>
          <a:p>
            <a:pPr marL="0" indent="0">
              <a:buNone/>
            </a:pPr>
            <a:r>
              <a:rPr lang="en-IN" sz="6200" i="1" dirty="0"/>
              <a:t>       Thanking you,</a:t>
            </a:r>
            <a:br>
              <a:rPr lang="en-IN" sz="6200" i="1" dirty="0"/>
            </a:br>
            <a:r>
              <a:rPr lang="en-IN" sz="6200" i="1" dirty="0"/>
              <a:t>      (</a:t>
            </a:r>
            <a:r>
              <a:rPr lang="en-IN" sz="6200" i="1" dirty="0" err="1"/>
              <a:t>Mr.</a:t>
            </a:r>
            <a:r>
              <a:rPr lang="en-IN" sz="6200" i="1" dirty="0"/>
              <a:t> </a:t>
            </a:r>
            <a:r>
              <a:rPr lang="en-IN" sz="6200" i="1" dirty="0" err="1"/>
              <a:t>Mr.</a:t>
            </a:r>
            <a:r>
              <a:rPr lang="en-IN" sz="6200" i="1" dirty="0"/>
              <a:t> Jonson)</a:t>
            </a:r>
            <a:br>
              <a:rPr lang="en-IN" sz="6200" i="1" dirty="0"/>
            </a:br>
            <a:r>
              <a:rPr lang="en-IN" sz="6200" i="1" dirty="0"/>
              <a:t>       Manager</a:t>
            </a:r>
            <a:endParaRPr lang="en-IN" sz="6200" dirty="0"/>
          </a:p>
          <a:p>
            <a:pPr marL="0" indent="0">
              <a:buNone/>
            </a:pPr>
            <a:r>
              <a:rPr lang="en-IN" dirty="0"/>
              <a:t> </a:t>
            </a:r>
          </a:p>
          <a:p>
            <a:pPr marL="0" indent="0">
              <a:buNone/>
            </a:pPr>
            <a:endParaRPr lang="en-IN" dirty="0"/>
          </a:p>
        </p:txBody>
      </p:sp>
    </p:spTree>
    <p:extLst>
      <p:ext uri="{BB962C8B-B14F-4D97-AF65-F5344CB8AC3E}">
        <p14:creationId xmlns:p14="http://schemas.microsoft.com/office/powerpoint/2010/main" val="11270045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en-IN" dirty="0"/>
              <a:t>THANK YOU</a:t>
            </a:r>
          </a:p>
        </p:txBody>
      </p:sp>
    </p:spTree>
    <p:extLst>
      <p:ext uri="{BB962C8B-B14F-4D97-AF65-F5344CB8AC3E}">
        <p14:creationId xmlns:p14="http://schemas.microsoft.com/office/powerpoint/2010/main" val="353530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IN" dirty="0"/>
              <a:t>COMPLAINT LETTER</a:t>
            </a:r>
          </a:p>
        </p:txBody>
      </p:sp>
      <p:sp>
        <p:nvSpPr>
          <p:cNvPr id="3" name="Content Placeholder 2"/>
          <p:cNvSpPr>
            <a:spLocks noGrp="1"/>
          </p:cNvSpPr>
          <p:nvPr>
            <p:ph idx="1"/>
          </p:nvPr>
        </p:nvSpPr>
        <p:spPr/>
        <p:txBody>
          <a:bodyPr>
            <a:noAutofit/>
          </a:bodyPr>
          <a:lstStyle/>
          <a:p>
            <a:pPr lvl="0"/>
            <a:r>
              <a:rPr lang="en-IN" sz="2800" dirty="0">
                <a:latin typeface="Baskerville Old Face" pitchFamily="18" charset="0"/>
              </a:rPr>
              <a:t>In the modern age, the chain of business is not limited to the boundary of the country. </a:t>
            </a:r>
          </a:p>
          <a:p>
            <a:pPr lvl="0"/>
            <a:r>
              <a:rPr lang="en-IN" sz="2800" dirty="0">
                <a:latin typeface="Baskerville Old Face" pitchFamily="18" charset="0"/>
              </a:rPr>
              <a:t>As business is expanding, its complexities are also increasing. </a:t>
            </a:r>
          </a:p>
          <a:p>
            <a:pPr lvl="0"/>
            <a:r>
              <a:rPr lang="en-IN" sz="2800" dirty="0">
                <a:latin typeface="Baskerville Old Face" pitchFamily="18" charset="0"/>
              </a:rPr>
              <a:t>So, mistake or fault is not a strange matter in the arena of business.</a:t>
            </a:r>
          </a:p>
          <a:p>
            <a:endParaRPr lang="en-IN" sz="2800" dirty="0">
              <a:latin typeface="Baskerville Old Face" pitchFamily="18" charset="0"/>
            </a:endParaRPr>
          </a:p>
        </p:txBody>
      </p:sp>
    </p:spTree>
    <p:extLst>
      <p:ext uri="{BB962C8B-B14F-4D97-AF65-F5344CB8AC3E}">
        <p14:creationId xmlns:p14="http://schemas.microsoft.com/office/powerpoint/2010/main" val="4289173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COMPLAINT LETTER</a:t>
            </a:r>
          </a:p>
        </p:txBody>
      </p:sp>
      <p:sp>
        <p:nvSpPr>
          <p:cNvPr id="3" name="Content Placeholder 2"/>
          <p:cNvSpPr>
            <a:spLocks noGrp="1"/>
          </p:cNvSpPr>
          <p:nvPr>
            <p:ph idx="1"/>
          </p:nvPr>
        </p:nvSpPr>
        <p:spPr/>
        <p:txBody>
          <a:bodyPr>
            <a:normAutofit/>
          </a:bodyPr>
          <a:lstStyle/>
          <a:p>
            <a:pPr lvl="0"/>
            <a:r>
              <a:rPr lang="en-IN" dirty="0">
                <a:latin typeface="Baskerville Old Face" pitchFamily="18" charset="0"/>
              </a:rPr>
              <a:t>There may be a wrong delivery of goods shipment of obsolete, poor quality or underweight goods, faulty packing, delivery after the specified date, and other damages to the goods shipped.</a:t>
            </a:r>
          </a:p>
          <a:p>
            <a:pPr lvl="0"/>
            <a:r>
              <a:rPr lang="en-IN" b="1" dirty="0">
                <a:latin typeface="Baskerville Old Face" pitchFamily="18" charset="0"/>
              </a:rPr>
              <a:t>In the above cases, a buyer is supposed to suffer financial loss and therefore he has every reason to complain to the seller demanding compensation. Hence a letter is used to serve such purpose is called a complaint letter.</a:t>
            </a:r>
            <a:endParaRPr lang="en-IN" dirty="0">
              <a:latin typeface="Baskerville Old Face" pitchFamily="18" charset="0"/>
            </a:endParaRPr>
          </a:p>
          <a:p>
            <a:endParaRPr lang="en-IN" dirty="0"/>
          </a:p>
        </p:txBody>
      </p:sp>
    </p:spTree>
    <p:extLst>
      <p:ext uri="{BB962C8B-B14F-4D97-AF65-F5344CB8AC3E}">
        <p14:creationId xmlns:p14="http://schemas.microsoft.com/office/powerpoint/2010/main" val="2822791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IN" dirty="0"/>
              <a:t>COMPLAINT LETTER</a:t>
            </a:r>
          </a:p>
        </p:txBody>
      </p:sp>
      <p:sp>
        <p:nvSpPr>
          <p:cNvPr id="3" name="Content Placeholder 2"/>
          <p:cNvSpPr>
            <a:spLocks noGrp="1"/>
          </p:cNvSpPr>
          <p:nvPr>
            <p:ph idx="1"/>
          </p:nvPr>
        </p:nvSpPr>
        <p:spPr/>
        <p:txBody>
          <a:bodyPr>
            <a:normAutofit lnSpcReduction="10000"/>
          </a:bodyPr>
          <a:lstStyle/>
          <a:p>
            <a:pPr lvl="0"/>
            <a:r>
              <a:rPr lang="en-IN" sz="2800" dirty="0">
                <a:latin typeface="Baskerville Old Face" pitchFamily="18" charset="0"/>
              </a:rPr>
              <a:t>To draft such a letter, the buyer must have valid grounds to explain that he has suffered financial loss otherwise there will be misunderstanding which may damage business relation between the buyers and the sellers. </a:t>
            </a:r>
          </a:p>
          <a:p>
            <a:pPr lvl="0"/>
            <a:r>
              <a:rPr lang="en-IN" sz="2800" dirty="0">
                <a:latin typeface="Baskerville Old Face" pitchFamily="18" charset="0"/>
              </a:rPr>
              <a:t>Clarity and courtesy are important factors to write a letter of complaint. A complaint letter should not be written in an angry mood of complaining and fault finding.</a:t>
            </a:r>
          </a:p>
          <a:p>
            <a:pPr marL="0" indent="0">
              <a:buNone/>
            </a:pPr>
            <a:endParaRPr lang="en-IN" sz="2800" dirty="0">
              <a:latin typeface="Baskerville Old Face" pitchFamily="18" charset="0"/>
            </a:endParaRPr>
          </a:p>
        </p:txBody>
      </p:sp>
    </p:spTree>
    <p:extLst>
      <p:ext uri="{BB962C8B-B14F-4D97-AF65-F5344CB8AC3E}">
        <p14:creationId xmlns:p14="http://schemas.microsoft.com/office/powerpoint/2010/main" val="1394437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IN" dirty="0"/>
              <a:t>COMPLAINT LETTER</a:t>
            </a:r>
          </a:p>
        </p:txBody>
      </p:sp>
      <p:sp>
        <p:nvSpPr>
          <p:cNvPr id="3" name="Content Placeholder 2"/>
          <p:cNvSpPr>
            <a:spLocks noGrp="1"/>
          </p:cNvSpPr>
          <p:nvPr>
            <p:ph idx="1"/>
          </p:nvPr>
        </p:nvSpPr>
        <p:spPr>
          <a:xfrm>
            <a:off x="762000" y="762000"/>
            <a:ext cx="7543800" cy="4495800"/>
          </a:xfrm>
        </p:spPr>
        <p:txBody>
          <a:bodyPr>
            <a:normAutofit fontScale="85000" lnSpcReduction="20000"/>
          </a:bodyPr>
          <a:lstStyle/>
          <a:p>
            <a:pPr lvl="0"/>
            <a:r>
              <a:rPr lang="en-IN" sz="2800" dirty="0">
                <a:latin typeface="Baskerville Old Face" pitchFamily="18" charset="0"/>
              </a:rPr>
              <a:t>The purpose of a complaint letter in business is to get rectification and replacement and not finding fault with the seller. </a:t>
            </a:r>
          </a:p>
          <a:p>
            <a:pPr lvl="0"/>
            <a:r>
              <a:rPr lang="en-IN" sz="2800" dirty="0">
                <a:latin typeface="Baskerville Old Face" pitchFamily="18" charset="0"/>
              </a:rPr>
              <a:t>It is the seller who has to give the guarantee and he should be willing to attend to genuine complaints with an open mind.</a:t>
            </a:r>
          </a:p>
          <a:p>
            <a:pPr lvl="0"/>
            <a:r>
              <a:rPr lang="en-IN" sz="2800" dirty="0">
                <a:latin typeface="Baskerville Old Face" pitchFamily="18" charset="0"/>
              </a:rPr>
              <a:t>The best method is not to react immediately either orally or in writing. The letter should be written calmly in a matter of fact manner. Unnecessary generalities should not be made. The fault / mistake should be clearly identified. A positive action on the complaint should be demanded assertively. The complaint should not be correlated with any previous complaint.</a:t>
            </a:r>
          </a:p>
          <a:p>
            <a:endParaRPr lang="en-IN" sz="2800" dirty="0">
              <a:latin typeface="Baskerville Old Face" pitchFamily="18" charset="0"/>
            </a:endParaRPr>
          </a:p>
        </p:txBody>
      </p:sp>
    </p:spTree>
    <p:extLst>
      <p:ext uri="{BB962C8B-B14F-4D97-AF65-F5344CB8AC3E}">
        <p14:creationId xmlns:p14="http://schemas.microsoft.com/office/powerpoint/2010/main" val="1454948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553200"/>
          </a:xfrm>
        </p:spPr>
        <p:txBody>
          <a:bodyPr>
            <a:noAutofit/>
          </a:bodyPr>
          <a:lstStyle/>
          <a:p>
            <a:pPr marL="0" indent="0">
              <a:buNone/>
            </a:pPr>
            <a:r>
              <a:rPr lang="en-IN" sz="2400" b="1" dirty="0">
                <a:latin typeface="Baskerville Old Face" pitchFamily="18" charset="0"/>
              </a:rPr>
              <a:t>Causes of Drafting Complaint Letter or, Sources of Mistakes giving rise to Complaints</a:t>
            </a:r>
            <a:endParaRPr lang="en-IN" sz="2400" dirty="0">
              <a:latin typeface="Baskerville Old Face" pitchFamily="18" charset="0"/>
            </a:endParaRPr>
          </a:p>
          <a:p>
            <a:pPr marL="0" indent="0">
              <a:buNone/>
            </a:pPr>
            <a:r>
              <a:rPr lang="en-IN" sz="2400" dirty="0">
                <a:latin typeface="Baskerville Old Face" pitchFamily="18" charset="0"/>
              </a:rPr>
              <a:t>    The following are usual causes for which a complaint letter is drafted:</a:t>
            </a:r>
          </a:p>
          <a:p>
            <a:pPr marL="0" indent="0">
              <a:buNone/>
            </a:pPr>
            <a:r>
              <a:rPr lang="en-IN" sz="2400" dirty="0">
                <a:latin typeface="Baskerville Old Face" pitchFamily="18" charset="0"/>
              </a:rPr>
              <a:t>1. </a:t>
            </a:r>
            <a:r>
              <a:rPr lang="en-IN" sz="2400" b="1" dirty="0">
                <a:latin typeface="Baskerville Old Face" pitchFamily="18" charset="0"/>
              </a:rPr>
              <a:t>Problem with the delivered goods</a:t>
            </a:r>
            <a:r>
              <a:rPr lang="en-IN" sz="2400" dirty="0">
                <a:latin typeface="Baskerville Old Face" pitchFamily="18" charset="0"/>
              </a:rPr>
              <a:t>: If the goods that are delivered are :</a:t>
            </a:r>
          </a:p>
          <a:p>
            <a:pPr lvl="0"/>
            <a:r>
              <a:rPr lang="en-IN" sz="2400" dirty="0">
                <a:latin typeface="Baskerville Old Face" pitchFamily="18" charset="0"/>
              </a:rPr>
              <a:t>Underweight,</a:t>
            </a:r>
          </a:p>
          <a:p>
            <a:pPr lvl="0"/>
            <a:r>
              <a:rPr lang="en-IN" sz="2400" dirty="0">
                <a:latin typeface="Baskerville Old Face" pitchFamily="18" charset="0"/>
              </a:rPr>
              <a:t>Obsolete,</a:t>
            </a:r>
          </a:p>
          <a:p>
            <a:pPr lvl="0"/>
            <a:r>
              <a:rPr lang="en-IN" sz="2400" dirty="0">
                <a:latin typeface="Baskerville Old Face" pitchFamily="18" charset="0"/>
              </a:rPr>
              <a:t>Defective,</a:t>
            </a:r>
          </a:p>
          <a:p>
            <a:pPr lvl="0"/>
            <a:r>
              <a:rPr lang="en-IN" sz="2400" dirty="0">
                <a:latin typeface="Baskerville Old Face" pitchFamily="18" charset="0"/>
              </a:rPr>
              <a:t>Incomplete,</a:t>
            </a:r>
          </a:p>
          <a:p>
            <a:pPr lvl="0"/>
            <a:r>
              <a:rPr lang="en-IN" sz="2400" dirty="0">
                <a:latin typeface="Baskerville Old Face" pitchFamily="18" charset="0"/>
              </a:rPr>
              <a:t>Not according to buyer’s specifications such as </a:t>
            </a:r>
            <a:r>
              <a:rPr lang="en-IN" sz="2400" dirty="0" err="1">
                <a:latin typeface="Baskerville Old Face" pitchFamily="18" charset="0"/>
              </a:rPr>
              <a:t>color</a:t>
            </a:r>
            <a:r>
              <a:rPr lang="en-IN" sz="2400" dirty="0">
                <a:latin typeface="Baskerville Old Face" pitchFamily="18" charset="0"/>
              </a:rPr>
              <a:t>, brand, size, etc.</a:t>
            </a:r>
          </a:p>
          <a:p>
            <a:pPr lvl="0"/>
            <a:r>
              <a:rPr lang="en-IN" sz="2400" dirty="0">
                <a:latin typeface="Baskerville Old Face" pitchFamily="18" charset="0"/>
              </a:rPr>
              <a:t>Wrong or poor quality; then a buyer can make a claim to the seller for the mistake.</a:t>
            </a:r>
          </a:p>
          <a:p>
            <a:pPr marL="0" indent="0">
              <a:buNone/>
            </a:pPr>
            <a:r>
              <a:rPr lang="en-IN" sz="2400" dirty="0">
                <a:latin typeface="Baskerville Old Face" pitchFamily="18" charset="0"/>
              </a:rPr>
              <a:t>2.</a:t>
            </a:r>
            <a:r>
              <a:rPr lang="en-IN" sz="2400" b="1" dirty="0">
                <a:latin typeface="Baskerville Old Face" pitchFamily="18" charset="0"/>
              </a:rPr>
              <a:t>Pricing:</a:t>
            </a:r>
            <a:r>
              <a:rPr lang="en-IN" sz="2400" dirty="0">
                <a:latin typeface="Baskerville Old Face" pitchFamily="18" charset="0"/>
              </a:rPr>
              <a:t> If there is any mistake in preparing the invoice for the shipped goods, then such a letter is written.</a:t>
            </a:r>
          </a:p>
        </p:txBody>
      </p:sp>
    </p:spTree>
    <p:extLst>
      <p:ext uri="{BB962C8B-B14F-4D97-AF65-F5344CB8AC3E}">
        <p14:creationId xmlns:p14="http://schemas.microsoft.com/office/powerpoint/2010/main" val="675781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229600" cy="5897563"/>
          </a:xfrm>
        </p:spPr>
        <p:txBody>
          <a:bodyPr>
            <a:normAutofit fontScale="92500"/>
          </a:bodyPr>
          <a:lstStyle/>
          <a:p>
            <a:pPr marL="0" indent="0">
              <a:buNone/>
            </a:pPr>
            <a:r>
              <a:rPr lang="en-IN" sz="3000" dirty="0">
                <a:latin typeface="Baskerville Old Face" pitchFamily="18" charset="0"/>
              </a:rPr>
              <a:t>3. </a:t>
            </a:r>
            <a:r>
              <a:rPr lang="en-IN" sz="3000" b="1" dirty="0">
                <a:latin typeface="Baskerville Old Face" pitchFamily="18" charset="0"/>
              </a:rPr>
              <a:t>Packing: </a:t>
            </a:r>
            <a:r>
              <a:rPr lang="en-IN" sz="3000" dirty="0">
                <a:latin typeface="Baskerville Old Face" pitchFamily="18" charset="0"/>
              </a:rPr>
              <a:t>Faulty or poor packing of the goods causes damage to the goods which can be claimed by the seller.</a:t>
            </a:r>
          </a:p>
          <a:p>
            <a:pPr marL="0" indent="0">
              <a:buNone/>
            </a:pPr>
            <a:r>
              <a:rPr lang="en-IN" sz="3000" dirty="0">
                <a:latin typeface="Baskerville Old Face" pitchFamily="18" charset="0"/>
              </a:rPr>
              <a:t>4. </a:t>
            </a:r>
            <a:r>
              <a:rPr lang="en-IN" sz="3000" b="1" dirty="0">
                <a:latin typeface="Baskerville Old Face" pitchFamily="18" charset="0"/>
              </a:rPr>
              <a:t>Transport:</a:t>
            </a:r>
            <a:r>
              <a:rPr lang="en-IN" sz="3000" dirty="0">
                <a:latin typeface="Baskerville Old Face" pitchFamily="18" charset="0"/>
              </a:rPr>
              <a:t> Goods are supposed to be shipped according to the convenience of the buyer. But if the wrong carrier is used it may call for writing such a letter.</a:t>
            </a:r>
          </a:p>
          <a:p>
            <a:pPr marL="0" indent="0">
              <a:buNone/>
            </a:pPr>
            <a:r>
              <a:rPr lang="en-IN" sz="3000" dirty="0">
                <a:latin typeface="Baskerville Old Face" pitchFamily="18" charset="0"/>
              </a:rPr>
              <a:t>5. </a:t>
            </a:r>
            <a:r>
              <a:rPr lang="en-IN" sz="3000" b="1" dirty="0">
                <a:latin typeface="Baskerville Old Face" pitchFamily="18" charset="0"/>
              </a:rPr>
              <a:t>Terms &amp; Condition:</a:t>
            </a:r>
            <a:r>
              <a:rPr lang="en-IN" sz="3000" dirty="0">
                <a:latin typeface="Baskerville Old Face" pitchFamily="18" charset="0"/>
              </a:rPr>
              <a:t> If the terms and conditions of business are violated by the seller then such a letter is placed.</a:t>
            </a:r>
          </a:p>
          <a:p>
            <a:pPr marL="0" indent="0">
              <a:buNone/>
            </a:pPr>
            <a:r>
              <a:rPr lang="en-IN" sz="3000" dirty="0">
                <a:latin typeface="Baskerville Old Face" pitchFamily="18" charset="0"/>
              </a:rPr>
              <a:t>6. </a:t>
            </a:r>
            <a:r>
              <a:rPr lang="en-IN" sz="3000" b="1" dirty="0">
                <a:latin typeface="Baskerville Old Face" pitchFamily="18" charset="0"/>
              </a:rPr>
              <a:t>Faulty Insurance:</a:t>
            </a:r>
            <a:r>
              <a:rPr lang="en-IN" sz="3000" dirty="0">
                <a:latin typeface="Baskerville Old Face" pitchFamily="18" charset="0"/>
              </a:rPr>
              <a:t> If insurance coverage is not made properly according to an instruction of the buyer, then there may be a claim through a complaint letter.</a:t>
            </a:r>
          </a:p>
          <a:p>
            <a:pPr marL="0" indent="0">
              <a:buNone/>
            </a:pPr>
            <a:endParaRPr lang="en-IN" dirty="0"/>
          </a:p>
        </p:txBody>
      </p:sp>
    </p:spTree>
    <p:extLst>
      <p:ext uri="{BB962C8B-B14F-4D97-AF65-F5344CB8AC3E}">
        <p14:creationId xmlns:p14="http://schemas.microsoft.com/office/powerpoint/2010/main" val="3874217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229600" cy="6477000"/>
          </a:xfrm>
        </p:spPr>
        <p:txBody>
          <a:bodyPr>
            <a:normAutofit/>
          </a:bodyPr>
          <a:lstStyle/>
          <a:p>
            <a:pPr marL="0" indent="0">
              <a:buNone/>
            </a:pPr>
            <a:r>
              <a:rPr lang="en-IN" sz="2800" b="1" dirty="0">
                <a:latin typeface="Baskerville Old Face" pitchFamily="18" charset="0"/>
              </a:rPr>
              <a:t>Sources of Mistakes giving Rise to Complaints</a:t>
            </a:r>
            <a:endParaRPr lang="en-IN" sz="2800" dirty="0">
              <a:latin typeface="Baskerville Old Face" pitchFamily="18" charset="0"/>
            </a:endParaRPr>
          </a:p>
          <a:p>
            <a:r>
              <a:rPr lang="en-IN" sz="2800" dirty="0">
                <a:latin typeface="Baskerville Old Face" pitchFamily="18" charset="0"/>
              </a:rPr>
              <a:t>In case of fulfilment of order, buyers can raise their complaints against the suppliers due to various reasons. Followings are some common sources of mistakes that give rise to complaints by the buyers-</a:t>
            </a:r>
          </a:p>
          <a:p>
            <a:pPr lvl="0"/>
            <a:r>
              <a:rPr lang="en-IN" sz="2800" dirty="0">
                <a:latin typeface="Baskerville Old Face" pitchFamily="18" charset="0"/>
              </a:rPr>
              <a:t>Incomplete or defective order</a:t>
            </a:r>
          </a:p>
          <a:p>
            <a:pPr lvl="0"/>
            <a:r>
              <a:rPr lang="en-IN" sz="2800" dirty="0">
                <a:latin typeface="Baskerville Old Face" pitchFamily="18" charset="0"/>
              </a:rPr>
              <a:t>Abnormal delay in sending the consignment</a:t>
            </a:r>
          </a:p>
          <a:p>
            <a:pPr lvl="0"/>
            <a:r>
              <a:rPr lang="en-IN" sz="2800" dirty="0">
                <a:latin typeface="Baskerville Old Face" pitchFamily="18" charset="0"/>
              </a:rPr>
              <a:t>The goods arrive in a damaged condition</a:t>
            </a:r>
          </a:p>
          <a:p>
            <a:pPr lvl="0"/>
            <a:r>
              <a:rPr lang="en-IN" sz="2800" dirty="0">
                <a:latin typeface="Baskerville Old Face" pitchFamily="18" charset="0"/>
              </a:rPr>
              <a:t>The goods are not what were ordered</a:t>
            </a:r>
          </a:p>
          <a:p>
            <a:pPr lvl="0"/>
            <a:r>
              <a:rPr lang="en-IN" sz="2800" dirty="0">
                <a:latin typeface="Baskerville Old Face" pitchFamily="18" charset="0"/>
              </a:rPr>
              <a:t>Quantity of goods is not what was ordered</a:t>
            </a:r>
          </a:p>
          <a:p>
            <a:pPr marL="0" indent="0">
              <a:buNone/>
            </a:pPr>
            <a:endParaRPr lang="en-IN" sz="2800" dirty="0">
              <a:latin typeface="Baskerville Old Face" pitchFamily="18" charset="0"/>
            </a:endParaRPr>
          </a:p>
        </p:txBody>
      </p:sp>
    </p:spTree>
    <p:extLst>
      <p:ext uri="{BB962C8B-B14F-4D97-AF65-F5344CB8AC3E}">
        <p14:creationId xmlns:p14="http://schemas.microsoft.com/office/powerpoint/2010/main" val="3685272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97563"/>
          </a:xfrm>
        </p:spPr>
        <p:txBody>
          <a:bodyPr>
            <a:normAutofit/>
          </a:bodyPr>
          <a:lstStyle/>
          <a:p>
            <a:pPr lvl="0"/>
            <a:r>
              <a:rPr lang="en-IN" sz="2800" dirty="0">
                <a:latin typeface="Baskerville Old Face" pitchFamily="18" charset="0"/>
              </a:rPr>
              <a:t>Goods are delivered at the wrong place</a:t>
            </a:r>
          </a:p>
          <a:p>
            <a:pPr lvl="0"/>
            <a:r>
              <a:rPr lang="en-IN" sz="2800" dirty="0">
                <a:latin typeface="Baskerville Old Face" pitchFamily="18" charset="0"/>
              </a:rPr>
              <a:t>Work undertaken is done unsatisfactorily</a:t>
            </a:r>
          </a:p>
          <a:p>
            <a:pPr lvl="0"/>
            <a:r>
              <a:rPr lang="en-IN" sz="2800" dirty="0" err="1">
                <a:latin typeface="Baskerville Old Face" pitchFamily="18" charset="0"/>
              </a:rPr>
              <a:t>Misbehavior</a:t>
            </a:r>
            <a:r>
              <a:rPr lang="en-IN" sz="2800" dirty="0">
                <a:latin typeface="Baskerville Old Face" pitchFamily="18" charset="0"/>
              </a:rPr>
              <a:t> of staff or salesman</a:t>
            </a:r>
          </a:p>
          <a:p>
            <a:pPr lvl="0"/>
            <a:r>
              <a:rPr lang="en-IN" sz="2800" dirty="0">
                <a:latin typeface="Baskerville Old Face" pitchFamily="18" charset="0"/>
              </a:rPr>
              <a:t>Mistake by the accounts section in preparing the invoice</a:t>
            </a:r>
          </a:p>
          <a:p>
            <a:pPr lvl="0"/>
            <a:r>
              <a:rPr lang="en-IN" sz="2800" dirty="0">
                <a:latin typeface="Baskerville Old Face" pitchFamily="18" charset="0"/>
              </a:rPr>
              <a:t>Defective packing that might lead to the damage of goods in transit</a:t>
            </a:r>
          </a:p>
          <a:p>
            <a:pPr lvl="0"/>
            <a:r>
              <a:rPr lang="en-IN" sz="2800" dirty="0">
                <a:latin typeface="Baskerville Old Face" pitchFamily="18" charset="0"/>
              </a:rPr>
              <a:t>Mistakes in a bill or reminders for payment after the bill has been paid</a:t>
            </a:r>
          </a:p>
          <a:p>
            <a:pPr lvl="0"/>
            <a:r>
              <a:rPr lang="en-IN" sz="2800" dirty="0">
                <a:latin typeface="Baskerville Old Face" pitchFamily="18" charset="0"/>
              </a:rPr>
              <a:t>Dispatching products of wrong quality, </a:t>
            </a:r>
            <a:r>
              <a:rPr lang="en-IN" sz="2800" dirty="0" err="1">
                <a:latin typeface="Baskerville Old Face" pitchFamily="18" charset="0"/>
              </a:rPr>
              <a:t>color</a:t>
            </a:r>
            <a:r>
              <a:rPr lang="en-IN" sz="2800" dirty="0">
                <a:latin typeface="Baskerville Old Face" pitchFamily="18" charset="0"/>
              </a:rPr>
              <a:t>, brand, pattern and defective pieces of goods </a:t>
            </a:r>
            <a:r>
              <a:rPr lang="en-IN" sz="2800" dirty="0" err="1">
                <a:latin typeface="Baskerville Old Face" pitchFamily="18" charset="0"/>
              </a:rPr>
              <a:t>etc</a:t>
            </a:r>
            <a:endParaRPr lang="en-IN" sz="2800" dirty="0">
              <a:latin typeface="Baskerville Old Face" pitchFamily="18" charset="0"/>
            </a:endParaRPr>
          </a:p>
          <a:p>
            <a:pPr marL="0" indent="0">
              <a:buNone/>
            </a:pPr>
            <a:endParaRPr lang="en-IN" sz="2800" dirty="0">
              <a:latin typeface="Baskerville Old Face" pitchFamily="18" charset="0"/>
            </a:endParaRPr>
          </a:p>
        </p:txBody>
      </p:sp>
    </p:spTree>
    <p:extLst>
      <p:ext uri="{BB962C8B-B14F-4D97-AF65-F5344CB8AC3E}">
        <p14:creationId xmlns:p14="http://schemas.microsoft.com/office/powerpoint/2010/main" val="3911172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46</TotalTime>
  <Words>513</Words>
  <Application>Microsoft Office PowerPoint</Application>
  <PresentationFormat>On-screen Show (4:3)</PresentationFormat>
  <Paragraphs>65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NewsPrint</vt:lpstr>
      <vt:lpstr>COMPLAINT LETTER</vt:lpstr>
      <vt:lpstr>COMPLAINT LETTER</vt:lpstr>
      <vt:lpstr>COMPLAINT LETTER</vt:lpstr>
      <vt:lpstr>COMPLAINT LETTER</vt:lpstr>
      <vt:lpstr>COMPLAINT LETTER</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Divya Vimala</dc:creator>
  <cp:lastModifiedBy>Unknown User</cp:lastModifiedBy>
  <cp:revision>5</cp:revision>
  <dcterms:created xsi:type="dcterms:W3CDTF">2006-08-16T00:00:00Z</dcterms:created>
  <dcterms:modified xsi:type="dcterms:W3CDTF">2021-11-05T04:37:34Z</dcterms:modified>
</cp:coreProperties>
</file>