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8"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72335-9D34-4791-899B-37E7C8438498}" type="datetimeFigureOut">
              <a:rPr lang="en-US" smtClean="0"/>
              <a:pPr/>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11A6CF-A46F-492F-9527-4C0A0D71210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72335-9D34-4791-899B-37E7C8438498}" type="datetimeFigureOut">
              <a:rPr lang="en-US" smtClean="0"/>
              <a:pPr/>
              <a:t>3/21/2024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11A6CF-A46F-492F-9527-4C0A0D71210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1285860"/>
            <a:ext cx="7772400" cy="1470025"/>
          </a:xfrm>
        </p:spPr>
        <p:txBody>
          <a:bodyPr/>
          <a:lstStyle/>
          <a:p>
            <a:r>
              <a:rPr lang="en-IN" b="1" dirty="0" smtClean="0">
                <a:latin typeface="Times New Roman" pitchFamily="18" charset="0"/>
                <a:cs typeface="Times New Roman" pitchFamily="18" charset="0"/>
              </a:rPr>
              <a:t>NAZARETH COLLEGE OF ARTS AND SCIENCE</a:t>
            </a:r>
            <a:endParaRPr lang="en-US" dirty="0"/>
          </a:p>
        </p:txBody>
      </p:sp>
      <p:sp>
        <p:nvSpPr>
          <p:cNvPr id="4" name="Rectangle 3"/>
          <p:cNvSpPr/>
          <p:nvPr/>
        </p:nvSpPr>
        <p:spPr>
          <a:xfrm>
            <a:off x="214282" y="3000371"/>
            <a:ext cx="8286808" cy="1754326"/>
          </a:xfrm>
          <a:prstGeom prst="rect">
            <a:avLst/>
          </a:prstGeom>
        </p:spPr>
        <p:txBody>
          <a:bodyPr wrap="square">
            <a:spAutoFit/>
          </a:bodyPr>
          <a:lstStyle/>
          <a:p>
            <a:pPr algn="ctr">
              <a:buNone/>
            </a:pPr>
            <a:r>
              <a:rPr lang="en-IN" sz="3600" b="1" i="1" dirty="0" smtClean="0">
                <a:latin typeface="Times New Roman" pitchFamily="18" charset="0"/>
                <a:cs typeface="Times New Roman" pitchFamily="18" charset="0"/>
              </a:rPr>
              <a:t>Affiliated to University of Madras</a:t>
            </a:r>
            <a:br>
              <a:rPr lang="en-IN" sz="3600" b="1" i="1" dirty="0" smtClean="0">
                <a:latin typeface="Times New Roman" pitchFamily="18" charset="0"/>
                <a:cs typeface="Times New Roman" pitchFamily="18" charset="0"/>
              </a:rPr>
            </a:br>
            <a:r>
              <a:rPr lang="en-IN" sz="3600" b="1" i="1" dirty="0" smtClean="0">
                <a:latin typeface="Times New Roman" pitchFamily="18" charset="0"/>
                <a:cs typeface="Times New Roman" pitchFamily="18" charset="0"/>
              </a:rPr>
              <a:t>Re-accredited by NAAC with B Grade</a:t>
            </a:r>
            <a:endParaRPr lang="en-IN" sz="3600" b="1" dirty="0" smtClean="0">
              <a:latin typeface="Times New Roman" pitchFamily="18" charset="0"/>
              <a:cs typeface="Times New Roman" pitchFamily="18" charset="0"/>
            </a:endParaRPr>
          </a:p>
          <a:p>
            <a:pPr algn="ctr">
              <a:buNone/>
            </a:pPr>
            <a:r>
              <a:rPr lang="en-IN" sz="3600" b="1" dirty="0" smtClean="0">
                <a:latin typeface="Times New Roman" pitchFamily="18" charset="0"/>
                <a:cs typeface="Times New Roman" pitchFamily="18" charset="0"/>
              </a:rPr>
              <a:t>DEPARTMENT OF MATHEMATICS</a:t>
            </a:r>
            <a:endParaRPr lang="en-US"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pPr lvl="0"/>
            <a:r>
              <a:rPr lang="en-IN" b="1" dirty="0">
                <a:latin typeface="Times New Roman" pitchFamily="18" charset="0"/>
                <a:cs typeface="Times New Roman" pitchFamily="18" charset="0"/>
              </a:rPr>
              <a:t>In Marketing</a:t>
            </a:r>
            <a:endParaRPr lang="en-US" b="1" dirty="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Where </a:t>
            </a:r>
            <a:r>
              <a:rPr lang="en-IN" dirty="0">
                <a:latin typeface="Times New Roman" pitchFamily="18" charset="0"/>
                <a:cs typeface="Times New Roman" pitchFamily="18" charset="0"/>
              </a:rPr>
              <a:t>to allocate the products for sale so that the total cost of transportation is set to be </a:t>
            </a:r>
            <a:r>
              <a:rPr lang="en-IN" dirty="0" smtClean="0">
                <a:latin typeface="Times New Roman" pitchFamily="18" charset="0"/>
                <a:cs typeface="Times New Roman" pitchFamily="18" charset="0"/>
              </a:rPr>
              <a:t>minimum.</a:t>
            </a:r>
            <a:r>
              <a:rPr lang="en-US" dirty="0" smtClean="0">
                <a:latin typeface="Times New Roman" pitchFamily="18" charset="0"/>
                <a:cs typeface="Times New Roman" pitchFamily="18" charset="0"/>
              </a:rPr>
              <a:t> </a:t>
            </a:r>
          </a:p>
          <a:p>
            <a:pPr lvl="0">
              <a:buFont typeface="Wingdings" pitchFamily="2" charset="2"/>
              <a:buChar char="Ø"/>
            </a:pPr>
            <a:r>
              <a:rPr lang="en-IN" dirty="0" smtClean="0">
                <a:latin typeface="Times New Roman" pitchFamily="18" charset="0"/>
                <a:cs typeface="Times New Roman" pitchFamily="18" charset="0"/>
              </a:rPr>
              <a:t>The </a:t>
            </a:r>
            <a:r>
              <a:rPr lang="en-IN" dirty="0">
                <a:latin typeface="Times New Roman" pitchFamily="18" charset="0"/>
                <a:cs typeface="Times New Roman" pitchFamily="18" charset="0"/>
              </a:rPr>
              <a:t>minimum per unit sale </a:t>
            </a:r>
            <a:r>
              <a:rPr lang="en-IN" dirty="0" smtClean="0">
                <a:latin typeface="Times New Roman" pitchFamily="18" charset="0"/>
                <a:cs typeface="Times New Roman" pitchFamily="18" charset="0"/>
              </a:rPr>
              <a:t>price.</a:t>
            </a:r>
            <a:endParaRPr lang="en-US" dirty="0" smtClean="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The </a:t>
            </a:r>
            <a:r>
              <a:rPr lang="en-IN" dirty="0">
                <a:latin typeface="Times New Roman" pitchFamily="18" charset="0"/>
                <a:cs typeface="Times New Roman" pitchFamily="18" charset="0"/>
              </a:rPr>
              <a:t>size of the stock to come across with the future </a:t>
            </a:r>
            <a:r>
              <a:rPr lang="en-IN" dirty="0" smtClean="0">
                <a:latin typeface="Times New Roman" pitchFamily="18" charset="0"/>
                <a:cs typeface="Times New Roman" pitchFamily="18" charset="0"/>
              </a:rPr>
              <a:t>demand.</a:t>
            </a:r>
            <a:endParaRPr lang="en-US" dirty="0" smtClean="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How </a:t>
            </a:r>
            <a:r>
              <a:rPr lang="en-IN" dirty="0">
                <a:latin typeface="Times New Roman" pitchFamily="18" charset="0"/>
                <a:cs typeface="Times New Roman" pitchFamily="18" charset="0"/>
              </a:rPr>
              <a:t>to choose the best advertising media with respect to cost, time </a:t>
            </a:r>
            <a:r>
              <a:rPr lang="en-IN" dirty="0" smtClean="0">
                <a:latin typeface="Times New Roman" pitchFamily="18" charset="0"/>
                <a:cs typeface="Times New Roman" pitchFamily="18" charset="0"/>
              </a:rPr>
              <a:t>etc?</a:t>
            </a:r>
            <a:endParaRPr lang="en-US" dirty="0" smtClean="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How</a:t>
            </a:r>
            <a:r>
              <a:rPr lang="en-IN" dirty="0">
                <a:latin typeface="Times New Roman" pitchFamily="18" charset="0"/>
                <a:cs typeface="Times New Roman" pitchFamily="18" charset="0"/>
              </a:rPr>
              <a:t>, when and what to buy at the minimum likely cost?</a:t>
            </a: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a:bodyPr>
          <a:lstStyle/>
          <a:p>
            <a:pPr lvl="0"/>
            <a:r>
              <a:rPr lang="en-IN" sz="3600" b="1" dirty="0" smtClean="0">
                <a:latin typeface="Times New Roman" pitchFamily="18" charset="0"/>
                <a:cs typeface="Times New Roman" pitchFamily="18" charset="0"/>
              </a:rPr>
              <a:t>In Personnel Management</a:t>
            </a:r>
            <a:endParaRPr lang="en-US" sz="3600" b="1" dirty="0" smtClean="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To appoint the highly suitable person on minimum salary.</a:t>
            </a:r>
            <a:endParaRPr lang="en-US" sz="3600" dirty="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To know the best age of retirement for the employees.</a:t>
            </a:r>
            <a:endParaRPr lang="en-US" sz="3600" dirty="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To find out the number of persons appointed in full time basis when the workload is seasonal.</a:t>
            </a:r>
            <a:endParaRPr lang="en-US" sz="3600" dirty="0" smtClean="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a:bodyPr>
          <a:lstStyle/>
          <a:p>
            <a:pPr lvl="0"/>
            <a:r>
              <a:rPr lang="en-IN" sz="3600" b="1" dirty="0">
                <a:latin typeface="Times New Roman" pitchFamily="18" charset="0"/>
                <a:cs typeface="Times New Roman" pitchFamily="18" charset="0"/>
              </a:rPr>
              <a:t>In Production Management</a:t>
            </a:r>
            <a:endParaRPr lang="en-US" sz="3600" b="1" dirty="0">
              <a:latin typeface="Times New Roman" pitchFamily="18" charset="0"/>
              <a:cs typeface="Times New Roman" pitchFamily="18" charset="0"/>
            </a:endParaRPr>
          </a:p>
          <a:p>
            <a:pPr lvl="0">
              <a:buFont typeface="Wingdings" pitchFamily="2" charset="2"/>
              <a:buChar char="Ø"/>
            </a:pPr>
            <a:r>
              <a:rPr lang="en-IN" sz="3600" dirty="0">
                <a:latin typeface="Times New Roman" pitchFamily="18" charset="0"/>
                <a:cs typeface="Times New Roman" pitchFamily="18" charset="0"/>
              </a:rPr>
              <a:t>To calculate the number and size of the items to be </a:t>
            </a:r>
            <a:r>
              <a:rPr lang="en-IN" sz="3600" dirty="0" smtClean="0">
                <a:latin typeface="Times New Roman" pitchFamily="18" charset="0"/>
                <a:cs typeface="Times New Roman" pitchFamily="18" charset="0"/>
              </a:rPr>
              <a:t>produced.</a:t>
            </a:r>
            <a:endParaRPr lang="en-US" sz="3600" dirty="0" smtClean="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In </a:t>
            </a:r>
            <a:r>
              <a:rPr lang="en-IN" sz="3600" dirty="0">
                <a:latin typeface="Times New Roman" pitchFamily="18" charset="0"/>
                <a:cs typeface="Times New Roman" pitchFamily="18" charset="0"/>
              </a:rPr>
              <a:t>scheduling and sequencing the production </a:t>
            </a:r>
            <a:r>
              <a:rPr lang="en-IN" sz="3600" dirty="0" smtClean="0">
                <a:latin typeface="Times New Roman" pitchFamily="18" charset="0"/>
                <a:cs typeface="Times New Roman" pitchFamily="18" charset="0"/>
              </a:rPr>
              <a:t>machines.</a:t>
            </a:r>
            <a:endParaRPr lang="en-US" sz="3600" dirty="0" smtClean="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In </a:t>
            </a:r>
            <a:r>
              <a:rPr lang="en-IN" sz="3600" dirty="0">
                <a:latin typeface="Times New Roman" pitchFamily="18" charset="0"/>
                <a:cs typeface="Times New Roman" pitchFamily="18" charset="0"/>
              </a:rPr>
              <a:t>computing the optimum product </a:t>
            </a:r>
            <a:r>
              <a:rPr lang="en-IN" sz="3600" dirty="0" smtClean="0">
                <a:latin typeface="Times New Roman" pitchFamily="18" charset="0"/>
                <a:cs typeface="Times New Roman" pitchFamily="18" charset="0"/>
              </a:rPr>
              <a:t>mix.</a:t>
            </a:r>
            <a:endParaRPr lang="en-US" sz="3600" dirty="0" smtClean="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To </a:t>
            </a:r>
            <a:r>
              <a:rPr lang="en-IN" sz="3600" dirty="0">
                <a:latin typeface="Times New Roman" pitchFamily="18" charset="0"/>
                <a:cs typeface="Times New Roman" pitchFamily="18" charset="0"/>
              </a:rPr>
              <a:t>choose, locate and design the sites for the production plans.</a:t>
            </a: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normAutofit fontScale="92500" lnSpcReduction="10000"/>
          </a:bodyPr>
          <a:lstStyle/>
          <a:p>
            <a:pPr lvl="0"/>
            <a:r>
              <a:rPr lang="en-IN" sz="3500" b="1" dirty="0">
                <a:latin typeface="Times New Roman" pitchFamily="18" charset="0"/>
                <a:cs typeface="Times New Roman" pitchFamily="18" charset="0"/>
              </a:rPr>
              <a:t>In L.I.C</a:t>
            </a:r>
            <a:endParaRPr lang="en-US" sz="3500" b="1" dirty="0">
              <a:latin typeface="Times New Roman" pitchFamily="18" charset="0"/>
              <a:cs typeface="Times New Roman" pitchFamily="18" charset="0"/>
            </a:endParaRPr>
          </a:p>
          <a:p>
            <a:pPr lvl="0">
              <a:buFont typeface="Wingdings" pitchFamily="2" charset="2"/>
              <a:buChar char="Ø"/>
            </a:pPr>
            <a:r>
              <a:rPr lang="en-IN" sz="3500" dirty="0">
                <a:latin typeface="Times New Roman" pitchFamily="18" charset="0"/>
                <a:cs typeface="Times New Roman" pitchFamily="18" charset="0"/>
              </a:rPr>
              <a:t>What should be the premium rates for a range of </a:t>
            </a:r>
            <a:r>
              <a:rPr lang="en-IN" sz="3500" dirty="0" smtClean="0">
                <a:latin typeface="Times New Roman" pitchFamily="18" charset="0"/>
                <a:cs typeface="Times New Roman" pitchFamily="18" charset="0"/>
              </a:rPr>
              <a:t>policies?</a:t>
            </a:r>
            <a:endParaRPr lang="en-US" sz="3500" dirty="0" smtClean="0">
              <a:latin typeface="Times New Roman" pitchFamily="18" charset="0"/>
              <a:cs typeface="Times New Roman" pitchFamily="18" charset="0"/>
            </a:endParaRPr>
          </a:p>
          <a:p>
            <a:pPr lvl="0">
              <a:buFont typeface="Wingdings" pitchFamily="2" charset="2"/>
              <a:buChar char="Ø"/>
            </a:pPr>
            <a:r>
              <a:rPr lang="en-IN" sz="3500" dirty="0" smtClean="0">
                <a:latin typeface="Times New Roman" pitchFamily="18" charset="0"/>
                <a:cs typeface="Times New Roman" pitchFamily="18" charset="0"/>
              </a:rPr>
              <a:t>How </a:t>
            </a:r>
            <a:r>
              <a:rPr lang="en-IN" sz="3500" dirty="0">
                <a:latin typeface="Times New Roman" pitchFamily="18" charset="0"/>
                <a:cs typeface="Times New Roman" pitchFamily="18" charset="0"/>
              </a:rPr>
              <a:t>well the profits could be allocated in the cases of with profit policies?</a:t>
            </a:r>
            <a:endParaRPr lang="en-US" sz="3500" dirty="0">
              <a:latin typeface="Times New Roman" pitchFamily="18" charset="0"/>
              <a:cs typeface="Times New Roman" pitchFamily="18" charset="0"/>
            </a:endParaRPr>
          </a:p>
          <a:p>
            <a:pPr>
              <a:buNone/>
            </a:pPr>
            <a:r>
              <a:rPr lang="en-IN" sz="3500" b="1" dirty="0">
                <a:latin typeface="Times New Roman" pitchFamily="18" charset="0"/>
                <a:cs typeface="Times New Roman" pitchFamily="18" charset="0"/>
              </a:rPr>
              <a:t>Roles of Computers in OR</a:t>
            </a:r>
            <a:endParaRPr lang="en-US" sz="3500" b="1" dirty="0">
              <a:latin typeface="Times New Roman" pitchFamily="18" charset="0"/>
              <a:cs typeface="Times New Roman" pitchFamily="18" charset="0"/>
            </a:endParaRPr>
          </a:p>
          <a:p>
            <a:pPr lvl="0">
              <a:buFont typeface="Wingdings" pitchFamily="2" charset="2"/>
              <a:buChar char="Ø"/>
            </a:pPr>
            <a:r>
              <a:rPr lang="en-IN" sz="3500" dirty="0">
                <a:latin typeface="Times New Roman" pitchFamily="18" charset="0"/>
                <a:cs typeface="Times New Roman" pitchFamily="18" charset="0"/>
              </a:rPr>
              <a:t>Computers have played a critical part in the development of OR. But OR would not have accomplished its current position for the use of computers. The reason is in most of the OR techniques calculations are so complicated and involved that these methods would be of no use without computers.</a:t>
            </a:r>
            <a:endParaRPr lang="en-US" sz="3500" dirty="0">
              <a:latin typeface="Times New Roman" pitchFamily="18" charset="0"/>
              <a:cs typeface="Times New Roman" pitchFamily="18" charset="0"/>
            </a:endParaRP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401080" cy="6072230"/>
          </a:xfrm>
        </p:spPr>
        <p:txBody>
          <a:bodyPr>
            <a:normAutofit/>
          </a:bodyPr>
          <a:lstStyle/>
          <a:p>
            <a:pPr lvl="0">
              <a:buFont typeface="Wingdings" pitchFamily="2" charset="2"/>
              <a:buChar char="Ø"/>
            </a:pPr>
            <a:r>
              <a:rPr lang="en-IN" dirty="0">
                <a:latin typeface="Times New Roman" pitchFamily="18" charset="0"/>
                <a:cs typeface="Times New Roman" pitchFamily="18" charset="0"/>
              </a:rPr>
              <a:t>Many large scale uses of OR techniques which needs only few minutes on the computer may take months, weeks and sometimes even years to give the same results manually. So the computers has become important and basic part of OR.</a:t>
            </a:r>
            <a:endParaRPr lang="en-US" dirty="0">
              <a:latin typeface="Times New Roman" pitchFamily="18" charset="0"/>
              <a:cs typeface="Times New Roman" pitchFamily="18" charset="0"/>
            </a:endParaRPr>
          </a:p>
          <a:p>
            <a:pPr lvl="0">
              <a:buFont typeface="Wingdings" pitchFamily="2" charset="2"/>
              <a:buChar char="Ø"/>
            </a:pPr>
            <a:r>
              <a:rPr lang="en-IN" dirty="0">
                <a:latin typeface="Times New Roman" pitchFamily="18" charset="0"/>
                <a:cs typeface="Times New Roman" pitchFamily="18" charset="0"/>
              </a:rPr>
              <a:t>Nowadays, OR methodology and computer methodology are increasing simultaneously. It appears that in the near future the line which divides the two methodologies will vanish and the two sciences will combine together to form a more universal and comprehensive science. </a:t>
            </a:r>
            <a:endParaRPr lang="en-US" dirty="0">
              <a:latin typeface="Times New Roman" pitchFamily="18" charset="0"/>
              <a:cs typeface="Times New Roman" pitchFamily="18" charset="0"/>
            </a:endParaRP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072230"/>
          </a:xfrm>
        </p:spPr>
        <p:txBody>
          <a:bodyPr>
            <a:noAutofit/>
          </a:bodyPr>
          <a:lstStyle/>
          <a:p>
            <a:pPr>
              <a:buNone/>
            </a:pPr>
            <a:r>
              <a:rPr lang="en-IN" b="1" dirty="0">
                <a:latin typeface="Times New Roman" pitchFamily="18" charset="0"/>
                <a:cs typeface="Times New Roman" pitchFamily="18" charset="0"/>
              </a:rPr>
              <a:t>Role of Operations Research in Decision – Making</a:t>
            </a:r>
            <a:endParaRPr lang="en-US" b="1" dirty="0">
              <a:latin typeface="Times New Roman" pitchFamily="18" charset="0"/>
              <a:cs typeface="Times New Roman" pitchFamily="18" charset="0"/>
            </a:endParaRPr>
          </a:p>
          <a:p>
            <a:pPr lvl="0">
              <a:buFont typeface="Wingdings" pitchFamily="2" charset="2"/>
              <a:buChar char="Ø"/>
            </a:pPr>
            <a:r>
              <a:rPr lang="en-IN" b="1" dirty="0">
                <a:latin typeface="Times New Roman" pitchFamily="18" charset="0"/>
                <a:cs typeface="Times New Roman" pitchFamily="18" charset="0"/>
              </a:rPr>
              <a:t>Better Control</a:t>
            </a:r>
            <a:endParaRPr lang="en-US" b="1" dirty="0">
              <a:latin typeface="Times New Roman" pitchFamily="18" charset="0"/>
              <a:cs typeface="Times New Roman" pitchFamily="18" charset="0"/>
            </a:endParaRPr>
          </a:p>
          <a:p>
            <a:pPr>
              <a:buNone/>
            </a:pPr>
            <a:r>
              <a:rPr lang="en-IN" dirty="0">
                <a:latin typeface="Times New Roman" pitchFamily="18" charset="0"/>
                <a:cs typeface="Times New Roman" pitchFamily="18" charset="0"/>
              </a:rPr>
              <a:t>        The management of large concerns finds it much expensive to give continuous executive supervisions over routine decisions. An OR approach directs the executives to dedicate their concentration to more pressing matters. For instance, OR approach handles production scheduling and inventory control.</a:t>
            </a:r>
            <a:endParaRPr lang="en-US" dirty="0">
              <a:latin typeface="Times New Roman" pitchFamily="18" charset="0"/>
              <a:cs typeface="Times New Roman" pitchFamily="18" charset="0"/>
            </a:endParaRP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lstStyle/>
          <a:p>
            <a:pPr lvl="0">
              <a:buFont typeface="Wingdings" pitchFamily="2" charset="2"/>
              <a:buChar char="Ø"/>
            </a:pPr>
            <a:r>
              <a:rPr lang="en-IN" sz="4000" b="1" dirty="0">
                <a:latin typeface="Times New Roman" pitchFamily="18" charset="0"/>
                <a:cs typeface="Times New Roman" pitchFamily="18" charset="0"/>
              </a:rPr>
              <a:t>Better coordination</a:t>
            </a:r>
            <a:endParaRPr lang="en-US" sz="4000" b="1" dirty="0">
              <a:latin typeface="Times New Roman" pitchFamily="18" charset="0"/>
              <a:cs typeface="Times New Roman" pitchFamily="18" charset="0"/>
            </a:endParaRPr>
          </a:p>
          <a:p>
            <a:pPr>
              <a:buNone/>
            </a:pPr>
            <a:r>
              <a:rPr lang="en-IN" sz="4000" dirty="0">
                <a:latin typeface="Times New Roman" pitchFamily="18" charset="0"/>
                <a:cs typeface="Times New Roman" pitchFamily="18" charset="0"/>
              </a:rPr>
              <a:t>         Sometimes OR has been very helpful in preserving the law and order situation out of disorder. For instance, an OR based planning model turns out to be a vehicle for coordinating marketing decisions with the restrictions forced on manufacturing capabilities.</a:t>
            </a:r>
            <a:endParaRPr lang="en-US" sz="4000" dirty="0">
              <a:latin typeface="Times New Roman" pitchFamily="18" charset="0"/>
              <a:cs typeface="Times New Roman" pitchFamily="18"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pPr lvl="0">
              <a:buFont typeface="Wingdings" pitchFamily="2" charset="2"/>
              <a:buChar char="Ø"/>
            </a:pPr>
            <a:r>
              <a:rPr lang="en-IN" sz="4000" b="1" dirty="0">
                <a:latin typeface="Times New Roman" pitchFamily="18" charset="0"/>
                <a:cs typeface="Times New Roman" pitchFamily="18" charset="0"/>
              </a:rPr>
              <a:t>Better System</a:t>
            </a:r>
            <a:endParaRPr lang="en-US" sz="4000" b="1" dirty="0">
              <a:latin typeface="Times New Roman" pitchFamily="18" charset="0"/>
              <a:cs typeface="Times New Roman" pitchFamily="18" charset="0"/>
            </a:endParaRPr>
          </a:p>
          <a:p>
            <a:pPr>
              <a:buNone/>
            </a:pPr>
            <a:r>
              <a:rPr lang="en-IN" sz="4000" dirty="0">
                <a:latin typeface="Times New Roman" pitchFamily="18" charset="0"/>
                <a:cs typeface="Times New Roman" pitchFamily="18" charset="0"/>
              </a:rPr>
              <a:t>          OR study is also initiated to examine a particular problem of decision making like setting up a new warehouse. Later OR approach can be more developed into a system to be employed frequently. As a result the cost of undertaking the first application may get better profits.</a:t>
            </a:r>
            <a:endParaRPr lang="en-US" sz="4000" dirty="0">
              <a:latin typeface="Times New Roman" pitchFamily="18" charset="0"/>
              <a:cs typeface="Times New Roman" pitchFamily="18" charset="0"/>
            </a:endParaRP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pPr lvl="0">
              <a:buFont typeface="Wingdings" pitchFamily="2" charset="2"/>
              <a:buChar char="Ø"/>
            </a:pPr>
            <a:r>
              <a:rPr lang="en-IN" sz="4000" b="1" dirty="0">
                <a:latin typeface="Times New Roman" pitchFamily="18" charset="0"/>
                <a:cs typeface="Times New Roman" pitchFamily="18" charset="0"/>
              </a:rPr>
              <a:t>Better Decision</a:t>
            </a:r>
            <a:endParaRPr lang="en-US" sz="4000" b="1" dirty="0">
              <a:latin typeface="Times New Roman" pitchFamily="18" charset="0"/>
              <a:cs typeface="Times New Roman" pitchFamily="18" charset="0"/>
            </a:endParaRPr>
          </a:p>
          <a:p>
            <a:pPr>
              <a:buNone/>
            </a:pPr>
            <a:r>
              <a:rPr lang="en-IN" sz="4000" dirty="0">
                <a:latin typeface="Times New Roman" pitchFamily="18" charset="0"/>
                <a:cs typeface="Times New Roman" pitchFamily="18" charset="0"/>
              </a:rPr>
              <a:t>             OR models regularly give actions that do enhance an intuitive decision making. Sometimes a situation may be so complex that the human mind can never expect to assimilate all the significant factors without the aid of OR and computer analysis.</a:t>
            </a:r>
            <a:endParaRPr lang="en-US" sz="4000" dirty="0">
              <a:latin typeface="Times New Roman" pitchFamily="18" charset="0"/>
              <a:cs typeface="Times New Roman" pitchFamily="18" charset="0"/>
            </a:endParaRPr>
          </a:p>
          <a:p>
            <a:pPr>
              <a:buNone/>
            </a:pPr>
            <a:endParaRPr lang="en-US" sz="4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buNone/>
            </a:pPr>
            <a:r>
              <a:rPr lang="en-IN" b="1" dirty="0">
                <a:latin typeface="Times New Roman" pitchFamily="18" charset="0"/>
                <a:cs typeface="Times New Roman" pitchFamily="18" charset="0"/>
              </a:rPr>
              <a:t>Limitations of OR</a:t>
            </a:r>
            <a:endParaRPr lang="en-US" b="1" dirty="0">
              <a:latin typeface="Times New Roman" pitchFamily="18" charset="0"/>
              <a:cs typeface="Times New Roman" pitchFamily="18" charset="0"/>
            </a:endParaRPr>
          </a:p>
          <a:p>
            <a:pPr lvl="0"/>
            <a:r>
              <a:rPr lang="en-IN" dirty="0">
                <a:latin typeface="Times New Roman" pitchFamily="18" charset="0"/>
                <a:cs typeface="Times New Roman" pitchFamily="18" charset="0"/>
              </a:rPr>
              <a:t>Dependence on an Electronic Computer:  OR techniques try to find out an optimal solution taking into account all the factors.</a:t>
            </a:r>
            <a:endParaRPr lang="en-US" dirty="0">
              <a:latin typeface="Times New Roman" pitchFamily="18" charset="0"/>
              <a:cs typeface="Times New Roman" pitchFamily="18" charset="0"/>
            </a:endParaRPr>
          </a:p>
          <a:p>
            <a:pPr lvl="0"/>
            <a:r>
              <a:rPr lang="en-IN" dirty="0">
                <a:latin typeface="Times New Roman" pitchFamily="18" charset="0"/>
                <a:cs typeface="Times New Roman" pitchFamily="18" charset="0"/>
              </a:rPr>
              <a:t>Non – Quantifiable Factors: OR techniques provide a solution only when all the elements related to a problem can be quantified.</a:t>
            </a:r>
            <a:endParaRPr lang="en-US" dirty="0">
              <a:latin typeface="Times New Roman" pitchFamily="18" charset="0"/>
              <a:cs typeface="Times New Roman" pitchFamily="18" charset="0"/>
            </a:endParaRPr>
          </a:p>
          <a:p>
            <a:pPr lvl="0"/>
            <a:r>
              <a:rPr lang="en-IN" dirty="0">
                <a:latin typeface="Times New Roman" pitchFamily="18" charset="0"/>
                <a:cs typeface="Times New Roman" pitchFamily="18" charset="0"/>
              </a:rPr>
              <a:t>Distance between Manager and Operations Research: OR being specialist’s job requires a mathematician or a statistician, who might not be aware of the business problems.  </a:t>
            </a:r>
            <a:endParaRPr lang="en-US" dirty="0">
              <a:latin typeface="Times New Roman" pitchFamily="18" charset="0"/>
              <a:cs typeface="Times New Roman" pitchFamily="18" charset="0"/>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IN" b="1" dirty="0" smtClean="0">
                <a:latin typeface="Times New Roman" pitchFamily="18" charset="0"/>
                <a:cs typeface="Times New Roman" pitchFamily="18" charset="0"/>
              </a:rPr>
              <a:t>   Academic Year: 2022 – 2023                     Semester: Even</a:t>
            </a:r>
            <a:br>
              <a:rPr lang="en-IN" b="1" dirty="0" smtClean="0">
                <a:latin typeface="Times New Roman" pitchFamily="18" charset="0"/>
                <a:cs typeface="Times New Roman" pitchFamily="18" charset="0"/>
              </a:rPr>
            </a:br>
            <a:r>
              <a:rPr lang="en-IN" b="1" dirty="0" smtClean="0">
                <a:latin typeface="Times New Roman" pitchFamily="18" charset="0"/>
                <a:cs typeface="Times New Roman" pitchFamily="18" charset="0"/>
              </a:rPr>
              <a:t>Subject Name: Elements of OR</a:t>
            </a:r>
          </a:p>
          <a:p>
            <a:pPr>
              <a:buNone/>
            </a:pPr>
            <a:r>
              <a:rPr lang="en-IN" b="1" dirty="0" smtClean="0">
                <a:latin typeface="Times New Roman" pitchFamily="18" charset="0"/>
                <a:cs typeface="Times New Roman" pitchFamily="18" charset="0"/>
              </a:rPr>
              <a:t>   Class: II B.COM(A)</a:t>
            </a:r>
            <a:br>
              <a:rPr lang="en-IN" b="1" dirty="0" smtClean="0">
                <a:latin typeface="Times New Roman" pitchFamily="18" charset="0"/>
                <a:cs typeface="Times New Roman" pitchFamily="18" charset="0"/>
              </a:rPr>
            </a:br>
            <a:r>
              <a:rPr lang="en-IN" b="1" dirty="0" smtClean="0">
                <a:latin typeface="Times New Roman" pitchFamily="18" charset="0"/>
                <a:cs typeface="Times New Roman" pitchFamily="18" charset="0"/>
              </a:rPr>
              <a:t>Topic Name: Introduction to OR, Function, Limitation</a:t>
            </a:r>
            <a:br>
              <a:rPr lang="en-IN" b="1" dirty="0" smtClean="0">
                <a:latin typeface="Times New Roman" pitchFamily="18" charset="0"/>
                <a:cs typeface="Times New Roman" pitchFamily="18" charset="0"/>
              </a:rPr>
            </a:br>
            <a:r>
              <a:rPr lang="en-IN" b="1" dirty="0" smtClean="0">
                <a:latin typeface="Times New Roman" pitchFamily="18" charset="0"/>
                <a:cs typeface="Times New Roman" pitchFamily="18" charset="0"/>
              </a:rPr>
              <a:t>Name of the Faculty: </a:t>
            </a:r>
            <a:r>
              <a:rPr lang="en-IN" b="1" dirty="0" err="1" smtClean="0">
                <a:latin typeface="Times New Roman" pitchFamily="18" charset="0"/>
                <a:cs typeface="Times New Roman" pitchFamily="18" charset="0"/>
              </a:rPr>
              <a:t>D.Femila</a:t>
            </a:r>
            <a:r>
              <a:rPr lang="en-IN" b="1" dirty="0" smtClean="0">
                <a:latin typeface="Times New Roman" pitchFamily="18" charset="0"/>
                <a:cs typeface="Times New Roman" pitchFamily="18" charset="0"/>
              </a:rPr>
              <a:t> </a:t>
            </a:r>
            <a:r>
              <a:rPr lang="en-IN" b="1" dirty="0" err="1" smtClean="0">
                <a:latin typeface="Times New Roman" pitchFamily="18" charset="0"/>
                <a:cs typeface="Times New Roman" pitchFamily="18" charset="0"/>
              </a:rPr>
              <a:t>Jayaseeli</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Autofit/>
          </a:bodyPr>
          <a:lstStyle/>
          <a:p>
            <a:pPr lvl="0"/>
            <a:r>
              <a:rPr lang="en-IN" b="1" dirty="0">
                <a:latin typeface="Times New Roman" pitchFamily="18" charset="0"/>
                <a:cs typeface="Times New Roman" pitchFamily="18" charset="0"/>
              </a:rPr>
              <a:t>Money and Time Costs: </a:t>
            </a:r>
            <a:r>
              <a:rPr lang="en-IN" dirty="0">
                <a:latin typeface="Times New Roman" pitchFamily="18" charset="0"/>
                <a:cs typeface="Times New Roman" pitchFamily="18" charset="0"/>
              </a:rPr>
              <a:t>when the basis data are subjected to frequent changes, incorporating them into the OR models is a costly affair.</a:t>
            </a:r>
            <a:endParaRPr lang="en-US" dirty="0">
              <a:latin typeface="Times New Roman" pitchFamily="18" charset="0"/>
              <a:cs typeface="Times New Roman" pitchFamily="18" charset="0"/>
            </a:endParaRPr>
          </a:p>
          <a:p>
            <a:pPr lvl="0"/>
            <a:r>
              <a:rPr lang="en-IN" b="1" dirty="0">
                <a:latin typeface="Times New Roman" pitchFamily="18" charset="0"/>
                <a:cs typeface="Times New Roman" pitchFamily="18" charset="0"/>
              </a:rPr>
              <a:t>Implementation:  </a:t>
            </a:r>
            <a:r>
              <a:rPr lang="en-IN" dirty="0">
                <a:latin typeface="Times New Roman" pitchFamily="18" charset="0"/>
                <a:cs typeface="Times New Roman" pitchFamily="18" charset="0"/>
              </a:rPr>
              <a:t>Implementation of decision is a decision task. It must take into account the complexities of human relations and behaviour.</a:t>
            </a: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143668"/>
          </a:xfrm>
        </p:spPr>
        <p:txBody>
          <a:bodyPr>
            <a:normAutofit fontScale="85000" lnSpcReduction="20000"/>
          </a:bodyPr>
          <a:lstStyle/>
          <a:p>
            <a:pPr>
              <a:buNone/>
            </a:pPr>
            <a:r>
              <a:rPr lang="en-IN" sz="3800" b="1" dirty="0">
                <a:latin typeface="Times New Roman" pitchFamily="18" charset="0"/>
                <a:cs typeface="Times New Roman" pitchFamily="18" charset="0"/>
              </a:rPr>
              <a:t>Introduction</a:t>
            </a:r>
            <a:endParaRPr lang="en-US" sz="3800" dirty="0">
              <a:latin typeface="Times New Roman" pitchFamily="18" charset="0"/>
              <a:cs typeface="Times New Roman" pitchFamily="18" charset="0"/>
            </a:endParaRPr>
          </a:p>
          <a:p>
            <a:r>
              <a:rPr lang="en-IN" sz="3800" dirty="0">
                <a:latin typeface="Times New Roman" pitchFamily="18" charset="0"/>
                <a:cs typeface="Times New Roman" pitchFamily="18" charset="0"/>
              </a:rPr>
              <a:t>        The British/Europeans refer to “Operational Research”, the Americans to “Operations Research” but both are often shortened to just “OR”.</a:t>
            </a:r>
            <a:endParaRPr lang="en-US" sz="3800" dirty="0">
              <a:latin typeface="Times New Roman" pitchFamily="18" charset="0"/>
              <a:cs typeface="Times New Roman" pitchFamily="18" charset="0"/>
            </a:endParaRPr>
          </a:p>
          <a:p>
            <a:r>
              <a:rPr lang="en-IN" sz="3800" dirty="0">
                <a:latin typeface="Times New Roman" pitchFamily="18" charset="0"/>
                <a:cs typeface="Times New Roman" pitchFamily="18" charset="0"/>
              </a:rPr>
              <a:t>         Operation Research is a relatively new discipline. Operation Research tools are not from any one discipline. Operations Research takes tools from different discipline such as mathematics, statistics, economics, psychology, engineering etc. and combines these tools to make a new set of knowledge for decision making.</a:t>
            </a:r>
            <a:endParaRPr lang="en-US" sz="3800" dirty="0">
              <a:latin typeface="Times New Roman" pitchFamily="18" charset="0"/>
              <a:cs typeface="Times New Roman" pitchFamily="18" charset="0"/>
            </a:endParaRPr>
          </a:p>
          <a:p>
            <a:pPr>
              <a:buNone/>
            </a:pPr>
            <a:r>
              <a:rPr lang="en-IN" sz="380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r>
              <a:rPr lang="en-IN" dirty="0" smtClean="0">
                <a:latin typeface="Times New Roman" pitchFamily="18" charset="0"/>
                <a:cs typeface="Times New Roman" pitchFamily="18" charset="0"/>
              </a:rPr>
              <a:t>Today, O.R becomes a professional discipline which deals with the application of scientific methods for decision and especially to the allocation of resources.</a:t>
            </a:r>
          </a:p>
          <a:p>
            <a:r>
              <a:rPr lang="en-IN" dirty="0">
                <a:latin typeface="Times New Roman" pitchFamily="18" charset="0"/>
                <a:cs typeface="Times New Roman" pitchFamily="18" charset="0"/>
              </a:rPr>
              <a:t>OR is an analytical method of problem solving and decision making that is useful in the management of organizations. Operation Research can also be treated as science in the sense it describing, understanding and predicting the system behaviour, especially man machine system. It is an optimisation techniques used to solve problems.</a:t>
            </a:r>
            <a:endParaRPr lang="en-US" dirty="0">
              <a:latin typeface="Times New Roman" pitchFamily="18" charset="0"/>
              <a:cs typeface="Times New Roman" pitchFamily="18" charset="0"/>
            </a:endParaRPr>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buNone/>
            </a:pPr>
            <a:r>
              <a:rPr lang="en-IN" sz="3600" b="1" u="sng" dirty="0">
                <a:latin typeface="Times New Roman" pitchFamily="18" charset="0"/>
                <a:cs typeface="Times New Roman" pitchFamily="18" charset="0"/>
              </a:rPr>
              <a:t>Definition</a:t>
            </a:r>
            <a:endParaRPr lang="en-US" sz="3600" b="1" u="sng" dirty="0">
              <a:latin typeface="Times New Roman" pitchFamily="18" charset="0"/>
              <a:cs typeface="Times New Roman" pitchFamily="18" charset="0"/>
            </a:endParaRPr>
          </a:p>
          <a:p>
            <a:pPr lvl="0"/>
            <a:r>
              <a:rPr lang="en-IN" sz="3600" dirty="0">
                <a:latin typeface="Times New Roman" pitchFamily="18" charset="0"/>
                <a:cs typeface="Times New Roman" pitchFamily="18" charset="0"/>
              </a:rPr>
              <a:t>“OR is defined as the art of winning wars without actually fighting” – by </a:t>
            </a:r>
            <a:r>
              <a:rPr lang="en-IN" sz="3600" dirty="0" err="1">
                <a:latin typeface="Times New Roman" pitchFamily="18" charset="0"/>
                <a:cs typeface="Times New Roman" pitchFamily="18" charset="0"/>
              </a:rPr>
              <a:t>D.Clarke</a:t>
            </a:r>
            <a:r>
              <a:rPr lang="en-IN" sz="3600" dirty="0">
                <a:latin typeface="Times New Roman" pitchFamily="18" charset="0"/>
                <a:cs typeface="Times New Roman" pitchFamily="18" charset="0"/>
              </a:rPr>
              <a:t>.</a:t>
            </a:r>
            <a:endParaRPr lang="en-US" sz="3600" dirty="0">
              <a:latin typeface="Times New Roman" pitchFamily="18" charset="0"/>
              <a:cs typeface="Times New Roman" pitchFamily="18" charset="0"/>
            </a:endParaRPr>
          </a:p>
          <a:p>
            <a:pPr lvl="0"/>
            <a:r>
              <a:rPr lang="en-IN" sz="3600" dirty="0">
                <a:latin typeface="Times New Roman" pitchFamily="18" charset="0"/>
                <a:cs typeface="Times New Roman" pitchFamily="18" charset="0"/>
              </a:rPr>
              <a:t>“ OR is the application of scientific methods technique and tools to problems involving the operations of system so as to provide those in control of the operations with optimum solution to problem”- by  </a:t>
            </a:r>
            <a:r>
              <a:rPr lang="en-IN" sz="3600" dirty="0" err="1">
                <a:latin typeface="Times New Roman" pitchFamily="18" charset="0"/>
                <a:cs typeface="Times New Roman" pitchFamily="18" charset="0"/>
              </a:rPr>
              <a:t>Acoff</a:t>
            </a:r>
            <a:r>
              <a:rPr lang="en-IN" sz="3600" dirty="0">
                <a:latin typeface="Times New Roman" pitchFamily="18" charset="0"/>
                <a:cs typeface="Times New Roman" pitchFamily="18" charset="0"/>
              </a:rPr>
              <a:t> </a:t>
            </a:r>
            <a:r>
              <a:rPr lang="en-IN" sz="3600" dirty="0" err="1">
                <a:latin typeface="Times New Roman" pitchFamily="18" charset="0"/>
                <a:cs typeface="Times New Roman" pitchFamily="18" charset="0"/>
              </a:rPr>
              <a:t>Annoff</a:t>
            </a:r>
            <a:r>
              <a:rPr lang="en-IN" sz="3600" dirty="0">
                <a:latin typeface="Times New Roman" pitchFamily="18" charset="0"/>
                <a:cs typeface="Times New Roman" pitchFamily="18" charset="0"/>
              </a:rPr>
              <a:t> Churchman</a:t>
            </a:r>
            <a:endParaRPr lang="en-US" sz="3600" dirty="0">
              <a:latin typeface="Times New Roman" pitchFamily="18" charset="0"/>
              <a:cs typeface="Times New Roman" pitchFamily="18" charset="0"/>
            </a:endParaRP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Autofit/>
          </a:bodyPr>
          <a:lstStyle/>
          <a:p>
            <a:pPr>
              <a:buNone/>
            </a:pPr>
            <a:r>
              <a:rPr lang="en-IN" sz="2800" b="1" u="sng" dirty="0">
                <a:latin typeface="Times New Roman" pitchFamily="18" charset="0"/>
                <a:cs typeface="Times New Roman" pitchFamily="18" charset="0"/>
              </a:rPr>
              <a:t>Characteristics or Features of OR</a:t>
            </a:r>
            <a:endParaRPr lang="en-US" sz="2800" b="1" u="sng" dirty="0">
              <a:latin typeface="Times New Roman" pitchFamily="18" charset="0"/>
              <a:cs typeface="Times New Roman" pitchFamily="18" charset="0"/>
            </a:endParaRPr>
          </a:p>
          <a:p>
            <a:pPr lvl="0"/>
            <a:r>
              <a:rPr lang="en-IN" sz="2800" b="1" dirty="0">
                <a:latin typeface="Times New Roman" pitchFamily="18" charset="0"/>
                <a:cs typeface="Times New Roman" pitchFamily="18" charset="0"/>
              </a:rPr>
              <a:t>Creating a Model: </a:t>
            </a:r>
            <a:r>
              <a:rPr lang="en-IN" sz="2800" dirty="0">
                <a:latin typeface="Times New Roman" pitchFamily="18" charset="0"/>
                <a:cs typeface="Times New Roman" pitchFamily="18" charset="0"/>
              </a:rPr>
              <a:t>OR first makes a model. A model is a logical representation of a problem. It shows the relationships between the different variables in the problem. It is just like a mathematical formula.</a:t>
            </a:r>
            <a:endParaRPr lang="en-US" sz="2800" dirty="0">
              <a:latin typeface="Times New Roman" pitchFamily="18" charset="0"/>
              <a:cs typeface="Times New Roman" pitchFamily="18" charset="0"/>
            </a:endParaRPr>
          </a:p>
          <a:p>
            <a:pPr lvl="0"/>
            <a:r>
              <a:rPr lang="en-IN" sz="2800" b="1" dirty="0">
                <a:latin typeface="Times New Roman" pitchFamily="18" charset="0"/>
                <a:cs typeface="Times New Roman" pitchFamily="18" charset="0"/>
              </a:rPr>
              <a:t>Symbolizes the Model: </a:t>
            </a:r>
            <a:r>
              <a:rPr lang="en-IN" sz="2800" dirty="0">
                <a:latin typeface="Times New Roman" pitchFamily="18" charset="0"/>
                <a:cs typeface="Times New Roman" pitchFamily="18" charset="0"/>
              </a:rPr>
              <a:t>The OR model, its variables and goals are converted into mathematical symbols. These symbols can be easily identified, and they can be used for calculation.</a:t>
            </a:r>
            <a:endParaRPr lang="en-US" sz="2800" dirty="0">
              <a:latin typeface="Times New Roman" pitchFamily="18" charset="0"/>
              <a:cs typeface="Times New Roman" pitchFamily="18" charset="0"/>
            </a:endParaRPr>
          </a:p>
          <a:p>
            <a:pPr lvl="0"/>
            <a:r>
              <a:rPr lang="en-IN" sz="2800" b="1" dirty="0">
                <a:latin typeface="Times New Roman" pitchFamily="18" charset="0"/>
                <a:cs typeface="Times New Roman" pitchFamily="18" charset="0"/>
              </a:rPr>
              <a:t>Quantifying the Model: </a:t>
            </a:r>
            <a:r>
              <a:rPr lang="en-IN" sz="2800" dirty="0">
                <a:latin typeface="Times New Roman" pitchFamily="18" charset="0"/>
                <a:cs typeface="Times New Roman" pitchFamily="18" charset="0"/>
              </a:rPr>
              <a:t>All variables in the OR model are quantified (</a:t>
            </a:r>
            <a:r>
              <a:rPr lang="en-IN" sz="2800" dirty="0" err="1">
                <a:latin typeface="Times New Roman" pitchFamily="18" charset="0"/>
                <a:cs typeface="Times New Roman" pitchFamily="18" charset="0"/>
              </a:rPr>
              <a:t>ie</a:t>
            </a:r>
            <a:r>
              <a:rPr lang="en-IN" sz="2800" dirty="0">
                <a:latin typeface="Times New Roman" pitchFamily="18" charset="0"/>
                <a:cs typeface="Times New Roman" pitchFamily="18" charset="0"/>
              </a:rPr>
              <a:t>.,) they are converted into numbers. This is because only quantified data can be put into the model to get results.</a:t>
            </a:r>
            <a:endParaRPr lang="en-US" sz="2800" dirty="0">
              <a:latin typeface="Times New Roman" pitchFamily="18" charset="0"/>
              <a:cs typeface="Times New Roman" pitchFamily="18" charset="0"/>
            </a:endParaRPr>
          </a:p>
          <a:p>
            <a:pPr>
              <a:buNone/>
            </a:pPr>
            <a:endParaRPr lang="en-IN"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pPr lvl="0"/>
            <a:r>
              <a:rPr lang="en-IN" sz="3600" b="1" dirty="0">
                <a:latin typeface="Times New Roman" pitchFamily="18" charset="0"/>
                <a:cs typeface="Times New Roman" pitchFamily="18" charset="0"/>
              </a:rPr>
              <a:t>Using Mathematical Devices: </a:t>
            </a:r>
            <a:r>
              <a:rPr lang="en-IN" sz="3600" dirty="0">
                <a:latin typeface="Times New Roman" pitchFamily="18" charset="0"/>
                <a:cs typeface="Times New Roman" pitchFamily="18" charset="0"/>
              </a:rPr>
              <a:t>Data is supplemented with mathematical devices to narrow down the margin of error.</a:t>
            </a:r>
            <a:endParaRPr lang="en-US" sz="3600" dirty="0">
              <a:latin typeface="Times New Roman" pitchFamily="18" charset="0"/>
              <a:cs typeface="Times New Roman" pitchFamily="18" charset="0"/>
            </a:endParaRPr>
          </a:p>
          <a:p>
            <a:pPr lvl="0"/>
            <a:r>
              <a:rPr lang="en-IN" sz="3600" b="1" dirty="0">
                <a:latin typeface="Times New Roman" pitchFamily="18" charset="0"/>
                <a:cs typeface="Times New Roman" pitchFamily="18" charset="0"/>
              </a:rPr>
              <a:t>Achieving the Goal: </a:t>
            </a:r>
            <a:r>
              <a:rPr lang="en-IN" sz="3600" dirty="0">
                <a:latin typeface="Times New Roman" pitchFamily="18" charset="0"/>
                <a:cs typeface="Times New Roman" pitchFamily="18" charset="0"/>
              </a:rPr>
              <a:t>The main goal of OR is to select the best solution for solving for problem.</a:t>
            </a:r>
            <a:endParaRPr lang="en-US" sz="3600" dirty="0">
              <a:latin typeface="Times New Roman" pitchFamily="18" charset="0"/>
              <a:cs typeface="Times New Roman" pitchFamily="18" charset="0"/>
            </a:endParaRPr>
          </a:p>
          <a:p>
            <a:pPr lvl="0"/>
            <a:r>
              <a:rPr lang="en-IN" sz="3600" b="1" dirty="0">
                <a:latin typeface="Times New Roman" pitchFamily="18" charset="0"/>
                <a:cs typeface="Times New Roman" pitchFamily="18" charset="0"/>
              </a:rPr>
              <a:t>Interdisciplinary:</a:t>
            </a:r>
            <a:r>
              <a:rPr lang="en-IN" sz="3600" dirty="0">
                <a:latin typeface="Times New Roman" pitchFamily="18" charset="0"/>
                <a:cs typeface="Times New Roman" pitchFamily="18" charset="0"/>
              </a:rPr>
              <a:t> OR is interdisciplinary, because it uses techniques from economics, mathematics, chemistry, physics, etc…</a:t>
            </a: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a:bodyPr>
          <a:lstStyle/>
          <a:p>
            <a:r>
              <a:rPr lang="en-IN" sz="3600" b="1" dirty="0">
                <a:latin typeface="Times New Roman" pitchFamily="18" charset="0"/>
                <a:cs typeface="Times New Roman" pitchFamily="18" charset="0"/>
              </a:rPr>
              <a:t>Highest Efficiency: </a:t>
            </a:r>
            <a:r>
              <a:rPr lang="en-IN" sz="3600" dirty="0">
                <a:latin typeface="Times New Roman" pitchFamily="18" charset="0"/>
                <a:cs typeface="Times New Roman" pitchFamily="18" charset="0"/>
              </a:rPr>
              <a:t>The main aim of OR is to decisions and solve problems. </a:t>
            </a:r>
            <a:endParaRPr lang="en-US" sz="3600" dirty="0">
              <a:latin typeface="Times New Roman" pitchFamily="18" charset="0"/>
              <a:cs typeface="Times New Roman" pitchFamily="18" charset="0"/>
            </a:endParaRPr>
          </a:p>
          <a:p>
            <a:pPr>
              <a:buNone/>
            </a:pPr>
            <a:r>
              <a:rPr lang="en-IN" sz="3600" b="1" u="sng" dirty="0">
                <a:latin typeface="Times New Roman" pitchFamily="18" charset="0"/>
                <a:cs typeface="Times New Roman" pitchFamily="18" charset="0"/>
              </a:rPr>
              <a:t>Application or Scope or Uses of OR </a:t>
            </a:r>
            <a:endParaRPr lang="en-US" sz="3600" b="1" u="sng" dirty="0">
              <a:latin typeface="Times New Roman" pitchFamily="18" charset="0"/>
              <a:cs typeface="Times New Roman" pitchFamily="18" charset="0"/>
            </a:endParaRPr>
          </a:p>
          <a:p>
            <a:pPr lvl="0"/>
            <a:r>
              <a:rPr lang="en-IN" sz="3600" dirty="0">
                <a:latin typeface="Times New Roman" pitchFamily="18" charset="0"/>
                <a:cs typeface="Times New Roman" pitchFamily="18" charset="0"/>
              </a:rPr>
              <a:t>In Agriculture</a:t>
            </a:r>
            <a:endParaRPr lang="en-US" sz="3600" dirty="0">
              <a:latin typeface="Times New Roman" pitchFamily="18" charset="0"/>
              <a:cs typeface="Times New Roman" pitchFamily="18" charset="0"/>
            </a:endParaRPr>
          </a:p>
          <a:p>
            <a:pPr lvl="0">
              <a:buFont typeface="Wingdings" pitchFamily="2" charset="2"/>
              <a:buChar char="Ø"/>
            </a:pPr>
            <a:r>
              <a:rPr lang="en-IN" sz="3600" dirty="0">
                <a:latin typeface="Times New Roman" pitchFamily="18" charset="0"/>
                <a:cs typeface="Times New Roman" pitchFamily="18" charset="0"/>
              </a:rPr>
              <a:t>Optimum allocation of land to a variety of crops as per the climatic </a:t>
            </a:r>
            <a:r>
              <a:rPr lang="en-IN" sz="3600" dirty="0" smtClean="0">
                <a:latin typeface="Times New Roman" pitchFamily="18" charset="0"/>
                <a:cs typeface="Times New Roman" pitchFamily="18" charset="0"/>
              </a:rPr>
              <a:t>conditions.</a:t>
            </a:r>
            <a:endParaRPr lang="en-US" sz="3600" dirty="0" smtClean="0">
              <a:latin typeface="Times New Roman" pitchFamily="18" charset="0"/>
              <a:cs typeface="Times New Roman" pitchFamily="18" charset="0"/>
            </a:endParaRPr>
          </a:p>
          <a:p>
            <a:pPr lvl="0">
              <a:buFont typeface="Wingdings" pitchFamily="2" charset="2"/>
              <a:buChar char="Ø"/>
            </a:pPr>
            <a:r>
              <a:rPr lang="en-IN" sz="3600" dirty="0" smtClean="0">
                <a:latin typeface="Times New Roman" pitchFamily="18" charset="0"/>
                <a:cs typeface="Times New Roman" pitchFamily="18" charset="0"/>
              </a:rPr>
              <a:t>Optimum </a:t>
            </a:r>
            <a:r>
              <a:rPr lang="en-IN" sz="3600" dirty="0">
                <a:latin typeface="Times New Roman" pitchFamily="18" charset="0"/>
                <a:cs typeface="Times New Roman" pitchFamily="18" charset="0"/>
              </a:rPr>
              <a:t>distribution of water from numerous resources like canal irrigation purposes.</a:t>
            </a: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fontScale="92500" lnSpcReduction="20000"/>
          </a:bodyPr>
          <a:lstStyle/>
          <a:p>
            <a:pPr lvl="0"/>
            <a:r>
              <a:rPr lang="en-IN" b="1" dirty="0">
                <a:latin typeface="Times New Roman" pitchFamily="18" charset="0"/>
                <a:cs typeface="Times New Roman" pitchFamily="18" charset="0"/>
              </a:rPr>
              <a:t>In Finance</a:t>
            </a:r>
            <a:endParaRPr lang="en-US" b="1" dirty="0">
              <a:latin typeface="Times New Roman" pitchFamily="18" charset="0"/>
              <a:cs typeface="Times New Roman" pitchFamily="18" charset="0"/>
            </a:endParaRPr>
          </a:p>
          <a:p>
            <a:pPr lvl="0">
              <a:buFont typeface="Wingdings" pitchFamily="2" charset="2"/>
              <a:buChar char="Ø"/>
            </a:pPr>
            <a:r>
              <a:rPr lang="en-IN" dirty="0">
                <a:latin typeface="Times New Roman" pitchFamily="18" charset="0"/>
                <a:cs typeface="Times New Roman" pitchFamily="18" charset="0"/>
              </a:rPr>
              <a:t>To determine the profit plan for the </a:t>
            </a:r>
            <a:r>
              <a:rPr lang="en-IN" dirty="0" smtClean="0">
                <a:latin typeface="Times New Roman" pitchFamily="18" charset="0"/>
                <a:cs typeface="Times New Roman" pitchFamily="18" charset="0"/>
              </a:rPr>
              <a:t>company.</a:t>
            </a:r>
            <a:endParaRPr lang="en-US" dirty="0" smtClean="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To </a:t>
            </a:r>
            <a:r>
              <a:rPr lang="en-IN" dirty="0">
                <a:latin typeface="Times New Roman" pitchFamily="18" charset="0"/>
                <a:cs typeface="Times New Roman" pitchFamily="18" charset="0"/>
              </a:rPr>
              <a:t>maximize the per capita income with least amount of </a:t>
            </a:r>
            <a:r>
              <a:rPr lang="en-IN" dirty="0" smtClean="0">
                <a:latin typeface="Times New Roman" pitchFamily="18" charset="0"/>
                <a:cs typeface="Times New Roman" pitchFamily="18" charset="0"/>
              </a:rPr>
              <a:t>resources.</a:t>
            </a:r>
            <a:endParaRPr lang="en-US" dirty="0" smtClean="0">
              <a:latin typeface="Times New Roman" pitchFamily="18" charset="0"/>
              <a:cs typeface="Times New Roman" pitchFamily="18" charset="0"/>
            </a:endParaRPr>
          </a:p>
          <a:p>
            <a:pPr lvl="0">
              <a:buFont typeface="Wingdings" pitchFamily="2" charset="2"/>
              <a:buChar char="Ø"/>
            </a:pPr>
            <a:r>
              <a:rPr lang="en-IN" dirty="0" smtClean="0">
                <a:latin typeface="Times New Roman" pitchFamily="18" charset="0"/>
                <a:cs typeface="Times New Roman" pitchFamily="18" charset="0"/>
              </a:rPr>
              <a:t>To </a:t>
            </a:r>
            <a:r>
              <a:rPr lang="en-IN" dirty="0">
                <a:latin typeface="Times New Roman" pitchFamily="18" charset="0"/>
                <a:cs typeface="Times New Roman" pitchFamily="18" charset="0"/>
              </a:rPr>
              <a:t>decide on the best replacement policies, </a:t>
            </a:r>
            <a:r>
              <a:rPr lang="en-IN" dirty="0" smtClean="0">
                <a:latin typeface="Times New Roman" pitchFamily="18" charset="0"/>
                <a:cs typeface="Times New Roman" pitchFamily="18" charset="0"/>
              </a:rPr>
              <a:t>etc…</a:t>
            </a:r>
            <a:endParaRPr lang="en-US" dirty="0">
              <a:latin typeface="Times New Roman" pitchFamily="18" charset="0"/>
              <a:cs typeface="Times New Roman" pitchFamily="18" charset="0"/>
            </a:endParaRPr>
          </a:p>
          <a:p>
            <a:pPr lvl="0"/>
            <a:r>
              <a:rPr lang="en-IN" b="1" dirty="0">
                <a:latin typeface="Times New Roman" pitchFamily="18" charset="0"/>
                <a:cs typeface="Times New Roman" pitchFamily="18" charset="0"/>
              </a:rPr>
              <a:t>In Industry</a:t>
            </a:r>
            <a:endParaRPr lang="en-US" b="1" dirty="0">
              <a:latin typeface="Times New Roman" pitchFamily="18" charset="0"/>
              <a:cs typeface="Times New Roman" pitchFamily="18" charset="0"/>
            </a:endParaRPr>
          </a:p>
          <a:p>
            <a:pPr>
              <a:buFont typeface="Wingdings" pitchFamily="2" charset="2"/>
              <a:buChar char="Ø"/>
            </a:pPr>
            <a:r>
              <a:rPr lang="en-IN" dirty="0">
                <a:latin typeface="Times New Roman" pitchFamily="18" charset="0"/>
                <a:cs typeface="Times New Roman" pitchFamily="18" charset="0"/>
              </a:rPr>
              <a:t>If the industry manager makes his policies simply on the basis of his past experience and a day approaches when he gets retirement, then serious loss is encounter ahead of the industry.</a:t>
            </a:r>
            <a:endParaRPr lang="en-US" dirty="0">
              <a:latin typeface="Times New Roman" pitchFamily="18" charset="0"/>
              <a:cs typeface="Times New Roman" pitchFamily="18" charset="0"/>
            </a:endParaRPr>
          </a:p>
          <a:p>
            <a:pPr lvl="0">
              <a:buFont typeface="Wingdings" pitchFamily="2" charset="2"/>
              <a:buChar char="Ø"/>
            </a:pPr>
            <a:r>
              <a:rPr lang="en-IN" dirty="0">
                <a:latin typeface="Times New Roman" pitchFamily="18" charset="0"/>
                <a:cs typeface="Times New Roman" pitchFamily="18" charset="0"/>
              </a:rPr>
              <a:t>OR is helpful for the director in deciding optimum distribution of several limited resources like men, machines, materials, etc to reach at the optimum decision.</a:t>
            </a: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9881</TotalTime>
  <Words>1218</Words>
  <Application>Microsoft Office PowerPoint</Application>
  <PresentationFormat>On-screen Show (4:3)</PresentationFormat>
  <Paragraphs>70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NAZARETH COLLEGE OF ARTS AND SCIENCE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NAZARETH COLLEGE OF ARTS AND SCIENCE   D.FEMILAJAYASEELI ASSISTANT PROFESSOR DEPARTMENT OF MATHEMATICS</dc:title>
  <dc:creator>Femila</dc:creator>
  <cp:lastModifiedBy>NCAS Maths</cp:lastModifiedBy>
  <cp:revision>411</cp:revision>
  <dcterms:created xsi:type="dcterms:W3CDTF">2020-07-21T05:27:18Z</dcterms:created>
  <dcterms:modified xsi:type="dcterms:W3CDTF">2024-03-21T05:40:52Z</dcterms:modified>
</cp:coreProperties>
</file>