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F06D-9A1F-4AA2-81CD-8E79B1D847B5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63BE4-EEDE-47A8-B087-D12E01540F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F06D-9A1F-4AA2-81CD-8E79B1D847B5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63BE4-EEDE-47A8-B087-D12E01540F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F06D-9A1F-4AA2-81CD-8E79B1D847B5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63BE4-EEDE-47A8-B087-D12E01540F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F06D-9A1F-4AA2-81CD-8E79B1D847B5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63BE4-EEDE-47A8-B087-D12E01540F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F06D-9A1F-4AA2-81CD-8E79B1D847B5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63BE4-EEDE-47A8-B087-D12E01540F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F06D-9A1F-4AA2-81CD-8E79B1D847B5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63BE4-EEDE-47A8-B087-D12E01540F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F06D-9A1F-4AA2-81CD-8E79B1D847B5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63BE4-EEDE-47A8-B087-D12E01540F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F06D-9A1F-4AA2-81CD-8E79B1D847B5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63BE4-EEDE-47A8-B087-D12E01540F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F06D-9A1F-4AA2-81CD-8E79B1D847B5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63BE4-EEDE-47A8-B087-D12E01540F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F06D-9A1F-4AA2-81CD-8E79B1D847B5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63BE4-EEDE-47A8-B087-D12E01540F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F06D-9A1F-4AA2-81CD-8E79B1D847B5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63BE4-EEDE-47A8-B087-D12E01540F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9EF06D-9A1F-4AA2-81CD-8E79B1D847B5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63BE4-EEDE-47A8-B087-D12E01540FD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1285860"/>
            <a:ext cx="7772400" cy="1470025"/>
          </a:xfrm>
        </p:spPr>
        <p:txBody>
          <a:bodyPr>
            <a:noAutofit/>
          </a:bodyPr>
          <a:lstStyle/>
          <a:p>
            <a:r>
              <a:rPr lang="en-IN" sz="5400" b="1" dirty="0" smtClean="0">
                <a:latin typeface="Times New Roman" pitchFamily="18" charset="0"/>
                <a:cs typeface="Times New Roman" pitchFamily="18" charset="0"/>
              </a:rPr>
              <a:t>NAZARETH COLLEGE OF ARTS AND SCIENCE</a:t>
            </a:r>
            <a:endParaRPr lang="en-US" sz="5400" dirty="0"/>
          </a:p>
        </p:txBody>
      </p:sp>
      <p:sp>
        <p:nvSpPr>
          <p:cNvPr id="4" name="Rectangle 3"/>
          <p:cNvSpPr/>
          <p:nvPr/>
        </p:nvSpPr>
        <p:spPr>
          <a:xfrm>
            <a:off x="785786" y="2967334"/>
            <a:ext cx="821537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IN" sz="3600" b="1" i="1" dirty="0" smtClean="0">
                <a:latin typeface="Times New Roman" pitchFamily="18" charset="0"/>
                <a:cs typeface="Times New Roman" pitchFamily="18" charset="0"/>
              </a:rPr>
              <a:t>Affiliated to University of Madras</a:t>
            </a:r>
            <a:br>
              <a:rPr lang="en-IN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sz="3600" b="1" i="1" dirty="0" smtClean="0">
                <a:latin typeface="Times New Roman" pitchFamily="18" charset="0"/>
                <a:cs typeface="Times New Roman" pitchFamily="18" charset="0"/>
              </a:rPr>
              <a:t>Re-accredited by NAAC with B Grade</a:t>
            </a:r>
            <a:endParaRPr lang="en-IN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IN" sz="3600" b="1" dirty="0" smtClean="0">
                <a:latin typeface="Times New Roman" pitchFamily="18" charset="0"/>
                <a:cs typeface="Times New Roman" pitchFamily="18" charset="0"/>
              </a:rPr>
              <a:t>DEPARTMENT OF MATHEMATICS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Mean of X = 144/8 = 18</a:t>
            </a:r>
          </a:p>
          <a:p>
            <a:pPr>
              <a:buNone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Mean of Y = 96/8 = 12 </a:t>
            </a:r>
          </a:p>
          <a:p>
            <a:pPr>
              <a:buNone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Regression Equation </a:t>
            </a:r>
          </a:p>
          <a:p>
            <a:pPr>
              <a:buNone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X on Y </a:t>
            </a:r>
          </a:p>
          <a:p>
            <a:pPr>
              <a:buNone/>
            </a:pPr>
            <a:r>
              <a:rPr lang="en-I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3200" dirty="0" err="1" smtClean="0">
                <a:latin typeface="Times New Roman" pitchFamily="18" charset="0"/>
                <a:cs typeface="Times New Roman" pitchFamily="18" charset="0"/>
              </a:rPr>
              <a:t>bxy</a:t>
            </a: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 = 282/ 274 = 1.029</a:t>
            </a:r>
          </a:p>
          <a:p>
            <a:pPr>
              <a:buNone/>
            </a:pPr>
            <a:r>
              <a:rPr lang="en-I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X – 18 = 1.029( Y – 12)</a:t>
            </a:r>
          </a:p>
          <a:p>
            <a:pPr>
              <a:buNone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X – 18 = 1.029Y – 12.35</a:t>
            </a:r>
          </a:p>
          <a:p>
            <a:pPr>
              <a:buNone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X = 1.029Y – 12.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35 + 18</a:t>
            </a:r>
          </a:p>
          <a:p>
            <a:pPr>
              <a:buNone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X = 1.029Y + 5.65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214290"/>
            <a:ext cx="8329642" cy="628654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Y on X</a:t>
            </a:r>
          </a:p>
          <a:p>
            <a:pPr>
              <a:buNone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Y – 12 = </a:t>
            </a:r>
            <a:r>
              <a:rPr lang="en-IN" sz="3200" dirty="0" err="1" smtClean="0">
                <a:latin typeface="Times New Roman" pitchFamily="18" charset="0"/>
                <a:cs typeface="Times New Roman" pitchFamily="18" charset="0"/>
              </a:rPr>
              <a:t>byx</a:t>
            </a: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 ( X – 18)</a:t>
            </a:r>
          </a:p>
          <a:p>
            <a:pPr>
              <a:buNone/>
            </a:pPr>
            <a:r>
              <a:rPr lang="en-IN" sz="3200" dirty="0" err="1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IN" sz="3200" dirty="0" err="1" smtClean="0">
                <a:latin typeface="Times New Roman" pitchFamily="18" charset="0"/>
                <a:cs typeface="Times New Roman" pitchFamily="18" charset="0"/>
              </a:rPr>
              <a:t>yx</a:t>
            </a: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 = 282/310</a:t>
            </a:r>
          </a:p>
          <a:p>
            <a:pPr>
              <a:buNone/>
            </a:pPr>
            <a:r>
              <a:rPr lang="en-I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     = 0.9</a:t>
            </a:r>
          </a:p>
          <a:p>
            <a:pPr>
              <a:buNone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Y – 12 = 0.9(X -18)</a:t>
            </a:r>
          </a:p>
          <a:p>
            <a:pPr>
              <a:buNone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Y – 12 = 0.9X – 0.9*18</a:t>
            </a:r>
          </a:p>
          <a:p>
            <a:pPr>
              <a:buNone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Y = 0.9X – 16.2 +12</a:t>
            </a:r>
          </a:p>
          <a:p>
            <a:pPr>
              <a:buNone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Y = 0.9X  - 4.2</a:t>
            </a:r>
          </a:p>
          <a:p>
            <a:pPr>
              <a:buNone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Estimate value X when Y = 26(X on  Y)</a:t>
            </a:r>
          </a:p>
          <a:p>
            <a:pPr>
              <a:buNone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X = 1.029Y + 5.65</a:t>
            </a:r>
          </a:p>
          <a:p>
            <a:pPr>
              <a:buNone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X= 1.029*26 + 5.65 = 32.404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/>
          </a:bodyPr>
          <a:lstStyle/>
          <a:p>
            <a:pPr>
              <a:buNone/>
            </a:pPr>
            <a:endParaRPr lang="en-IN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IN" sz="3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IN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IN" sz="3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3600" dirty="0" smtClean="0">
                <a:latin typeface="Times New Roman" pitchFamily="18" charset="0"/>
                <a:cs typeface="Times New Roman" pitchFamily="18" charset="0"/>
              </a:rPr>
              <a:t>          r= 0.962</a:t>
            </a:r>
          </a:p>
          <a:p>
            <a:pPr>
              <a:buNone/>
            </a:pPr>
            <a:r>
              <a:rPr lang="en-IN" sz="3600" dirty="0" smtClean="0">
                <a:latin typeface="Times New Roman" pitchFamily="18" charset="0"/>
                <a:cs typeface="Times New Roman" pitchFamily="18" charset="0"/>
              </a:rPr>
              <a:t>Correlation coefficient = 0.962.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794" y="1071546"/>
            <a:ext cx="2428892" cy="691148"/>
          </a:xfrm>
          <a:prstGeom prst="rect">
            <a:avLst/>
          </a:prstGeom>
          <a:noFill/>
        </p:spPr>
      </p:pic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8673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4" y="2000240"/>
            <a:ext cx="7072362" cy="785818"/>
          </a:xfrm>
          <a:prstGeom prst="rect">
            <a:avLst/>
          </a:prstGeom>
          <a:noFill/>
        </p:spPr>
      </p:pic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0" y="7620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pPr>
              <a:buNone/>
            </a:pPr>
            <a:endParaRPr lang="en-IN" sz="3200" dirty="0" smtClean="0"/>
          </a:p>
          <a:p>
            <a:pPr>
              <a:buNone/>
            </a:pPr>
            <a:endParaRPr lang="en-IN" sz="3200" dirty="0"/>
          </a:p>
          <a:p>
            <a:pPr>
              <a:buNone/>
            </a:pPr>
            <a:r>
              <a:rPr lang="en-IN" sz="3200" b="1" dirty="0" smtClean="0">
                <a:latin typeface="Times New Roman" pitchFamily="18" charset="0"/>
                <a:cs typeface="Times New Roman" pitchFamily="18" charset="0"/>
              </a:rPr>
              <a:t>   Academic Year: </a:t>
            </a:r>
            <a:r>
              <a:rPr lang="en-IN" sz="3200" b="1" dirty="0" smtClean="0">
                <a:latin typeface="Times New Roman" pitchFamily="18" charset="0"/>
                <a:cs typeface="Times New Roman" pitchFamily="18" charset="0"/>
              </a:rPr>
              <a:t>2021 </a:t>
            </a:r>
            <a:r>
              <a:rPr lang="en-IN" sz="3200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IN" sz="3200" b="1" dirty="0" smtClean="0">
                <a:latin typeface="Times New Roman" pitchFamily="18" charset="0"/>
                <a:cs typeface="Times New Roman" pitchFamily="18" charset="0"/>
              </a:rPr>
              <a:t>2022                    </a:t>
            </a:r>
            <a:endParaRPr lang="en-IN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3200" b="1" dirty="0" smtClean="0">
                <a:latin typeface="Times New Roman" pitchFamily="18" charset="0"/>
                <a:cs typeface="Times New Roman" pitchFamily="18" charset="0"/>
              </a:rPr>
              <a:t>   Semester: Odd</a:t>
            </a:r>
            <a:br>
              <a:rPr lang="en-IN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sz="3200" b="1" dirty="0" smtClean="0">
                <a:latin typeface="Times New Roman" pitchFamily="18" charset="0"/>
                <a:cs typeface="Times New Roman" pitchFamily="18" charset="0"/>
              </a:rPr>
              <a:t>Subject Name: Business Statistics</a:t>
            </a:r>
          </a:p>
          <a:p>
            <a:pPr>
              <a:buNone/>
            </a:pPr>
            <a:r>
              <a:rPr lang="en-I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IN" sz="3200" b="1" dirty="0" smtClean="0">
                <a:latin typeface="Times New Roman" pitchFamily="18" charset="0"/>
                <a:cs typeface="Times New Roman" pitchFamily="18" charset="0"/>
              </a:rPr>
              <a:t>Class</a:t>
            </a:r>
            <a:r>
              <a:rPr lang="en-IN" sz="3200" b="1" dirty="0" smtClean="0">
                <a:latin typeface="Times New Roman" pitchFamily="18" charset="0"/>
                <a:cs typeface="Times New Roman" pitchFamily="18" charset="0"/>
              </a:rPr>
              <a:t>: II </a:t>
            </a:r>
            <a:r>
              <a:rPr lang="en-IN" sz="3200" b="1" dirty="0" smtClean="0">
                <a:latin typeface="Times New Roman" pitchFamily="18" charset="0"/>
                <a:cs typeface="Times New Roman" pitchFamily="18" charset="0"/>
              </a:rPr>
              <a:t>B.COM(A)</a:t>
            </a:r>
            <a:r>
              <a:rPr lang="en-IN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sz="3200" b="1" dirty="0" smtClean="0">
                <a:latin typeface="Times New Roman" pitchFamily="18" charset="0"/>
                <a:cs typeface="Times New Roman" pitchFamily="18" charset="0"/>
              </a:rPr>
              <a:t>Topic Name: </a:t>
            </a:r>
            <a:r>
              <a:rPr lang="en-IN" sz="3200" b="1" dirty="0" smtClean="0">
                <a:latin typeface="Times New Roman" pitchFamily="18" charset="0"/>
                <a:cs typeface="Times New Roman" pitchFamily="18" charset="0"/>
              </a:rPr>
              <a:t>Regression Equation</a:t>
            </a:r>
            <a:r>
              <a:rPr lang="en-IN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sz="3200" b="1" dirty="0" smtClean="0">
                <a:latin typeface="Times New Roman" pitchFamily="18" charset="0"/>
                <a:cs typeface="Times New Roman" pitchFamily="18" charset="0"/>
              </a:rPr>
              <a:t>Name of the Faculty: </a:t>
            </a:r>
            <a:r>
              <a:rPr lang="en-IN" sz="3200" b="1" dirty="0" err="1" smtClean="0">
                <a:latin typeface="Times New Roman" pitchFamily="18" charset="0"/>
                <a:cs typeface="Times New Roman" pitchFamily="18" charset="0"/>
              </a:rPr>
              <a:t>D.Femila</a:t>
            </a:r>
            <a:r>
              <a:rPr lang="en-IN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3200" b="1" dirty="0" err="1" smtClean="0">
                <a:latin typeface="Times New Roman" pitchFamily="18" charset="0"/>
                <a:cs typeface="Times New Roman" pitchFamily="18" charset="0"/>
              </a:rPr>
              <a:t>Jayaseeli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357166"/>
            <a:ext cx="8286808" cy="57689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sz="3200" b="1" dirty="0" smtClean="0">
                <a:latin typeface="Times New Roman" pitchFamily="18" charset="0"/>
                <a:cs typeface="Times New Roman" pitchFamily="18" charset="0"/>
              </a:rPr>
              <a:t>Regression </a:t>
            </a:r>
          </a:p>
          <a:p>
            <a:pPr>
              <a:buNone/>
            </a:pPr>
            <a:r>
              <a:rPr lang="en-I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  Regression </a:t>
            </a:r>
            <a:r>
              <a:rPr lang="en-IN" sz="3200" dirty="0">
                <a:latin typeface="Times New Roman" pitchFamily="18" charset="0"/>
                <a:cs typeface="Times New Roman" pitchFamily="18" charset="0"/>
              </a:rPr>
              <a:t>is a mathematical measure of average relation between two or more variable in the terms of original limits of data.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3200" b="1" dirty="0">
                <a:latin typeface="Times New Roman" pitchFamily="18" charset="0"/>
                <a:cs typeface="Times New Roman" pitchFamily="18" charset="0"/>
              </a:rPr>
              <a:t>Regression Equation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IN" sz="3200" dirty="0">
                <a:latin typeface="Times New Roman" pitchFamily="18" charset="0"/>
                <a:cs typeface="Times New Roman" pitchFamily="18" charset="0"/>
              </a:rPr>
              <a:t>The regression equation of Y on X is given by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3200" dirty="0">
                <a:latin typeface="Times New Roman" pitchFamily="18" charset="0"/>
                <a:cs typeface="Times New Roman" pitchFamily="18" charset="0"/>
              </a:rPr>
              <a:t>Where </a:t>
            </a: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      is </a:t>
            </a:r>
            <a:r>
              <a:rPr lang="en-IN" sz="3200" dirty="0">
                <a:latin typeface="Times New Roman" pitchFamily="18" charset="0"/>
                <a:cs typeface="Times New Roman" pitchFamily="18" charset="0"/>
              </a:rPr>
              <a:t>known as regression coefficient of Y on X </a:t>
            </a:r>
            <a:endParaRPr lang="en-IN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    Where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28860" y="3786190"/>
            <a:ext cx="3143272" cy="500421"/>
          </a:xfrm>
          <a:prstGeom prst="rect">
            <a:avLst/>
          </a:prstGeom>
          <a:noFill/>
        </p:spPr>
      </p:pic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4214818"/>
            <a:ext cx="571504" cy="492128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71736" y="5429264"/>
            <a:ext cx="5214974" cy="754451"/>
          </a:xfrm>
          <a:prstGeom prst="rect">
            <a:avLst/>
          </a:prstGeom>
          <a:noFill/>
        </p:spPr>
      </p:pic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929354"/>
          </a:xfrm>
        </p:spPr>
        <p:txBody>
          <a:bodyPr>
            <a:normAutofit/>
          </a:bodyPr>
          <a:lstStyle/>
          <a:p>
            <a:r>
              <a:rPr lang="en-IN" sz="3200" dirty="0">
                <a:latin typeface="Times New Roman" pitchFamily="18" charset="0"/>
                <a:cs typeface="Times New Roman" pitchFamily="18" charset="0"/>
              </a:rPr>
              <a:t>The regression equation of X on Y is given </a:t>
            </a: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by</a:t>
            </a:r>
          </a:p>
          <a:p>
            <a:endParaRPr lang="en-IN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Where</a:t>
            </a:r>
          </a:p>
          <a:p>
            <a:pPr>
              <a:buNone/>
            </a:pPr>
            <a:endParaRPr lang="en-IN" sz="32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Calculate the regression equation from the following data</a:t>
            </a:r>
          </a:p>
          <a:p>
            <a:pPr marL="514350" indent="-514350">
              <a:buAutoNum type="arabicPeriod"/>
            </a:pPr>
            <a:endParaRPr lang="en-IN" sz="32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endParaRPr lang="en-IN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Solution </a:t>
            </a:r>
          </a:p>
          <a:p>
            <a:pPr marL="514350" indent="-514350">
              <a:buNone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1285860"/>
            <a:ext cx="3141040" cy="500066"/>
          </a:xfrm>
          <a:prstGeom prst="rect">
            <a:avLst/>
          </a:prstGeom>
          <a:noFill/>
        </p:spPr>
      </p:pic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214414" y="3857628"/>
          <a:ext cx="6096000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X 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Y 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00232" y="2000240"/>
            <a:ext cx="4429156" cy="6603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85720" y="428604"/>
          <a:ext cx="8329643" cy="50308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820"/>
                <a:gridCol w="928694"/>
                <a:gridCol w="1855333"/>
                <a:gridCol w="1002187"/>
                <a:gridCol w="1857388"/>
                <a:gridCol w="1000132"/>
                <a:gridCol w="900089"/>
              </a:tblGrid>
              <a:tr h="714382"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X 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Y 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x= X - 6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x*x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y= Y - 8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y*y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xy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19409"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19409"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Tx/>
                        <a:buChar char="-"/>
                      </a:pPr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-12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19409"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Tx/>
                        <a:buChar char="-"/>
                      </a:pPr>
                      <a:r>
                        <a:rPr lang="en-IN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-12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19409"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Tx/>
                        <a:buChar char="-"/>
                      </a:pPr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19409"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Tx/>
                        <a:buChar char="-"/>
                      </a:pPr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-2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19409"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en-US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en-US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en-US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en-US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-26</a:t>
                      </a:r>
                      <a:endParaRPr lang="en-US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28654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Mean of X = 30/5 = 6</a:t>
            </a:r>
          </a:p>
          <a:p>
            <a:pPr>
              <a:buNone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Mean of Y = 40/5 = 8</a:t>
            </a:r>
          </a:p>
          <a:p>
            <a:pPr>
              <a:buNone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Regression Equation </a:t>
            </a:r>
          </a:p>
          <a:p>
            <a:pPr>
              <a:buNone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X on Y</a:t>
            </a:r>
          </a:p>
          <a:p>
            <a:pPr>
              <a:buNone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buNone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3200" dirty="0" err="1" smtClean="0">
                <a:latin typeface="Times New Roman" pitchFamily="18" charset="0"/>
                <a:cs typeface="Times New Roman" pitchFamily="18" charset="0"/>
              </a:rPr>
              <a:t>bxy</a:t>
            </a: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 = -26/20 = - 1.3</a:t>
            </a:r>
          </a:p>
          <a:p>
            <a:pPr>
              <a:buNone/>
            </a:pPr>
            <a:r>
              <a:rPr lang="en-I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   X – 6 = (-1.3)(Y – 8)</a:t>
            </a:r>
          </a:p>
          <a:p>
            <a:pPr>
              <a:buNone/>
            </a:pPr>
            <a:r>
              <a:rPr lang="en-I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  X – 6 = -1.3Y + 1.3*8</a:t>
            </a:r>
          </a:p>
          <a:p>
            <a:pPr>
              <a:buNone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X – 6 = - 1.3 Y+ 10.4</a:t>
            </a:r>
          </a:p>
          <a:p>
            <a:pPr>
              <a:buNone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X = -1.3Y +10.4 + 6</a:t>
            </a:r>
          </a:p>
          <a:p>
            <a:pPr>
              <a:buNone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X = - 1.3Y +16.4</a:t>
            </a:r>
          </a:p>
          <a:p>
            <a:pPr>
              <a:buNone/>
            </a:pPr>
            <a:endParaRPr lang="en-IN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2643182"/>
            <a:ext cx="3141040" cy="5000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Y on X</a:t>
            </a:r>
          </a:p>
          <a:p>
            <a:pPr>
              <a:buNone/>
            </a:pPr>
            <a:endParaRPr lang="en-IN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IN" sz="3200" dirty="0" err="1" smtClean="0">
                <a:latin typeface="Times New Roman" pitchFamily="18" charset="0"/>
                <a:cs typeface="Times New Roman" pitchFamily="18" charset="0"/>
              </a:rPr>
              <a:t>byx</a:t>
            </a: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 = - 26/40 = - 0.65</a:t>
            </a:r>
          </a:p>
          <a:p>
            <a:pPr>
              <a:buNone/>
            </a:pPr>
            <a:r>
              <a:rPr lang="en-I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   Y – 8 = (-0.65)( X – 6)</a:t>
            </a:r>
          </a:p>
          <a:p>
            <a:pPr>
              <a:buNone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Y – 8 = - 0.65X + 0.65*6</a:t>
            </a:r>
          </a:p>
          <a:p>
            <a:pPr>
              <a:buNone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  Y – 8 = - 0.65X + 3.9</a:t>
            </a:r>
          </a:p>
          <a:p>
            <a:pPr>
              <a:buNone/>
            </a:pPr>
            <a:r>
              <a:rPr lang="en-I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 Y  = - 0.65X + 3.9 + 8</a:t>
            </a:r>
          </a:p>
          <a:p>
            <a:pPr>
              <a:buNone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Y = - 0.65X +11.9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43042" y="1000108"/>
            <a:ext cx="3143272" cy="50042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8115328" cy="57689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2. Calculate the regression equations of X on     Y and Y on X from the following data and estimate X when Y = 26.</a:t>
            </a:r>
          </a:p>
          <a:p>
            <a:pPr>
              <a:buNone/>
            </a:pPr>
            <a:endParaRPr lang="en-IN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IN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IN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Calculate the coefficient of correlation also.</a:t>
            </a:r>
          </a:p>
          <a:p>
            <a:pPr>
              <a:buNone/>
            </a:pPr>
            <a:r>
              <a:rPr lang="en-IN" sz="3200" b="1" dirty="0" smtClean="0">
                <a:latin typeface="Times New Roman" pitchFamily="18" charset="0"/>
                <a:cs typeface="Times New Roman" pitchFamily="18" charset="0"/>
              </a:rPr>
              <a:t>Solution </a:t>
            </a:r>
          </a:p>
          <a:p>
            <a:pPr>
              <a:buNone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Correlation coefficient </a:t>
            </a:r>
          </a:p>
          <a:p>
            <a:pPr>
              <a:buNone/>
            </a:pPr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4282" y="2000240"/>
          <a:ext cx="7786746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5194"/>
                <a:gridCol w="865194"/>
                <a:gridCol w="865194"/>
                <a:gridCol w="865194"/>
                <a:gridCol w="865194"/>
                <a:gridCol w="865194"/>
                <a:gridCol w="865194"/>
                <a:gridCol w="865194"/>
                <a:gridCol w="865194"/>
              </a:tblGrid>
              <a:tr h="500066"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X 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00066"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Y 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4810" y="5500702"/>
            <a:ext cx="2428892" cy="6911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85720" y="428601"/>
          <a:ext cx="8358245" cy="57662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94"/>
                <a:gridCol w="857256"/>
                <a:gridCol w="1796155"/>
                <a:gridCol w="1029339"/>
                <a:gridCol w="1585184"/>
                <a:gridCol w="1178294"/>
                <a:gridCol w="983323"/>
              </a:tblGrid>
              <a:tr h="571507"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X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Y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x= X - 18 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x*x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y=Y – 12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y*y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err="1" smtClean="0"/>
                        <a:t>xy</a:t>
                      </a:r>
                      <a:endParaRPr lang="en-US" sz="2800" dirty="0"/>
                    </a:p>
                  </a:txBody>
                  <a:tcPr/>
                </a:tc>
              </a:tr>
              <a:tr h="577192"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10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5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Tx/>
                        <a:buChar char="-"/>
                      </a:pPr>
                      <a:r>
                        <a:rPr lang="en-IN" sz="2800" dirty="0" smtClean="0"/>
                        <a:t>8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64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Tx/>
                        <a:buChar char="-"/>
                      </a:pPr>
                      <a:r>
                        <a:rPr lang="en-IN" sz="2800" dirty="0" smtClean="0"/>
                        <a:t>7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49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56</a:t>
                      </a:r>
                      <a:endParaRPr lang="en-US" sz="2800" dirty="0"/>
                    </a:p>
                  </a:txBody>
                  <a:tcPr/>
                </a:tc>
              </a:tr>
              <a:tr h="577192"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12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6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Tx/>
                        <a:buChar char="-"/>
                      </a:pPr>
                      <a:r>
                        <a:rPr lang="en-IN" sz="2800" dirty="0" smtClean="0"/>
                        <a:t>6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36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-6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36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36</a:t>
                      </a:r>
                      <a:endParaRPr lang="en-US" sz="2800" dirty="0"/>
                    </a:p>
                  </a:txBody>
                  <a:tcPr/>
                </a:tc>
              </a:tr>
              <a:tr h="577192"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13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7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Tx/>
                        <a:buChar char="-"/>
                      </a:pPr>
                      <a:r>
                        <a:rPr lang="en-IN" sz="2800" dirty="0" smtClean="0"/>
                        <a:t>5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25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-5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25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25</a:t>
                      </a:r>
                      <a:endParaRPr lang="en-US" sz="2800" dirty="0"/>
                    </a:p>
                  </a:txBody>
                  <a:tcPr/>
                </a:tc>
              </a:tr>
              <a:tr h="577192"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17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9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FontTx/>
                        <a:buChar char="-"/>
                      </a:pPr>
                      <a:r>
                        <a:rPr lang="en-IN" sz="2800" dirty="0" smtClean="0"/>
                        <a:t>1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1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-3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9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3</a:t>
                      </a:r>
                      <a:endParaRPr lang="en-US" sz="2800" dirty="0"/>
                    </a:p>
                  </a:txBody>
                  <a:tcPr/>
                </a:tc>
              </a:tr>
              <a:tr h="577192"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18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13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1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1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0</a:t>
                      </a:r>
                      <a:endParaRPr lang="en-US" sz="2800" dirty="0"/>
                    </a:p>
                  </a:txBody>
                  <a:tcPr/>
                </a:tc>
              </a:tr>
              <a:tr h="577192"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20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15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4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3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9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6</a:t>
                      </a:r>
                      <a:endParaRPr lang="en-US" sz="2800" dirty="0"/>
                    </a:p>
                  </a:txBody>
                  <a:tcPr/>
                </a:tc>
              </a:tr>
              <a:tr h="577192"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24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20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6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36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8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64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48</a:t>
                      </a:r>
                      <a:endParaRPr lang="en-US" sz="2800" dirty="0"/>
                    </a:p>
                  </a:txBody>
                  <a:tcPr/>
                </a:tc>
              </a:tr>
              <a:tr h="577192"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30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21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12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144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9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81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dirty="0" smtClean="0"/>
                        <a:t>108</a:t>
                      </a:r>
                      <a:endParaRPr lang="en-US" sz="2800" dirty="0"/>
                    </a:p>
                  </a:txBody>
                  <a:tcPr/>
                </a:tc>
              </a:tr>
              <a:tr h="577192">
                <a:tc>
                  <a:txBody>
                    <a:bodyPr/>
                    <a:lstStyle/>
                    <a:p>
                      <a:pPr algn="ctr"/>
                      <a:r>
                        <a:rPr lang="en-IN" sz="2800" b="1" dirty="0" smtClean="0"/>
                        <a:t>144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b="1" dirty="0" smtClean="0"/>
                        <a:t>96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b="1" dirty="0" smtClean="0"/>
                        <a:t>0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b="1" dirty="0" smtClean="0"/>
                        <a:t>310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b="1" dirty="0" smtClean="0"/>
                        <a:t>0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b="1" dirty="0" smtClean="0"/>
                        <a:t>274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b="1" dirty="0" smtClean="0"/>
                        <a:t>282</a:t>
                      </a:r>
                      <a:endParaRPr lang="en-US" sz="28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561</Words>
  <Application>Microsoft Office PowerPoint</Application>
  <PresentationFormat>On-screen Show (4:3)</PresentationFormat>
  <Paragraphs>228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NAZARETH COLLEGE OF ARTS AND SCIENCE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NAZARETH COLLEGE OF ARTS AND SCIENCE</dc:title>
  <dc:creator>NCAS Maths</dc:creator>
  <cp:lastModifiedBy>NCAS Maths</cp:lastModifiedBy>
  <cp:revision>1</cp:revision>
  <dcterms:created xsi:type="dcterms:W3CDTF">2024-03-21T04:16:57Z</dcterms:created>
  <dcterms:modified xsi:type="dcterms:W3CDTF">2024-03-21T04:19:25Z</dcterms:modified>
</cp:coreProperties>
</file>