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97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72335-9D34-4791-899B-37E7C8438498}" type="datetimeFigureOut">
              <a:rPr lang="en-US" smtClean="0"/>
              <a:pPr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1A6CF-A46F-492F-9527-4C0A0D71210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472" y="1285860"/>
            <a:ext cx="7772400" cy="1470025"/>
          </a:xfrm>
        </p:spPr>
        <p:txBody>
          <a:bodyPr/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NAZARETH COLLEGE OF ARTS AND SCIENCE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4282" y="3000371"/>
            <a:ext cx="82868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N" sz="3600" b="1" i="1" dirty="0" smtClean="0">
                <a:latin typeface="Times New Roman" pitchFamily="18" charset="0"/>
                <a:cs typeface="Times New Roman" pitchFamily="18" charset="0"/>
              </a:rPr>
              <a:t>Affiliated to University of Madras</a:t>
            </a:r>
            <a:br>
              <a:rPr lang="en-IN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3600" b="1" i="1" dirty="0" smtClean="0">
                <a:latin typeface="Times New Roman" pitchFamily="18" charset="0"/>
                <a:cs typeface="Times New Roman" pitchFamily="18" charset="0"/>
              </a:rPr>
              <a:t>Re-accredited by NAAC with B Grade</a:t>
            </a:r>
            <a:endParaRPr lang="en-IN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IN" sz="3600" b="1" dirty="0" smtClean="0">
                <a:latin typeface="Times New Roman" pitchFamily="18" charset="0"/>
                <a:cs typeface="Times New Roman" pitchFamily="18" charset="0"/>
              </a:rPr>
              <a:t>DEPARTMENT OF MATHEMATICS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85750"/>
          <a:ext cx="8229600" cy="216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1660"/>
                <a:gridCol w="2286016"/>
                <a:gridCol w="1000132"/>
                <a:gridCol w="1500198"/>
                <a:gridCol w="1471594"/>
              </a:tblGrid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Food type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Carbohydrates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Calibri"/>
                          <a:cs typeface="Times New Roman"/>
                        </a:rPr>
                        <a:t>Fat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Protein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Calibri"/>
                          <a:cs typeface="Times New Roman"/>
                        </a:rPr>
                        <a:t>Cost in dollars per unit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Requirement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400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500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dirty="0">
                          <a:latin typeface="Times New Roman"/>
                          <a:ea typeface="Calibri"/>
                          <a:cs typeface="Times New Roman"/>
                        </a:rPr>
                        <a:t>300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214414" y="2828836"/>
            <a:ext cx="664373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IN" sz="3600" dirty="0"/>
              <a:t>Decision Variables:</a:t>
            </a:r>
            <a:endParaRPr lang="en-IN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Let the diet contains x units of A and y units of B.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Objective function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      Min z = 2x + 4y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52"/>
            <a:ext cx="8686800" cy="64294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Set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of constraints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   10x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+ 25y ≥ 400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   20x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+ 10y ≥ 500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   4x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+ 20y≥ 300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IN" sz="2800" dirty="0" smtClean="0"/>
              <a:t>Non </a:t>
            </a:r>
            <a:r>
              <a:rPr lang="en-IN" sz="2800" dirty="0"/>
              <a:t>– Negativity constraints</a:t>
            </a:r>
            <a:endParaRPr lang="en-US" sz="2800" dirty="0"/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x,y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≥ o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The LPP formulated for the given diet problem is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Minimize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z = 2x + 4y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Subject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to the constraints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10x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+ 25y ≥ 400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20x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+ 10y ≥ 500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4x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+ 20y≥ 300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x,y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≥ o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2. In 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the production of 2 types of toys, a factory uses 3 machines A, B and C. the time required to produce the first type of toy is 6 hours, 8 hours and 12 hours in machines A, B and C respectively. The time required to make the second type of toy is 8 hours, 4 hours and 4 hours in machines A, B and C respectively. The maximum available time (in hours) for the machines A, B and C are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380</a:t>
            </a: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, 300 and 404 respectively. The profit on the first type of toy is 5 dollars while that on the second types of toy is 3 dollars. Find the number of toys of each type that should be produced to get maximum profit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Solution 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85728"/>
            <a:ext cx="9001156" cy="6000792"/>
          </a:xfrm>
        </p:spPr>
        <p:txBody>
          <a:bodyPr/>
          <a:lstStyle/>
          <a:p>
            <a:pPr>
              <a:buNone/>
            </a:pPr>
            <a:r>
              <a:rPr lang="en-IN" dirty="0"/>
              <a:t>The data given in the problem can be represented by a </a:t>
            </a:r>
            <a:r>
              <a:rPr lang="en-IN" dirty="0" smtClean="0"/>
              <a:t>table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42910" y="1785926"/>
          <a:ext cx="8072496" cy="4175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124"/>
                <a:gridCol w="2018124"/>
                <a:gridCol w="2018124"/>
                <a:gridCol w="2018124"/>
              </a:tblGrid>
              <a:tr h="563999">
                <a:tc row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Machines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Time Required (in hour)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Maximum Time available in hrs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3551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Types I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>
                          <a:latin typeface="Times New Roman"/>
                          <a:ea typeface="Calibri"/>
                          <a:cs typeface="Times New Roman"/>
                        </a:rPr>
                        <a:t>Type II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399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>
                          <a:latin typeface="Times New Roman"/>
                          <a:ea typeface="Calibri"/>
                          <a:cs typeface="Times New Roman"/>
                        </a:rPr>
                        <a:t>380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399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300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399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>
                          <a:latin typeface="Times New Roman"/>
                          <a:ea typeface="Calibri"/>
                          <a:cs typeface="Times New Roman"/>
                        </a:rPr>
                        <a:t>C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404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3999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Requirement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r>
                        <a:rPr lang="en-IN" sz="18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367790" algn="l"/>
                        </a:tabLst>
                      </a:pPr>
                      <a:endParaRPr lang="en-IN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en-IN" dirty="0"/>
              <a:t>Decision Variables:</a:t>
            </a:r>
            <a:r>
              <a:rPr lang="en-IN" dirty="0" smtClean="0"/>
              <a:t>   </a:t>
            </a:r>
          </a:p>
          <a:p>
            <a:pPr>
              <a:buNone/>
            </a:pPr>
            <a:r>
              <a:rPr lang="en-IN" dirty="0" smtClean="0"/>
              <a:t>   Let </a:t>
            </a:r>
            <a:r>
              <a:rPr lang="en-IN" dirty="0"/>
              <a:t>x denote the number of toys of type I to be produced.</a:t>
            </a:r>
            <a:endParaRPr lang="en-US" dirty="0"/>
          </a:p>
          <a:p>
            <a:pPr>
              <a:buNone/>
            </a:pPr>
            <a:r>
              <a:rPr lang="en-IN" dirty="0" smtClean="0"/>
              <a:t>   Let </a:t>
            </a:r>
            <a:r>
              <a:rPr lang="en-IN" dirty="0"/>
              <a:t>y denote the number of toys of type II to be produced</a:t>
            </a:r>
            <a:r>
              <a:rPr lang="en-IN" dirty="0" smtClean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IN" dirty="0"/>
              <a:t>	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  Academic Year: 2022 – 2023                     Semester: Odd</a:t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Subject Name: Mathematics - I</a:t>
            </a:r>
          </a:p>
          <a:p>
            <a:pPr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  Class: I B.Sc.,(CS) - B</a:t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Topic Name: Theory of Equations</a:t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Name of the Faculty: </a:t>
            </a:r>
            <a:r>
              <a:rPr lang="en-IN" b="1" dirty="0" err="1" smtClean="0">
                <a:latin typeface="Times New Roman" pitchFamily="18" charset="0"/>
                <a:cs typeface="Times New Roman" pitchFamily="18" charset="0"/>
              </a:rPr>
              <a:t>G.J.Julia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 Princess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IN" b="1" dirty="0">
                <a:latin typeface="Times New Roman" pitchFamily="18" charset="0"/>
                <a:cs typeface="Times New Roman" pitchFamily="18" charset="0"/>
              </a:rPr>
              <a:t>Definition of LPP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   “Linear programming is a planning technique that permits some objective function to b maximized within the framework of given situational restrictions” by William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M.Fox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IN" b="1" dirty="0">
                <a:latin typeface="Times New Roman" pitchFamily="18" charset="0"/>
                <a:cs typeface="Times New Roman" pitchFamily="18" charset="0"/>
              </a:rPr>
              <a:t>Properties or Assumptions of LPP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b="1" dirty="0">
                <a:latin typeface="Times New Roman" pitchFamily="18" charset="0"/>
                <a:cs typeface="Times New Roman" pitchFamily="18" charset="0"/>
              </a:rPr>
              <a:t>Linear Proportionally: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The contribution of each decision variable is directly proportional to its value in both the objective function in the constraints.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b="1" dirty="0" err="1">
                <a:latin typeface="Times New Roman" pitchFamily="18" charset="0"/>
                <a:cs typeface="Times New Roman" pitchFamily="18" charset="0"/>
              </a:rPr>
              <a:t>Additivity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It means that total of all activities equals the sum of each individual activity.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Autofit/>
          </a:bodyPr>
          <a:lstStyle/>
          <a:p>
            <a:pPr lvl="0"/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Certainty</a:t>
            </a:r>
            <a:r>
              <a:rPr lang="en-IN" sz="3600" dirty="0">
                <a:latin typeface="Times New Roman" pitchFamily="18" charset="0"/>
                <a:cs typeface="Times New Roman" pitchFamily="18" charset="0"/>
              </a:rPr>
              <a:t>: It means the entire objective and constraint coefficient are deterministic. That is all data about profit, availability and requirement are constant.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Non – Negative Variables: </a:t>
            </a:r>
            <a:r>
              <a:rPr lang="en-IN" sz="3600" dirty="0">
                <a:latin typeface="Times New Roman" pitchFamily="18" charset="0"/>
                <a:cs typeface="Times New Roman" pitchFamily="18" charset="0"/>
              </a:rPr>
              <a:t>In LPP, assume that all variables are non negative.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sz="3600" b="1" dirty="0">
                <a:latin typeface="Times New Roman" pitchFamily="18" charset="0"/>
                <a:cs typeface="Times New Roman" pitchFamily="18" charset="0"/>
              </a:rPr>
              <a:t>Finiteness: </a:t>
            </a:r>
            <a:r>
              <a:rPr lang="en-IN" sz="3600" dirty="0">
                <a:latin typeface="Times New Roman" pitchFamily="18" charset="0"/>
                <a:cs typeface="Times New Roman" pitchFamily="18" charset="0"/>
              </a:rPr>
              <a:t>An optimal solution cannot be computed in the situation where there are finite numbers of alternative activities.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Characteristics 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of LPP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b="1" dirty="0">
                <a:latin typeface="Times New Roman" pitchFamily="18" charset="0"/>
                <a:cs typeface="Times New Roman" pitchFamily="18" charset="0"/>
              </a:rPr>
              <a:t>Objective Function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: There must be clearly defined objective which can be stated in quantitative way. In business problems the objective is generally profit maximization or cost minimization.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b="1" dirty="0">
                <a:latin typeface="Times New Roman" pitchFamily="18" charset="0"/>
                <a:cs typeface="Times New Roman" pitchFamily="18" charset="0"/>
              </a:rPr>
              <a:t>Constraints: 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All constraints (limitations) regarding resources should be in mathematical form.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dirty="0">
                <a:latin typeface="Times New Roman" pitchFamily="18" charset="0"/>
                <a:cs typeface="Times New Roman" pitchFamily="18" charset="0"/>
              </a:rPr>
              <a:t>Non – Negativity: The value of variables must be zero or positive and not negative.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b="1" dirty="0">
                <a:latin typeface="Times New Roman" pitchFamily="18" charset="0"/>
                <a:cs typeface="Times New Roman" pitchFamily="18" charset="0"/>
              </a:rPr>
              <a:t> Linearity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: The relationships between variables must be linear (i.e.,) the degree of variables should be maximum one.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b="1" dirty="0">
                <a:latin typeface="Times New Roman" pitchFamily="18" charset="0"/>
                <a:cs typeface="Times New Roman" pitchFamily="18" charset="0"/>
              </a:rPr>
              <a:t>Finiteness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: the number of inputs and outputs need to be finite.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IN" b="1" dirty="0">
                <a:latin typeface="Times New Roman" pitchFamily="18" charset="0"/>
                <a:cs typeface="Times New Roman" pitchFamily="18" charset="0"/>
              </a:rPr>
              <a:t>Advantages of LPP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dirty="0" err="1">
                <a:latin typeface="Times New Roman" pitchFamily="18" charset="0"/>
                <a:cs typeface="Times New Roman" pitchFamily="18" charset="0"/>
              </a:rPr>
              <a:t>Lp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makes logical thinking and provides better insight into business problems.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dirty="0">
                <a:latin typeface="Times New Roman" pitchFamily="18" charset="0"/>
                <a:cs typeface="Times New Roman" pitchFamily="18" charset="0"/>
              </a:rPr>
              <a:t>Manager can select the best solution with the help of LP by evaluating the cost and profit of various alternatives.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dirty="0" err="1">
                <a:latin typeface="Times New Roman" pitchFamily="18" charset="0"/>
                <a:cs typeface="Times New Roman" pitchFamily="18" charset="0"/>
              </a:rPr>
              <a:t>Lp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provides an information base for optimum allocation of scarce resources.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dirty="0" err="1">
                <a:latin typeface="Times New Roman" pitchFamily="18" charset="0"/>
                <a:cs typeface="Times New Roman" pitchFamily="18" charset="0"/>
              </a:rPr>
              <a:t>Lp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assists in making adjustments according to changing conditions.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dirty="0" err="1">
                <a:latin typeface="Times New Roman" pitchFamily="18" charset="0"/>
                <a:cs typeface="Times New Roman" pitchFamily="18" charset="0"/>
              </a:rPr>
              <a:t>Lp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helps in solving multi dimensional problems.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IN" b="1" dirty="0">
                <a:latin typeface="Times New Roman" pitchFamily="18" charset="0"/>
                <a:cs typeface="Times New Roman" pitchFamily="18" charset="0"/>
              </a:rPr>
              <a:t>Limitations of LPP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dirty="0">
                <a:latin typeface="Times New Roman" pitchFamily="18" charset="0"/>
                <a:cs typeface="Times New Roman" pitchFamily="18" charset="0"/>
              </a:rPr>
              <a:t>This technique could not solve problems in which variables cannot be stated quantitatively.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dirty="0" err="1">
                <a:latin typeface="Times New Roman" pitchFamily="18" charset="0"/>
                <a:cs typeface="Times New Roman" pitchFamily="18" charset="0"/>
              </a:rPr>
              <a:t>Lp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techniques cannot solve the business problems of non-linear nature.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dirty="0">
                <a:latin typeface="Times New Roman" pitchFamily="18" charset="0"/>
                <a:cs typeface="Times New Roman" pitchFamily="18" charset="0"/>
              </a:rPr>
              <a:t>The factor of uncertainty is not considered in this technique.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dirty="0">
                <a:latin typeface="Times New Roman" pitchFamily="18" charset="0"/>
                <a:cs typeface="Times New Roman" pitchFamily="18" charset="0"/>
              </a:rPr>
              <a:t>This technique is highly mathematical and complicated.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IN" dirty="0">
                <a:latin typeface="Times New Roman" pitchFamily="18" charset="0"/>
                <a:cs typeface="Times New Roman" pitchFamily="18" charset="0"/>
              </a:rPr>
              <a:t>Under this technique to explain clearly the objection function is difficult.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IN" b="1" dirty="0">
                <a:latin typeface="Times New Roman" pitchFamily="18" charset="0"/>
                <a:cs typeface="Times New Roman" pitchFamily="18" charset="0"/>
              </a:rPr>
              <a:t>Mathematical Formulation of LPP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Step 1: Identify the decision variables and assign symbols x and y to them.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Step 2: Identify the set of constraints and express it as a linear equations /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inequations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in terms of the decision variables. These constraints are the given conditions.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Step 3: Identify the objective and express it as a linear function of decision variables. It might take the form of maximizing profit or production or minimizing cost.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Step 4: Add the non – negativity restrictions on the decision variables, as in the physical problems, negative values of decision variables have no valid interpretation.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IN" dirty="0"/>
              <a:t>Problems</a:t>
            </a:r>
            <a:endParaRPr lang="en-US" dirty="0"/>
          </a:p>
          <a:p>
            <a:pPr lvl="0">
              <a:buNone/>
            </a:pPr>
            <a:r>
              <a:rPr lang="en-IN" dirty="0" smtClean="0"/>
              <a:t>1. A </a:t>
            </a:r>
            <a:r>
              <a:rPr lang="en-IN" dirty="0"/>
              <a:t>diet is to contain at least 400 units of carbohydrates, 500 units of fat and 300 units of protein. Two foods A and B are available. Food A costs 2 dollars per unit and food B costs 4 dollars per unit. A unit of food A contains 10 units of carbohydrates, 20 units of fat and 15 units of protein. A unit of food B contains 25 units of carbohydrates, 10 units of fat and 20 units of proteins. Formulate the problem as an LPP so as to find the minimum cost for a diet that consists of a mixture of these two foods and also meets the minimum requirements.</a:t>
            </a:r>
            <a:endParaRPr lang="en-US" dirty="0"/>
          </a:p>
          <a:p>
            <a:pPr>
              <a:buNone/>
            </a:pPr>
            <a:r>
              <a:rPr lang="en-IN" dirty="0"/>
              <a:t>Solution</a:t>
            </a:r>
            <a:endParaRPr lang="en-US" dirty="0"/>
          </a:p>
          <a:p>
            <a:pPr>
              <a:buNone/>
            </a:pPr>
            <a:r>
              <a:rPr lang="en-IN" dirty="0"/>
              <a:t>The above information can be represented as 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9909</TotalTime>
  <Words>970</Words>
  <Application>Microsoft Office PowerPoint</Application>
  <PresentationFormat>On-screen Show (4:3)</PresentationFormat>
  <Paragraphs>112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NAZARETH COLLEGE OF ARTS AND SCIENCE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NAZARETH COLLEGE OF ARTS AND SCIENCE   D.FEMILAJAYASEELI ASSISTANT PROFESSOR DEPARTMENT OF MATHEMATICS</dc:title>
  <dc:creator>Femila</dc:creator>
  <cp:lastModifiedBy>NCAS Maths</cp:lastModifiedBy>
  <cp:revision>413</cp:revision>
  <dcterms:created xsi:type="dcterms:W3CDTF">2020-07-21T05:27:18Z</dcterms:created>
  <dcterms:modified xsi:type="dcterms:W3CDTF">2024-03-20T06:38:01Z</dcterms:modified>
</cp:coreProperties>
</file>