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67" r:id="rId4"/>
    <p:sldId id="263" r:id="rId5"/>
    <p:sldId id="264" r:id="rId6"/>
    <p:sldId id="265" r:id="rId7"/>
    <p:sldId id="266" r:id="rId8"/>
    <p:sldId id="259" r:id="rId9"/>
    <p:sldId id="260" r:id="rId10"/>
    <p:sldId id="261" r:id="rId11"/>
    <p:sldId id="26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521E3-CB72-488E-B6F3-68E4502424A5}" type="datetimeFigureOut">
              <a:rPr lang="en-US" smtClean="0"/>
              <a:pPr/>
              <a:t>3/21/2024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FB0A95-8171-4623-8FF8-4588F0B37D7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20C6EE-77A0-444C-8D58-F15F7DA71D5F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357538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60416F-EB38-4A42-8073-280F5EAEB748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60416F-EB38-4A42-8073-280F5EAEB748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60416F-EB38-4A42-8073-280F5EAEB748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60416F-EB38-4A42-8073-280F5EAEB748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229814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60416F-EB38-4A42-8073-280F5EAEB748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60416F-EB38-4A42-8073-280F5EAEB748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60416F-EB38-4A42-8073-280F5EAEB748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60416F-EB38-4A42-8073-280F5EAEB748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229814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AC5D4-AA39-4D26-BBF3-212102CC5E6F}" type="datetimeFigureOut">
              <a:rPr lang="en-US" smtClean="0"/>
              <a:pPr/>
              <a:t>3/21/2024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E24A2-86C6-4883-9F55-C78ADA7243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AC5D4-AA39-4D26-BBF3-212102CC5E6F}" type="datetimeFigureOut">
              <a:rPr lang="en-US" smtClean="0"/>
              <a:pPr/>
              <a:t>3/21/2024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E24A2-86C6-4883-9F55-C78ADA7243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AC5D4-AA39-4D26-BBF3-212102CC5E6F}" type="datetimeFigureOut">
              <a:rPr lang="en-US" smtClean="0"/>
              <a:pPr/>
              <a:t>3/21/2024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E24A2-86C6-4883-9F55-C78ADA7243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AC5D4-AA39-4D26-BBF3-212102CC5E6F}" type="datetimeFigureOut">
              <a:rPr lang="en-US" smtClean="0"/>
              <a:pPr/>
              <a:t>3/21/2024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E24A2-86C6-4883-9F55-C78ADA7243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AC5D4-AA39-4D26-BBF3-212102CC5E6F}" type="datetimeFigureOut">
              <a:rPr lang="en-US" smtClean="0"/>
              <a:pPr/>
              <a:t>3/21/2024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E24A2-86C6-4883-9F55-C78ADA7243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AC5D4-AA39-4D26-BBF3-212102CC5E6F}" type="datetimeFigureOut">
              <a:rPr lang="en-US" smtClean="0"/>
              <a:pPr/>
              <a:t>3/21/2024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E24A2-86C6-4883-9F55-C78ADA7243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AC5D4-AA39-4D26-BBF3-212102CC5E6F}" type="datetimeFigureOut">
              <a:rPr lang="en-US" smtClean="0"/>
              <a:pPr/>
              <a:t>3/21/2024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E24A2-86C6-4883-9F55-C78ADA7243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AC5D4-AA39-4D26-BBF3-212102CC5E6F}" type="datetimeFigureOut">
              <a:rPr lang="en-US" smtClean="0"/>
              <a:pPr/>
              <a:t>3/21/2024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E24A2-86C6-4883-9F55-C78ADA7243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AC5D4-AA39-4D26-BBF3-212102CC5E6F}" type="datetimeFigureOut">
              <a:rPr lang="en-US" smtClean="0"/>
              <a:pPr/>
              <a:t>3/21/2024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E24A2-86C6-4883-9F55-C78ADA7243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AC5D4-AA39-4D26-BBF3-212102CC5E6F}" type="datetimeFigureOut">
              <a:rPr lang="en-US" smtClean="0"/>
              <a:pPr/>
              <a:t>3/21/2024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E24A2-86C6-4883-9F55-C78ADA7243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AC5D4-AA39-4D26-BBF3-212102CC5E6F}" type="datetimeFigureOut">
              <a:rPr lang="en-US" smtClean="0"/>
              <a:pPr/>
              <a:t>3/21/2024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E24A2-86C6-4883-9F55-C78ADA7243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8AC5D4-AA39-4D26-BBF3-212102CC5E6F}" type="datetimeFigureOut">
              <a:rPr lang="en-US" smtClean="0"/>
              <a:pPr/>
              <a:t>3/21/2024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E24A2-86C6-4883-9F55-C78ADA7243C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9.bin"/><Relationship Id="rId5" Type="http://schemas.openxmlformats.org/officeDocument/2006/relationships/oleObject" Target="../embeddings/oleObject28.bin"/><Relationship Id="rId4" Type="http://schemas.openxmlformats.org/officeDocument/2006/relationships/oleObject" Target="../embeddings/oleObject27.bin"/><Relationship Id="rId9" Type="http://schemas.openxmlformats.org/officeDocument/2006/relationships/oleObject" Target="../embeddings/oleObject32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5.bin"/><Relationship Id="rId5" Type="http://schemas.openxmlformats.org/officeDocument/2006/relationships/oleObject" Target="../embeddings/oleObject34.bin"/><Relationship Id="rId4" Type="http://schemas.openxmlformats.org/officeDocument/2006/relationships/oleObject" Target="../embeddings/oleObject33.bin"/><Relationship Id="rId9" Type="http://schemas.openxmlformats.org/officeDocument/2006/relationships/oleObject" Target="../embeddings/oleObject38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8.jpe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Relationship Id="rId9" Type="http://schemas.openxmlformats.org/officeDocument/2006/relationships/oleObject" Target="../embeddings/oleObject1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8.bin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Relationship Id="rId9" Type="http://schemas.openxmlformats.org/officeDocument/2006/relationships/oleObject" Target="../embeddings/oleObject2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image" Target="../media/image8.jpe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4.bin"/><Relationship Id="rId5" Type="http://schemas.openxmlformats.org/officeDocument/2006/relationships/oleObject" Target="../embeddings/oleObject23.bin"/><Relationship Id="rId4" Type="http://schemas.openxmlformats.org/officeDocument/2006/relationships/oleObject" Target="../embeddings/oleObject2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26.bin"/><Relationship Id="rId4" Type="http://schemas.openxmlformats.org/officeDocument/2006/relationships/oleObject" Target="../embeddings/oleObject2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1285860"/>
            <a:ext cx="7772400" cy="1470025"/>
          </a:xfrm>
        </p:spPr>
        <p:txBody>
          <a:bodyPr/>
          <a:lstStyle/>
          <a:p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NAZARETH COLLEGE OF ARTS AND SCIENCE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14282" y="3000371"/>
            <a:ext cx="828680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IN" sz="3600" b="1" i="1" dirty="0" smtClean="0">
                <a:latin typeface="Times New Roman" pitchFamily="18" charset="0"/>
                <a:cs typeface="Times New Roman" pitchFamily="18" charset="0"/>
              </a:rPr>
              <a:t>Affiliated to University of Madras</a:t>
            </a:r>
            <a:br>
              <a:rPr lang="en-IN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sz="3600" b="1" i="1" dirty="0" smtClean="0">
                <a:latin typeface="Times New Roman" pitchFamily="18" charset="0"/>
                <a:cs typeface="Times New Roman" pitchFamily="18" charset="0"/>
              </a:rPr>
              <a:t>Re-accredited by NAAC with B Grade</a:t>
            </a:r>
            <a:endParaRPr lang="en-IN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IN" sz="3600" b="1" dirty="0" smtClean="0">
                <a:latin typeface="Times New Roman" pitchFamily="18" charset="0"/>
                <a:cs typeface="Times New Roman" pitchFamily="18" charset="0"/>
              </a:rPr>
              <a:t>DEPARTMENT OF MATHEMATICS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3175"/>
            <a:ext cx="7772400" cy="1120775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>
                <a:solidFill>
                  <a:srgbClr val="FF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Real and Imaginary Parts of Analytic Functions</a:t>
            </a:r>
            <a:br>
              <a:rPr lang="en-US" sz="2800" dirty="0">
                <a:solidFill>
                  <a:srgbClr val="FF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en-US" sz="2800" dirty="0">
                <a:solidFill>
                  <a:srgbClr val="FF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Are Harmonic Functions (cont.)</a:t>
            </a:r>
            <a:endParaRPr lang="en-US" sz="2400" dirty="0">
              <a:solidFill>
                <a:srgbClr val="FF993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4340" name="Text Box 3"/>
          <p:cNvSpPr txBox="1">
            <a:spLocks noChangeArrowheads="1"/>
          </p:cNvSpPr>
          <p:nvPr/>
        </p:nvSpPr>
        <p:spPr bwMode="auto">
          <a:xfrm>
            <a:off x="3581400" y="1628775"/>
            <a:ext cx="1628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E9E89A-3834-42EF-8728-A45798704159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98480" y="1537325"/>
            <a:ext cx="13949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Example: </a:t>
            </a:r>
          </a:p>
        </p:txBody>
      </p:sp>
      <p:graphicFrame>
        <p:nvGraphicFramePr>
          <p:cNvPr id="7270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40795888"/>
              </p:ext>
            </p:extLst>
          </p:nvPr>
        </p:nvGraphicFramePr>
        <p:xfrm>
          <a:off x="2440877" y="1520729"/>
          <a:ext cx="1665288" cy="485775"/>
        </p:xfrm>
        <a:graphic>
          <a:graphicData uri="http://schemas.openxmlformats.org/presentationml/2006/ole">
            <p:oleObj spid="_x0000_s3074" name="Equation" r:id="rId4" imgW="21945600" imgH="6400800" progId="">
              <p:embed/>
            </p:oleObj>
          </a:graphicData>
        </a:graphic>
      </p:graphicFrame>
      <p:graphicFrame>
        <p:nvGraphicFramePr>
          <p:cNvPr id="727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329505234"/>
              </p:ext>
            </p:extLst>
          </p:nvPr>
        </p:nvGraphicFramePr>
        <p:xfrm>
          <a:off x="1708651" y="2379245"/>
          <a:ext cx="4095750" cy="496888"/>
        </p:xfrm>
        <a:graphic>
          <a:graphicData uri="http://schemas.openxmlformats.org/presentationml/2006/ole">
            <p:oleObj spid="_x0000_s3075" name="Equation" r:id="rId5" imgW="62484000" imgH="7620000" progId="">
              <p:embed/>
            </p:oleObj>
          </a:graphicData>
        </a:graphic>
      </p:graphicFrame>
      <p:graphicFrame>
        <p:nvGraphicFramePr>
          <p:cNvPr id="7270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880419023"/>
              </p:ext>
            </p:extLst>
          </p:nvPr>
        </p:nvGraphicFramePr>
        <p:xfrm>
          <a:off x="2679473" y="3670300"/>
          <a:ext cx="1628775" cy="406400"/>
        </p:xfrm>
        <a:graphic>
          <a:graphicData uri="http://schemas.openxmlformats.org/presentationml/2006/ole">
            <p:oleObj spid="_x0000_s3076" name="Equation" r:id="rId6" imgW="25603200" imgH="6400800" progId="">
              <p:embed/>
            </p:oleObj>
          </a:graphicData>
        </a:graphic>
      </p:graphicFrame>
      <p:graphicFrame>
        <p:nvGraphicFramePr>
          <p:cNvPr id="727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947078703"/>
              </p:ext>
            </p:extLst>
          </p:nvPr>
        </p:nvGraphicFramePr>
        <p:xfrm>
          <a:off x="2677886" y="4143375"/>
          <a:ext cx="1382712" cy="412750"/>
        </p:xfrm>
        <a:graphic>
          <a:graphicData uri="http://schemas.openxmlformats.org/presentationml/2006/ole">
            <p:oleObj spid="_x0000_s3077" name="Equation" r:id="rId7" imgW="20421600" imgH="6096000" progId="">
              <p:embed/>
            </p:oleObj>
          </a:graphicData>
        </a:graphic>
      </p:graphicFrame>
      <p:sp>
        <p:nvSpPr>
          <p:cNvPr id="12" name="Right Arrow 11"/>
          <p:cNvSpPr/>
          <p:nvPr/>
        </p:nvSpPr>
        <p:spPr>
          <a:xfrm>
            <a:off x="1743075" y="4010025"/>
            <a:ext cx="361950" cy="219075"/>
          </a:xfrm>
          <a:prstGeom prst="rightArrow">
            <a:avLst/>
          </a:prstGeom>
          <a:solidFill>
            <a:srgbClr val="66FF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eft Brace 12"/>
          <p:cNvSpPr/>
          <p:nvPr/>
        </p:nvSpPr>
        <p:spPr>
          <a:xfrm>
            <a:off x="2419350" y="3733800"/>
            <a:ext cx="180975" cy="781050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2711" name="Object 7"/>
          <p:cNvGraphicFramePr>
            <a:graphicFrameLocks noChangeAspect="1"/>
          </p:cNvGraphicFramePr>
          <p:nvPr/>
        </p:nvGraphicFramePr>
        <p:xfrm>
          <a:off x="1395663" y="5115780"/>
          <a:ext cx="2607094" cy="697976"/>
        </p:xfrm>
        <a:graphic>
          <a:graphicData uri="http://schemas.openxmlformats.org/presentationml/2006/ole">
            <p:oleObj spid="_x0000_s3078" name="Equation" r:id="rId8" imgW="42062400" imgH="11277600" progId="">
              <p:embed/>
            </p:oleObj>
          </a:graphicData>
        </a:graphic>
      </p:graphicFrame>
      <p:graphicFrame>
        <p:nvGraphicFramePr>
          <p:cNvPr id="72712" name="Object 8"/>
          <p:cNvGraphicFramePr>
            <a:graphicFrameLocks noChangeAspect="1"/>
          </p:cNvGraphicFramePr>
          <p:nvPr/>
        </p:nvGraphicFramePr>
        <p:xfrm>
          <a:off x="4813591" y="5121928"/>
          <a:ext cx="2740882" cy="739860"/>
        </p:xfrm>
        <a:graphic>
          <a:graphicData uri="http://schemas.openxmlformats.org/presentationml/2006/ole">
            <p:oleObj spid="_x0000_s3079" name="Equation" r:id="rId9" imgW="41757600" imgH="11277600" progId="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3175"/>
            <a:ext cx="7772400" cy="1120775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>
                <a:solidFill>
                  <a:srgbClr val="FF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Real and Imaginary Parts of Analytic Functions</a:t>
            </a:r>
            <a:br>
              <a:rPr lang="en-US" sz="2800" dirty="0">
                <a:solidFill>
                  <a:srgbClr val="FF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en-US" sz="2800" dirty="0">
                <a:solidFill>
                  <a:srgbClr val="FF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Are Harmonic Functions (cont.)</a:t>
            </a:r>
            <a:endParaRPr lang="en-US" sz="2400" dirty="0">
              <a:solidFill>
                <a:srgbClr val="FF993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4340" name="Text Box 3"/>
          <p:cNvSpPr txBox="1">
            <a:spLocks noChangeArrowheads="1"/>
          </p:cNvSpPr>
          <p:nvPr/>
        </p:nvSpPr>
        <p:spPr bwMode="auto">
          <a:xfrm>
            <a:off x="3581400" y="1628775"/>
            <a:ext cx="1628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E9E89A-3834-42EF-8728-A45798704159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98480" y="1537325"/>
            <a:ext cx="13949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Example: </a:t>
            </a:r>
          </a:p>
        </p:txBody>
      </p:sp>
      <p:graphicFrame>
        <p:nvGraphicFramePr>
          <p:cNvPr id="7270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046767422"/>
              </p:ext>
            </p:extLst>
          </p:nvPr>
        </p:nvGraphicFramePr>
        <p:xfrm>
          <a:off x="2360797" y="1532595"/>
          <a:ext cx="2105025" cy="463550"/>
        </p:xfrm>
        <a:graphic>
          <a:graphicData uri="http://schemas.openxmlformats.org/presentationml/2006/ole">
            <p:oleObj spid="_x0000_s4098" name="Equation" r:id="rId4" imgW="27736800" imgH="6096000" progId="">
              <p:embed/>
            </p:oleObj>
          </a:graphicData>
        </a:graphic>
      </p:graphicFrame>
      <p:graphicFrame>
        <p:nvGraphicFramePr>
          <p:cNvPr id="727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840501235"/>
              </p:ext>
            </p:extLst>
          </p:nvPr>
        </p:nvGraphicFramePr>
        <p:xfrm>
          <a:off x="1289050" y="2428875"/>
          <a:ext cx="4935538" cy="398463"/>
        </p:xfrm>
        <a:graphic>
          <a:graphicData uri="http://schemas.openxmlformats.org/presentationml/2006/ole">
            <p:oleObj spid="_x0000_s4099" name="Equation" r:id="rId5" imgW="75285600" imgH="6096000" progId="">
              <p:embed/>
            </p:oleObj>
          </a:graphicData>
        </a:graphic>
      </p:graphicFrame>
      <p:graphicFrame>
        <p:nvGraphicFramePr>
          <p:cNvPr id="7270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030173502"/>
              </p:ext>
            </p:extLst>
          </p:nvPr>
        </p:nvGraphicFramePr>
        <p:xfrm>
          <a:off x="2585178" y="3679825"/>
          <a:ext cx="2016125" cy="387350"/>
        </p:xfrm>
        <a:graphic>
          <a:graphicData uri="http://schemas.openxmlformats.org/presentationml/2006/ole">
            <p:oleObj spid="_x0000_s4100" name="Equation" r:id="rId6" imgW="31699200" imgH="6096000" progId="">
              <p:embed/>
            </p:oleObj>
          </a:graphicData>
        </a:graphic>
      </p:graphicFrame>
      <p:graphicFrame>
        <p:nvGraphicFramePr>
          <p:cNvPr id="727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4152606229"/>
              </p:ext>
            </p:extLst>
          </p:nvPr>
        </p:nvGraphicFramePr>
        <p:xfrm>
          <a:off x="2571040" y="4143375"/>
          <a:ext cx="2125662" cy="412750"/>
        </p:xfrm>
        <a:graphic>
          <a:graphicData uri="http://schemas.openxmlformats.org/presentationml/2006/ole">
            <p:oleObj spid="_x0000_s4101" name="Equation" r:id="rId7" imgW="31394400" imgH="6096000" progId="">
              <p:embed/>
            </p:oleObj>
          </a:graphicData>
        </a:graphic>
      </p:graphicFrame>
      <p:sp>
        <p:nvSpPr>
          <p:cNvPr id="12" name="Right Arrow 11"/>
          <p:cNvSpPr/>
          <p:nvPr/>
        </p:nvSpPr>
        <p:spPr>
          <a:xfrm>
            <a:off x="1743075" y="4010025"/>
            <a:ext cx="361950" cy="219075"/>
          </a:xfrm>
          <a:prstGeom prst="rightArrow">
            <a:avLst/>
          </a:prstGeom>
          <a:solidFill>
            <a:srgbClr val="66FF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eft Brace 12"/>
          <p:cNvSpPr/>
          <p:nvPr/>
        </p:nvSpPr>
        <p:spPr>
          <a:xfrm>
            <a:off x="2419350" y="3733800"/>
            <a:ext cx="180975" cy="781050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27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761792551"/>
              </p:ext>
            </p:extLst>
          </p:nvPr>
        </p:nvGraphicFramePr>
        <p:xfrm>
          <a:off x="677863" y="5017294"/>
          <a:ext cx="4532312" cy="658812"/>
        </p:xfrm>
        <a:graphic>
          <a:graphicData uri="http://schemas.openxmlformats.org/presentationml/2006/ole">
            <p:oleObj spid="_x0000_s4102" name="Equation" r:id="rId8" imgW="73152000" imgH="10668000" progId="">
              <p:embed/>
            </p:oleObj>
          </a:graphicData>
        </a:graphic>
      </p:graphicFrame>
      <p:graphicFrame>
        <p:nvGraphicFramePr>
          <p:cNvPr id="727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4131931835"/>
              </p:ext>
            </p:extLst>
          </p:nvPr>
        </p:nvGraphicFramePr>
        <p:xfrm>
          <a:off x="717550" y="5743575"/>
          <a:ext cx="4760913" cy="700088"/>
        </p:xfrm>
        <a:graphic>
          <a:graphicData uri="http://schemas.openxmlformats.org/presentationml/2006/ole">
            <p:oleObj spid="_x0000_s4103" name="Equation" r:id="rId9" imgW="72542400" imgH="10668000" progId="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3438389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   Academic Year: 2022 – 2023                     Semester: Even</a:t>
            </a:r>
            <a:br>
              <a:rPr lang="en-IN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Subject Name: Complex Analysis</a:t>
            </a:r>
          </a:p>
          <a:p>
            <a:pPr>
              <a:buNone/>
            </a:pP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   Class: III B.SC Maths</a:t>
            </a:r>
            <a:br>
              <a:rPr lang="en-IN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Topic Name: Harmonic Function</a:t>
            </a:r>
            <a:br>
              <a:rPr lang="en-IN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Name of the Faculty: </a:t>
            </a:r>
            <a:r>
              <a:rPr lang="en-IN" b="1" dirty="0" err="1" smtClean="0">
                <a:latin typeface="Times New Roman" pitchFamily="18" charset="0"/>
                <a:cs typeface="Times New Roman" pitchFamily="18" charset="0"/>
              </a:rPr>
              <a:t>D.Femila</a:t>
            </a: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b="1" dirty="0" err="1" smtClean="0">
                <a:latin typeface="Times New Roman" pitchFamily="18" charset="0"/>
                <a:cs typeface="Times New Roman" pitchFamily="18" charset="0"/>
              </a:rPr>
              <a:t>Jayaseeli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0"/>
            <a:ext cx="77724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>
                <a:solidFill>
                  <a:srgbClr val="FF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Derivatives of Analytic Function</a:t>
            </a:r>
            <a:endParaRPr lang="en-US" sz="2400" dirty="0">
              <a:solidFill>
                <a:srgbClr val="FF993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3317" name="Text Box 3"/>
          <p:cNvSpPr txBox="1">
            <a:spLocks noChangeArrowheads="1"/>
          </p:cNvSpPr>
          <p:nvPr/>
        </p:nvSpPr>
        <p:spPr bwMode="auto">
          <a:xfrm>
            <a:off x="3533775" y="899369"/>
            <a:ext cx="1628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E9E89A-3834-42EF-8728-A4579870415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148011" y="756671"/>
            <a:ext cx="47019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Important theorem (proven later)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4371" y="1658836"/>
            <a:ext cx="6507582" cy="400110"/>
          </a:xfrm>
          <a:prstGeom prst="rect">
            <a:avLst/>
          </a:prstGeom>
          <a:solidFill>
            <a:srgbClr val="C5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Arial" pitchFamily="34" charset="0"/>
                <a:cs typeface="Arial" pitchFamily="34" charset="0"/>
              </a:rPr>
              <a:t>The </a:t>
            </a:r>
            <a:r>
              <a:rPr lang="en-US" sz="2000" u="sng" dirty="0">
                <a:latin typeface="Arial" pitchFamily="34" charset="0"/>
                <a:cs typeface="Arial" pitchFamily="34" charset="0"/>
              </a:rPr>
              <a:t>derivative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of an analytic function is also analytic. 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447749683"/>
              </p:ext>
            </p:extLst>
          </p:nvPr>
        </p:nvGraphicFramePr>
        <p:xfrm>
          <a:off x="3303836" y="2319594"/>
          <a:ext cx="1642736" cy="410684"/>
        </p:xfrm>
        <a:graphic>
          <a:graphicData uri="http://schemas.openxmlformats.org/presentationml/2006/ole">
            <p:oleObj spid="_x0000_s9218" name="Equation" r:id="rId4" imgW="24384000" imgH="6096000" progId="">
              <p:embed/>
            </p:oleObj>
          </a:graphicData>
        </a:graphic>
      </p:graphicFrame>
      <p:sp>
        <p:nvSpPr>
          <p:cNvPr id="4" name="Down Arrow 3"/>
          <p:cNvSpPr/>
          <p:nvPr/>
        </p:nvSpPr>
        <p:spPr>
          <a:xfrm>
            <a:off x="3977089" y="2894302"/>
            <a:ext cx="231354" cy="284427"/>
          </a:xfrm>
          <a:prstGeom prst="downArrow">
            <a:avLst/>
          </a:prstGeom>
          <a:solidFill>
            <a:srgbClr val="66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808412409"/>
              </p:ext>
            </p:extLst>
          </p:nvPr>
        </p:nvGraphicFramePr>
        <p:xfrm>
          <a:off x="3359063" y="3509332"/>
          <a:ext cx="1587508" cy="387197"/>
        </p:xfrm>
        <a:graphic>
          <a:graphicData uri="http://schemas.openxmlformats.org/presentationml/2006/ole">
            <p:oleObj spid="_x0000_s9219" name="Equation" r:id="rId5" imgW="24993600" imgH="6096000" progId="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948680969"/>
              </p:ext>
            </p:extLst>
          </p:nvPr>
        </p:nvGraphicFramePr>
        <p:xfrm>
          <a:off x="3320949" y="4675583"/>
          <a:ext cx="1839863" cy="432909"/>
        </p:xfrm>
        <a:graphic>
          <a:graphicData uri="http://schemas.openxmlformats.org/presentationml/2006/ole">
            <p:oleObj spid="_x0000_s9220" name="Equation" r:id="rId6" imgW="25908000" imgH="6096000" progId="">
              <p:embed/>
            </p:oleObj>
          </a:graphicData>
        </a:graphic>
      </p:graphicFrame>
      <p:sp>
        <p:nvSpPr>
          <p:cNvPr id="13" name="Down Arrow 12"/>
          <p:cNvSpPr/>
          <p:nvPr/>
        </p:nvSpPr>
        <p:spPr>
          <a:xfrm>
            <a:off x="4009527" y="4084918"/>
            <a:ext cx="231354" cy="284427"/>
          </a:xfrm>
          <a:prstGeom prst="downArrow">
            <a:avLst/>
          </a:prstGeom>
          <a:solidFill>
            <a:srgbClr val="66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own Arrow 14"/>
          <p:cNvSpPr/>
          <p:nvPr/>
        </p:nvSpPr>
        <p:spPr>
          <a:xfrm>
            <a:off x="4061110" y="5266257"/>
            <a:ext cx="231354" cy="284427"/>
          </a:xfrm>
          <a:prstGeom prst="downArrow">
            <a:avLst/>
          </a:prstGeom>
          <a:solidFill>
            <a:srgbClr val="66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046016270"/>
              </p:ext>
            </p:extLst>
          </p:nvPr>
        </p:nvGraphicFramePr>
        <p:xfrm>
          <a:off x="4019930" y="5721663"/>
          <a:ext cx="356690" cy="832277"/>
        </p:xfrm>
        <a:graphic>
          <a:graphicData uri="http://schemas.openxmlformats.org/presentationml/2006/ole">
            <p:oleObj spid="_x0000_s9221" name="Equation" r:id="rId7" imgW="1828800" imgH="4267200" progId="">
              <p:embed/>
            </p:oleObj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660117" y="3623253"/>
            <a:ext cx="2952521" cy="923330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Hence, </a:t>
            </a:r>
            <a:r>
              <a:rPr lang="en-US" sz="1800" u="sng" dirty="0"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derivatives of an analytic function are also analytic.</a:t>
            </a:r>
          </a:p>
        </p:txBody>
      </p:sp>
    </p:spTree>
    <p:extLst>
      <p:ext uri="{BB962C8B-B14F-4D97-AF65-F5344CB8AC3E}">
        <p14:creationId xmlns="" xmlns:p14="http://schemas.microsoft.com/office/powerpoint/2010/main" val="1779064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3175"/>
            <a:ext cx="7772400" cy="11303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>
                <a:solidFill>
                  <a:srgbClr val="FF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Real and Imaginary Parts of Analytic Functions</a:t>
            </a:r>
            <a:br>
              <a:rPr lang="en-US" sz="2800" dirty="0">
                <a:solidFill>
                  <a:srgbClr val="FF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en-US" sz="2800" dirty="0">
                <a:solidFill>
                  <a:srgbClr val="FF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Are Harmonic Functions</a:t>
            </a:r>
            <a:endParaRPr lang="en-US" sz="2400" dirty="0">
              <a:solidFill>
                <a:srgbClr val="FF993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4340" name="Text Box 3"/>
          <p:cNvSpPr txBox="1">
            <a:spLocks noChangeArrowheads="1"/>
          </p:cNvSpPr>
          <p:nvPr/>
        </p:nvSpPr>
        <p:spPr bwMode="auto">
          <a:xfrm>
            <a:off x="3533775" y="1362075"/>
            <a:ext cx="1628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graphicFrame>
        <p:nvGraphicFramePr>
          <p:cNvPr id="1433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42796972"/>
              </p:ext>
            </p:extLst>
          </p:nvPr>
        </p:nvGraphicFramePr>
        <p:xfrm>
          <a:off x="1147763" y="1473200"/>
          <a:ext cx="5654675" cy="381000"/>
        </p:xfrm>
        <a:graphic>
          <a:graphicData uri="http://schemas.openxmlformats.org/presentationml/2006/ole">
            <p:oleObj spid="_x0000_s5122" name="Equation" r:id="rId4" imgW="89611200" imgH="6096000" progId="">
              <p:embed/>
            </p:oleObj>
          </a:graphicData>
        </a:graphic>
      </p:graphicFrame>
      <p:sp>
        <p:nvSpPr>
          <p:cNvPr id="14341" name="AutoShape 6"/>
          <p:cNvSpPr>
            <a:spLocks noChangeArrowheads="1"/>
          </p:cNvSpPr>
          <p:nvPr/>
        </p:nvSpPr>
        <p:spPr bwMode="auto">
          <a:xfrm>
            <a:off x="2684028" y="5168900"/>
            <a:ext cx="3328268" cy="1346200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dirty="0">
                <a:latin typeface="Arial" charset="0"/>
                <a:cs typeface="Arial" charset="0"/>
              </a:rPr>
              <a:t>This result is extensively used </a:t>
            </a:r>
          </a:p>
          <a:p>
            <a:pPr algn="ctr"/>
            <a:r>
              <a:rPr lang="en-US" sz="1600" dirty="0">
                <a:latin typeface="Arial" charset="0"/>
                <a:cs typeface="Arial" charset="0"/>
              </a:rPr>
              <a:t>in </a:t>
            </a:r>
            <a:r>
              <a:rPr lang="en-US" sz="1600" u="sng" dirty="0">
                <a:latin typeface="Arial" charset="0"/>
                <a:cs typeface="Arial" charset="0"/>
              </a:rPr>
              <a:t>conformal mapping</a:t>
            </a:r>
            <a:r>
              <a:rPr lang="en-US" sz="1600" dirty="0">
                <a:latin typeface="Arial" charset="0"/>
                <a:cs typeface="Arial" charset="0"/>
              </a:rPr>
              <a:t> to solve </a:t>
            </a:r>
          </a:p>
          <a:p>
            <a:pPr algn="ctr"/>
            <a:r>
              <a:rPr lang="en-US" sz="1600" dirty="0">
                <a:latin typeface="Arial" charset="0"/>
                <a:cs typeface="Arial" charset="0"/>
              </a:rPr>
              <a:t>electrostatics and other problems </a:t>
            </a:r>
          </a:p>
          <a:p>
            <a:pPr algn="ctr"/>
            <a:r>
              <a:rPr lang="en-US" sz="1600" dirty="0">
                <a:latin typeface="Arial" charset="0"/>
                <a:cs typeface="Arial" charset="0"/>
              </a:rPr>
              <a:t>involving the 2D Laplace equation</a:t>
            </a:r>
          </a:p>
          <a:p>
            <a:pPr algn="ctr"/>
            <a:r>
              <a:rPr lang="en-US" sz="1600" dirty="0">
                <a:latin typeface="Arial" charset="0"/>
                <a:cs typeface="Arial" charset="0"/>
              </a:rPr>
              <a:t> (discussed later). 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E9E89A-3834-42EF-8728-A45798704159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graphicFrame>
        <p:nvGraphicFramePr>
          <p:cNvPr id="1433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573707801"/>
              </p:ext>
            </p:extLst>
          </p:nvPr>
        </p:nvGraphicFramePr>
        <p:xfrm>
          <a:off x="2905919" y="2297131"/>
          <a:ext cx="3352800" cy="533400"/>
        </p:xfrm>
        <a:graphic>
          <a:graphicData uri="http://schemas.openxmlformats.org/presentationml/2006/ole">
            <p:oleObj spid="_x0000_s5123" name="Equation" r:id="rId5" imgW="40233600" imgH="6400800" progId="">
              <p:embed/>
            </p:oleObj>
          </a:graphicData>
        </a:graphic>
      </p:graphicFrame>
      <p:sp>
        <p:nvSpPr>
          <p:cNvPr id="11" name="Right Arrow 10"/>
          <p:cNvSpPr/>
          <p:nvPr/>
        </p:nvSpPr>
        <p:spPr>
          <a:xfrm>
            <a:off x="2256312" y="2422566"/>
            <a:ext cx="391886" cy="237507"/>
          </a:xfrm>
          <a:prstGeom prst="rightArrow">
            <a:avLst/>
          </a:prstGeom>
          <a:solidFill>
            <a:srgbClr val="66FF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66916" y="3185606"/>
            <a:ext cx="8538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functions </a:t>
            </a:r>
            <a:r>
              <a:rPr lang="en-US" sz="2000" i="1" dirty="0">
                <a:latin typeface="+mn-lt"/>
                <a:cs typeface="Arial" panose="020B0604020202020204" pitchFamily="34" charset="0"/>
              </a:rPr>
              <a:t>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2000" i="1" dirty="0">
                <a:latin typeface="+mn-lt"/>
                <a:cs typeface="Arial" panose="020B0604020202020204" pitchFamily="34" charset="0"/>
              </a:rPr>
              <a:t>v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are </a:t>
            </a:r>
            <a:r>
              <a:rPr 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harmonic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(i.e., they satisfy Laplace’s equation)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525941770"/>
              </p:ext>
            </p:extLst>
          </p:nvPr>
        </p:nvGraphicFramePr>
        <p:xfrm>
          <a:off x="3404951" y="3871406"/>
          <a:ext cx="1660525" cy="728662"/>
        </p:xfrm>
        <a:graphic>
          <a:graphicData uri="http://schemas.openxmlformats.org/presentationml/2006/ole">
            <p:oleObj spid="_x0000_s5124" name="Equation" r:id="rId6" imgW="27736800" imgH="12192000" progId="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939510" y="4045464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Notation:</a:t>
            </a:r>
          </a:p>
        </p:txBody>
      </p:sp>
      <p:sp>
        <p:nvSpPr>
          <p:cNvPr id="6" name="Left Brace 5"/>
          <p:cNvSpPr/>
          <p:nvPr/>
        </p:nvSpPr>
        <p:spPr>
          <a:xfrm>
            <a:off x="3216925" y="3871406"/>
            <a:ext cx="188026" cy="728662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6643946" y="6417109"/>
            <a:ext cx="19062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Pierre-Simon Laplace</a:t>
            </a:r>
          </a:p>
        </p:txBody>
      </p:sp>
      <p:pic>
        <p:nvPicPr>
          <p:cNvPr id="14369" name="Picture 33" descr="Image result for Laplace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9009" y="3990924"/>
            <a:ext cx="1576166" cy="235595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3175"/>
            <a:ext cx="7772400" cy="949325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>
                <a:solidFill>
                  <a:srgbClr val="FF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Real and Imaginary Parts of Analytic Functions</a:t>
            </a:r>
            <a:br>
              <a:rPr lang="en-US" sz="2800" dirty="0">
                <a:solidFill>
                  <a:srgbClr val="FF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en-US" sz="2800" dirty="0">
                <a:solidFill>
                  <a:srgbClr val="FF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Are Harmonic Functions (cont.)</a:t>
            </a:r>
            <a:endParaRPr lang="en-US" sz="2400" dirty="0">
              <a:solidFill>
                <a:srgbClr val="FF993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4340" name="Text Box 3"/>
          <p:cNvSpPr txBox="1">
            <a:spLocks noChangeArrowheads="1"/>
          </p:cNvSpPr>
          <p:nvPr/>
        </p:nvSpPr>
        <p:spPr bwMode="auto">
          <a:xfrm>
            <a:off x="3533775" y="1362075"/>
            <a:ext cx="1628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graphicFrame>
        <p:nvGraphicFramePr>
          <p:cNvPr id="14338" name="Object 4"/>
          <p:cNvGraphicFramePr>
            <a:graphicFrameLocks noChangeAspect="1"/>
          </p:cNvGraphicFramePr>
          <p:nvPr/>
        </p:nvGraphicFramePr>
        <p:xfrm>
          <a:off x="715509" y="2739572"/>
          <a:ext cx="7440612" cy="3810000"/>
        </p:xfrm>
        <a:graphic>
          <a:graphicData uri="http://schemas.openxmlformats.org/presentationml/2006/ole">
            <p:oleObj spid="_x0000_s6146" name="Equation" r:id="rId4" imgW="117957600" imgH="60350400" progId="">
              <p:embed/>
            </p:oleObj>
          </a:graphicData>
        </a:graphic>
      </p:graphicFrame>
      <p:sp>
        <p:nvSpPr>
          <p:cNvPr id="14343" name="AutoShape 6"/>
          <p:cNvSpPr>
            <a:spLocks noChangeArrowheads="1"/>
          </p:cNvSpPr>
          <p:nvPr/>
        </p:nvSpPr>
        <p:spPr bwMode="auto">
          <a:xfrm>
            <a:off x="1236893" y="1533442"/>
            <a:ext cx="5648649" cy="936625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600" i="1" dirty="0">
                <a:latin typeface="+mn-lt"/>
                <a:cs typeface="Arial" charset="0"/>
              </a:rPr>
              <a:t>      f  </a:t>
            </a:r>
            <a:r>
              <a:rPr lang="en-US" sz="1600" i="1" dirty="0">
                <a:latin typeface="Arial" charset="0"/>
                <a:cs typeface="Arial" charset="0"/>
              </a:rPr>
              <a:t>is analytic  </a:t>
            </a:r>
            <a:r>
              <a:rPr lang="en-US" sz="1600" i="1" dirty="0">
                <a:latin typeface="Arial" charset="0"/>
                <a:cs typeface="Arial" charset="0"/>
                <a:sym typeface="Symbol" panose="05050102010706020507" pitchFamily="18" charset="2"/>
              </a:rPr>
              <a:t>  </a:t>
            </a:r>
            <a:r>
              <a:rPr lang="en-US" sz="1600" i="1" dirty="0" err="1"/>
              <a:t>df</a:t>
            </a:r>
            <a:r>
              <a:rPr lang="en-US" sz="1600" i="1" dirty="0"/>
              <a:t> </a:t>
            </a:r>
            <a:r>
              <a:rPr lang="en-US" sz="1600" dirty="0"/>
              <a:t>/ </a:t>
            </a:r>
            <a:r>
              <a:rPr lang="en-US" sz="1600" i="1" dirty="0" err="1"/>
              <a:t>dz</a:t>
            </a:r>
            <a:r>
              <a:rPr lang="en-US" sz="1600" dirty="0"/>
              <a:t> </a:t>
            </a:r>
            <a:r>
              <a:rPr lang="en-US" sz="1600" dirty="0">
                <a:latin typeface="Arial" charset="0"/>
                <a:cs typeface="Arial" charset="0"/>
              </a:rPr>
              <a:t>is also analytic (see slide 23)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E9E89A-3834-42EF-8728-A45798704159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31272" y="985653"/>
            <a:ext cx="9252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Proof </a:t>
            </a:r>
          </a:p>
        </p:txBody>
      </p:sp>
      <p:graphicFrame>
        <p:nvGraphicFramePr>
          <p:cNvPr id="69653" name="Object 21"/>
          <p:cNvGraphicFramePr>
            <a:graphicFrameLocks noChangeAspect="1"/>
          </p:cNvGraphicFramePr>
          <p:nvPr/>
        </p:nvGraphicFramePr>
        <p:xfrm>
          <a:off x="5788025" y="2851150"/>
          <a:ext cx="3128963" cy="377825"/>
        </p:xfrm>
        <a:graphic>
          <a:graphicData uri="http://schemas.openxmlformats.org/presentationml/2006/ole">
            <p:oleObj spid="_x0000_s6147" name="Equation" r:id="rId5" imgW="55168800" imgH="6705600" progId="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3175"/>
            <a:ext cx="7772400" cy="1120775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>
                <a:solidFill>
                  <a:srgbClr val="FF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Real and Imaginary Parts of Analytic Functions</a:t>
            </a:r>
            <a:br>
              <a:rPr lang="en-US" sz="2800" dirty="0">
                <a:solidFill>
                  <a:srgbClr val="FF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en-US" sz="2800" dirty="0">
                <a:solidFill>
                  <a:srgbClr val="FF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Are Harmonic Functions (cont.)</a:t>
            </a:r>
            <a:endParaRPr lang="en-US" sz="2400" dirty="0">
              <a:solidFill>
                <a:srgbClr val="FF993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4340" name="Text Box 3"/>
          <p:cNvSpPr txBox="1">
            <a:spLocks noChangeArrowheads="1"/>
          </p:cNvSpPr>
          <p:nvPr/>
        </p:nvSpPr>
        <p:spPr bwMode="auto">
          <a:xfrm>
            <a:off x="3581400" y="1628775"/>
            <a:ext cx="1628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E9E89A-3834-42EF-8728-A45798704159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98480" y="1537325"/>
            <a:ext cx="13949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Example: </a:t>
            </a:r>
          </a:p>
        </p:txBody>
      </p:sp>
      <p:graphicFrame>
        <p:nvGraphicFramePr>
          <p:cNvPr id="7270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40795888"/>
              </p:ext>
            </p:extLst>
          </p:nvPr>
        </p:nvGraphicFramePr>
        <p:xfrm>
          <a:off x="2440877" y="1520729"/>
          <a:ext cx="1665288" cy="485775"/>
        </p:xfrm>
        <a:graphic>
          <a:graphicData uri="http://schemas.openxmlformats.org/presentationml/2006/ole">
            <p:oleObj spid="_x0000_s7170" name="Equation" r:id="rId4" imgW="21945600" imgH="6400800" progId="">
              <p:embed/>
            </p:oleObj>
          </a:graphicData>
        </a:graphic>
      </p:graphicFrame>
      <p:graphicFrame>
        <p:nvGraphicFramePr>
          <p:cNvPr id="727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329505234"/>
              </p:ext>
            </p:extLst>
          </p:nvPr>
        </p:nvGraphicFramePr>
        <p:xfrm>
          <a:off x="1708651" y="2379245"/>
          <a:ext cx="4095750" cy="496888"/>
        </p:xfrm>
        <a:graphic>
          <a:graphicData uri="http://schemas.openxmlformats.org/presentationml/2006/ole">
            <p:oleObj spid="_x0000_s7171" name="Equation" r:id="rId5" imgW="62484000" imgH="7620000" progId="">
              <p:embed/>
            </p:oleObj>
          </a:graphicData>
        </a:graphic>
      </p:graphicFrame>
      <p:graphicFrame>
        <p:nvGraphicFramePr>
          <p:cNvPr id="7270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880419023"/>
              </p:ext>
            </p:extLst>
          </p:nvPr>
        </p:nvGraphicFramePr>
        <p:xfrm>
          <a:off x="2679473" y="3670300"/>
          <a:ext cx="1628775" cy="406400"/>
        </p:xfrm>
        <a:graphic>
          <a:graphicData uri="http://schemas.openxmlformats.org/presentationml/2006/ole">
            <p:oleObj spid="_x0000_s7172" name="Equation" r:id="rId6" imgW="25603200" imgH="6400800" progId="">
              <p:embed/>
            </p:oleObj>
          </a:graphicData>
        </a:graphic>
      </p:graphicFrame>
      <p:graphicFrame>
        <p:nvGraphicFramePr>
          <p:cNvPr id="727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947078703"/>
              </p:ext>
            </p:extLst>
          </p:nvPr>
        </p:nvGraphicFramePr>
        <p:xfrm>
          <a:off x="2677886" y="4143375"/>
          <a:ext cx="1382712" cy="412750"/>
        </p:xfrm>
        <a:graphic>
          <a:graphicData uri="http://schemas.openxmlformats.org/presentationml/2006/ole">
            <p:oleObj spid="_x0000_s7173" name="Equation" r:id="rId7" imgW="20421600" imgH="6096000" progId="">
              <p:embed/>
            </p:oleObj>
          </a:graphicData>
        </a:graphic>
      </p:graphicFrame>
      <p:sp>
        <p:nvSpPr>
          <p:cNvPr id="12" name="Right Arrow 11"/>
          <p:cNvSpPr/>
          <p:nvPr/>
        </p:nvSpPr>
        <p:spPr>
          <a:xfrm>
            <a:off x="1743075" y="4010025"/>
            <a:ext cx="361950" cy="219075"/>
          </a:xfrm>
          <a:prstGeom prst="rightArrow">
            <a:avLst/>
          </a:prstGeom>
          <a:solidFill>
            <a:srgbClr val="66FF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eft Brace 12"/>
          <p:cNvSpPr/>
          <p:nvPr/>
        </p:nvSpPr>
        <p:spPr>
          <a:xfrm>
            <a:off x="2419350" y="3733800"/>
            <a:ext cx="180975" cy="781050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2711" name="Object 7"/>
          <p:cNvGraphicFramePr>
            <a:graphicFrameLocks noChangeAspect="1"/>
          </p:cNvGraphicFramePr>
          <p:nvPr/>
        </p:nvGraphicFramePr>
        <p:xfrm>
          <a:off x="1395663" y="5115780"/>
          <a:ext cx="2607094" cy="697976"/>
        </p:xfrm>
        <a:graphic>
          <a:graphicData uri="http://schemas.openxmlformats.org/presentationml/2006/ole">
            <p:oleObj spid="_x0000_s7174" name="Equation" r:id="rId8" imgW="42062400" imgH="11277600" progId="">
              <p:embed/>
            </p:oleObj>
          </a:graphicData>
        </a:graphic>
      </p:graphicFrame>
      <p:graphicFrame>
        <p:nvGraphicFramePr>
          <p:cNvPr id="72712" name="Object 8"/>
          <p:cNvGraphicFramePr>
            <a:graphicFrameLocks noChangeAspect="1"/>
          </p:cNvGraphicFramePr>
          <p:nvPr/>
        </p:nvGraphicFramePr>
        <p:xfrm>
          <a:off x="4813591" y="5121928"/>
          <a:ext cx="2740882" cy="739860"/>
        </p:xfrm>
        <a:graphic>
          <a:graphicData uri="http://schemas.openxmlformats.org/presentationml/2006/ole">
            <p:oleObj spid="_x0000_s7175" name="Equation" r:id="rId9" imgW="41757600" imgH="11277600" progId="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3175"/>
            <a:ext cx="7772400" cy="1120775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>
                <a:solidFill>
                  <a:srgbClr val="FF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Real and Imaginary Parts of Analytic Functions</a:t>
            </a:r>
            <a:br>
              <a:rPr lang="en-US" sz="2800" dirty="0">
                <a:solidFill>
                  <a:srgbClr val="FF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en-US" sz="2800" dirty="0">
                <a:solidFill>
                  <a:srgbClr val="FF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Are Harmonic Functions (cont.)</a:t>
            </a:r>
            <a:endParaRPr lang="en-US" sz="2400" dirty="0">
              <a:solidFill>
                <a:srgbClr val="FF993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4340" name="Text Box 3"/>
          <p:cNvSpPr txBox="1">
            <a:spLocks noChangeArrowheads="1"/>
          </p:cNvSpPr>
          <p:nvPr/>
        </p:nvSpPr>
        <p:spPr bwMode="auto">
          <a:xfrm>
            <a:off x="3581400" y="1628775"/>
            <a:ext cx="1628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E9E89A-3834-42EF-8728-A45798704159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98480" y="1537325"/>
            <a:ext cx="13949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FF"/>
                </a:solidFill>
                <a:latin typeface="Arial" pitchFamily="34" charset="0"/>
                <a:cs typeface="Arial" pitchFamily="34" charset="0"/>
              </a:rPr>
              <a:t>Example: </a:t>
            </a:r>
          </a:p>
        </p:txBody>
      </p:sp>
      <p:graphicFrame>
        <p:nvGraphicFramePr>
          <p:cNvPr id="7270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046767422"/>
              </p:ext>
            </p:extLst>
          </p:nvPr>
        </p:nvGraphicFramePr>
        <p:xfrm>
          <a:off x="2360797" y="1532595"/>
          <a:ext cx="2105025" cy="463550"/>
        </p:xfrm>
        <a:graphic>
          <a:graphicData uri="http://schemas.openxmlformats.org/presentationml/2006/ole">
            <p:oleObj spid="_x0000_s8194" name="Equation" r:id="rId4" imgW="27736800" imgH="6096000" progId="">
              <p:embed/>
            </p:oleObj>
          </a:graphicData>
        </a:graphic>
      </p:graphicFrame>
      <p:graphicFrame>
        <p:nvGraphicFramePr>
          <p:cNvPr id="727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840501235"/>
              </p:ext>
            </p:extLst>
          </p:nvPr>
        </p:nvGraphicFramePr>
        <p:xfrm>
          <a:off x="1289050" y="2428875"/>
          <a:ext cx="4935538" cy="398463"/>
        </p:xfrm>
        <a:graphic>
          <a:graphicData uri="http://schemas.openxmlformats.org/presentationml/2006/ole">
            <p:oleObj spid="_x0000_s8195" name="Equation" r:id="rId5" imgW="75285600" imgH="6096000" progId="">
              <p:embed/>
            </p:oleObj>
          </a:graphicData>
        </a:graphic>
      </p:graphicFrame>
      <p:graphicFrame>
        <p:nvGraphicFramePr>
          <p:cNvPr id="7270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2030173502"/>
              </p:ext>
            </p:extLst>
          </p:nvPr>
        </p:nvGraphicFramePr>
        <p:xfrm>
          <a:off x="2585178" y="3679825"/>
          <a:ext cx="2016125" cy="387350"/>
        </p:xfrm>
        <a:graphic>
          <a:graphicData uri="http://schemas.openxmlformats.org/presentationml/2006/ole">
            <p:oleObj spid="_x0000_s8196" name="Equation" r:id="rId6" imgW="31699200" imgH="6096000" progId="">
              <p:embed/>
            </p:oleObj>
          </a:graphicData>
        </a:graphic>
      </p:graphicFrame>
      <p:graphicFrame>
        <p:nvGraphicFramePr>
          <p:cNvPr id="727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4152606229"/>
              </p:ext>
            </p:extLst>
          </p:nvPr>
        </p:nvGraphicFramePr>
        <p:xfrm>
          <a:off x="2571040" y="4143375"/>
          <a:ext cx="2125662" cy="412750"/>
        </p:xfrm>
        <a:graphic>
          <a:graphicData uri="http://schemas.openxmlformats.org/presentationml/2006/ole">
            <p:oleObj spid="_x0000_s8197" name="Equation" r:id="rId7" imgW="31394400" imgH="6096000" progId="">
              <p:embed/>
            </p:oleObj>
          </a:graphicData>
        </a:graphic>
      </p:graphicFrame>
      <p:sp>
        <p:nvSpPr>
          <p:cNvPr id="12" name="Right Arrow 11"/>
          <p:cNvSpPr/>
          <p:nvPr/>
        </p:nvSpPr>
        <p:spPr>
          <a:xfrm>
            <a:off x="1743075" y="4010025"/>
            <a:ext cx="361950" cy="219075"/>
          </a:xfrm>
          <a:prstGeom prst="rightArrow">
            <a:avLst/>
          </a:prstGeom>
          <a:solidFill>
            <a:srgbClr val="66FF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eft Brace 12"/>
          <p:cNvSpPr/>
          <p:nvPr/>
        </p:nvSpPr>
        <p:spPr>
          <a:xfrm>
            <a:off x="2419350" y="3733800"/>
            <a:ext cx="180975" cy="781050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27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761792551"/>
              </p:ext>
            </p:extLst>
          </p:nvPr>
        </p:nvGraphicFramePr>
        <p:xfrm>
          <a:off x="677863" y="5017294"/>
          <a:ext cx="4532312" cy="658812"/>
        </p:xfrm>
        <a:graphic>
          <a:graphicData uri="http://schemas.openxmlformats.org/presentationml/2006/ole">
            <p:oleObj spid="_x0000_s8198" name="Equation" r:id="rId8" imgW="73152000" imgH="10668000" progId="">
              <p:embed/>
            </p:oleObj>
          </a:graphicData>
        </a:graphic>
      </p:graphicFrame>
      <p:graphicFrame>
        <p:nvGraphicFramePr>
          <p:cNvPr id="727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4131931835"/>
              </p:ext>
            </p:extLst>
          </p:nvPr>
        </p:nvGraphicFramePr>
        <p:xfrm>
          <a:off x="717550" y="5743575"/>
          <a:ext cx="4760913" cy="700088"/>
        </p:xfrm>
        <a:graphic>
          <a:graphicData uri="http://schemas.openxmlformats.org/presentationml/2006/ole">
            <p:oleObj spid="_x0000_s8199" name="Equation" r:id="rId9" imgW="72542400" imgH="10668000" progId="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3438389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3175"/>
            <a:ext cx="7772400" cy="11303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>
                <a:solidFill>
                  <a:srgbClr val="FF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Real and Imaginary Parts of Analytic Functions</a:t>
            </a:r>
            <a:br>
              <a:rPr lang="en-US" sz="2800" dirty="0">
                <a:solidFill>
                  <a:srgbClr val="FF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en-US" sz="2800" dirty="0">
                <a:solidFill>
                  <a:srgbClr val="FF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Are Harmonic Functions</a:t>
            </a:r>
            <a:endParaRPr lang="en-US" sz="2400" dirty="0">
              <a:solidFill>
                <a:srgbClr val="FF993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4340" name="Text Box 3"/>
          <p:cNvSpPr txBox="1">
            <a:spLocks noChangeArrowheads="1"/>
          </p:cNvSpPr>
          <p:nvPr/>
        </p:nvSpPr>
        <p:spPr bwMode="auto">
          <a:xfrm>
            <a:off x="3533775" y="1362075"/>
            <a:ext cx="1628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graphicFrame>
        <p:nvGraphicFramePr>
          <p:cNvPr id="1433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42796972"/>
              </p:ext>
            </p:extLst>
          </p:nvPr>
        </p:nvGraphicFramePr>
        <p:xfrm>
          <a:off x="1147763" y="1473200"/>
          <a:ext cx="5654675" cy="381000"/>
        </p:xfrm>
        <a:graphic>
          <a:graphicData uri="http://schemas.openxmlformats.org/presentationml/2006/ole">
            <p:oleObj spid="_x0000_s1026" name="Equation" r:id="rId4" imgW="89611200" imgH="6096000" progId="">
              <p:embed/>
            </p:oleObj>
          </a:graphicData>
        </a:graphic>
      </p:graphicFrame>
      <p:sp>
        <p:nvSpPr>
          <p:cNvPr id="14341" name="AutoShape 6"/>
          <p:cNvSpPr>
            <a:spLocks noChangeArrowheads="1"/>
          </p:cNvSpPr>
          <p:nvPr/>
        </p:nvSpPr>
        <p:spPr bwMode="auto">
          <a:xfrm>
            <a:off x="2684028" y="5168900"/>
            <a:ext cx="3328268" cy="1346200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dirty="0">
                <a:latin typeface="Arial" charset="0"/>
                <a:cs typeface="Arial" charset="0"/>
              </a:rPr>
              <a:t>This result is extensively used </a:t>
            </a:r>
          </a:p>
          <a:p>
            <a:pPr algn="ctr"/>
            <a:r>
              <a:rPr lang="en-US" sz="1600" dirty="0">
                <a:latin typeface="Arial" charset="0"/>
                <a:cs typeface="Arial" charset="0"/>
              </a:rPr>
              <a:t>in </a:t>
            </a:r>
            <a:r>
              <a:rPr lang="en-US" sz="1600" u="sng" dirty="0">
                <a:latin typeface="Arial" charset="0"/>
                <a:cs typeface="Arial" charset="0"/>
              </a:rPr>
              <a:t>conformal mapping</a:t>
            </a:r>
            <a:r>
              <a:rPr lang="en-US" sz="1600" dirty="0">
                <a:latin typeface="Arial" charset="0"/>
                <a:cs typeface="Arial" charset="0"/>
              </a:rPr>
              <a:t> to solve </a:t>
            </a:r>
          </a:p>
          <a:p>
            <a:pPr algn="ctr"/>
            <a:r>
              <a:rPr lang="en-US" sz="1600" dirty="0">
                <a:latin typeface="Arial" charset="0"/>
                <a:cs typeface="Arial" charset="0"/>
              </a:rPr>
              <a:t>electrostatics and other problems </a:t>
            </a:r>
          </a:p>
          <a:p>
            <a:pPr algn="ctr"/>
            <a:r>
              <a:rPr lang="en-US" sz="1600" dirty="0">
                <a:latin typeface="Arial" charset="0"/>
                <a:cs typeface="Arial" charset="0"/>
              </a:rPr>
              <a:t>involving the 2D Laplace equation</a:t>
            </a:r>
          </a:p>
          <a:p>
            <a:pPr algn="ctr"/>
            <a:r>
              <a:rPr lang="en-US" sz="1600" dirty="0">
                <a:latin typeface="Arial" charset="0"/>
                <a:cs typeface="Arial" charset="0"/>
              </a:rPr>
              <a:t> (discussed later). 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E9E89A-3834-42EF-8728-A45798704159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graphicFrame>
        <p:nvGraphicFramePr>
          <p:cNvPr id="1433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573707801"/>
              </p:ext>
            </p:extLst>
          </p:nvPr>
        </p:nvGraphicFramePr>
        <p:xfrm>
          <a:off x="2905919" y="2297131"/>
          <a:ext cx="3352800" cy="533400"/>
        </p:xfrm>
        <a:graphic>
          <a:graphicData uri="http://schemas.openxmlformats.org/presentationml/2006/ole">
            <p:oleObj spid="_x0000_s1027" name="Equation" r:id="rId5" imgW="40233600" imgH="6400800" progId="">
              <p:embed/>
            </p:oleObj>
          </a:graphicData>
        </a:graphic>
      </p:graphicFrame>
      <p:sp>
        <p:nvSpPr>
          <p:cNvPr id="11" name="Right Arrow 10"/>
          <p:cNvSpPr/>
          <p:nvPr/>
        </p:nvSpPr>
        <p:spPr>
          <a:xfrm>
            <a:off x="2256312" y="2422566"/>
            <a:ext cx="391886" cy="237507"/>
          </a:xfrm>
          <a:prstGeom prst="rightArrow">
            <a:avLst/>
          </a:prstGeom>
          <a:solidFill>
            <a:srgbClr val="66FF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66916" y="3185606"/>
            <a:ext cx="8538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functions </a:t>
            </a:r>
            <a:r>
              <a:rPr lang="en-US" sz="2000" i="1" dirty="0">
                <a:latin typeface="+mn-lt"/>
                <a:cs typeface="Arial" panose="020B0604020202020204" pitchFamily="34" charset="0"/>
              </a:rPr>
              <a:t>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2000" i="1" dirty="0">
                <a:latin typeface="+mn-lt"/>
                <a:cs typeface="Arial" panose="020B0604020202020204" pitchFamily="34" charset="0"/>
              </a:rPr>
              <a:t>v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are </a:t>
            </a:r>
            <a:r>
              <a:rPr lang="en-US" sz="2000" u="sng" dirty="0">
                <a:latin typeface="Arial" panose="020B0604020202020204" pitchFamily="34" charset="0"/>
                <a:cs typeface="Arial" panose="020B0604020202020204" pitchFamily="34" charset="0"/>
              </a:rPr>
              <a:t>harmonic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(i.e., they satisfy Laplace’s equation)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3525941770"/>
              </p:ext>
            </p:extLst>
          </p:nvPr>
        </p:nvGraphicFramePr>
        <p:xfrm>
          <a:off x="3404951" y="3871406"/>
          <a:ext cx="1660525" cy="728662"/>
        </p:xfrm>
        <a:graphic>
          <a:graphicData uri="http://schemas.openxmlformats.org/presentationml/2006/ole">
            <p:oleObj spid="_x0000_s1028" name="Equation" r:id="rId6" imgW="27736800" imgH="12192000" progId="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939510" y="4045464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Notation:</a:t>
            </a:r>
          </a:p>
        </p:txBody>
      </p:sp>
      <p:sp>
        <p:nvSpPr>
          <p:cNvPr id="6" name="Left Brace 5"/>
          <p:cNvSpPr/>
          <p:nvPr/>
        </p:nvSpPr>
        <p:spPr>
          <a:xfrm>
            <a:off x="3216925" y="3871406"/>
            <a:ext cx="188026" cy="728662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6643946" y="6417109"/>
            <a:ext cx="19062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Pierre-Simon Laplace</a:t>
            </a:r>
          </a:p>
        </p:txBody>
      </p:sp>
      <p:pic>
        <p:nvPicPr>
          <p:cNvPr id="14369" name="Picture 33" descr="Image result for Laplace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9009" y="3990924"/>
            <a:ext cx="1576166" cy="235595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3175"/>
            <a:ext cx="7772400" cy="949325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>
                <a:solidFill>
                  <a:srgbClr val="FF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Real and Imaginary Parts of Analytic Functions</a:t>
            </a:r>
            <a:br>
              <a:rPr lang="en-US" sz="2800" dirty="0">
                <a:solidFill>
                  <a:srgbClr val="FF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en-US" sz="2800" dirty="0">
                <a:solidFill>
                  <a:srgbClr val="FF99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Are Harmonic Functions (cont.)</a:t>
            </a:r>
            <a:endParaRPr lang="en-US" sz="2400" dirty="0">
              <a:solidFill>
                <a:srgbClr val="FF993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4340" name="Text Box 3"/>
          <p:cNvSpPr txBox="1">
            <a:spLocks noChangeArrowheads="1"/>
          </p:cNvSpPr>
          <p:nvPr/>
        </p:nvSpPr>
        <p:spPr bwMode="auto">
          <a:xfrm>
            <a:off x="3533775" y="1362075"/>
            <a:ext cx="1628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graphicFrame>
        <p:nvGraphicFramePr>
          <p:cNvPr id="14338" name="Object 4"/>
          <p:cNvGraphicFramePr>
            <a:graphicFrameLocks noChangeAspect="1"/>
          </p:cNvGraphicFramePr>
          <p:nvPr/>
        </p:nvGraphicFramePr>
        <p:xfrm>
          <a:off x="715509" y="2739572"/>
          <a:ext cx="7440612" cy="3810000"/>
        </p:xfrm>
        <a:graphic>
          <a:graphicData uri="http://schemas.openxmlformats.org/presentationml/2006/ole">
            <p:oleObj spid="_x0000_s2050" name="Equation" r:id="rId4" imgW="117957600" imgH="60350400" progId="">
              <p:embed/>
            </p:oleObj>
          </a:graphicData>
        </a:graphic>
      </p:graphicFrame>
      <p:sp>
        <p:nvSpPr>
          <p:cNvPr id="14343" name="AutoShape 6"/>
          <p:cNvSpPr>
            <a:spLocks noChangeArrowheads="1"/>
          </p:cNvSpPr>
          <p:nvPr/>
        </p:nvSpPr>
        <p:spPr bwMode="auto">
          <a:xfrm>
            <a:off x="1236893" y="1533442"/>
            <a:ext cx="5648649" cy="936625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600" i="1" dirty="0">
                <a:latin typeface="+mn-lt"/>
                <a:cs typeface="Arial" charset="0"/>
              </a:rPr>
              <a:t>      f  </a:t>
            </a:r>
            <a:r>
              <a:rPr lang="en-US" sz="1600" i="1" dirty="0">
                <a:latin typeface="Arial" charset="0"/>
                <a:cs typeface="Arial" charset="0"/>
              </a:rPr>
              <a:t>is analytic  </a:t>
            </a:r>
            <a:r>
              <a:rPr lang="en-US" sz="1600" i="1" dirty="0">
                <a:latin typeface="Arial" charset="0"/>
                <a:cs typeface="Arial" charset="0"/>
                <a:sym typeface="Symbol" panose="05050102010706020507" pitchFamily="18" charset="2"/>
              </a:rPr>
              <a:t>  </a:t>
            </a:r>
            <a:r>
              <a:rPr lang="en-US" sz="1600" i="1" dirty="0" err="1"/>
              <a:t>df</a:t>
            </a:r>
            <a:r>
              <a:rPr lang="en-US" sz="1600" i="1" dirty="0"/>
              <a:t> </a:t>
            </a:r>
            <a:r>
              <a:rPr lang="en-US" sz="1600" dirty="0"/>
              <a:t>/ </a:t>
            </a:r>
            <a:r>
              <a:rPr lang="en-US" sz="1600" i="1" dirty="0" err="1"/>
              <a:t>dz</a:t>
            </a:r>
            <a:r>
              <a:rPr lang="en-US" sz="1600" dirty="0"/>
              <a:t> </a:t>
            </a:r>
            <a:r>
              <a:rPr lang="en-US" sz="1600" dirty="0">
                <a:latin typeface="Arial" charset="0"/>
                <a:cs typeface="Arial" charset="0"/>
              </a:rPr>
              <a:t>is also analytic (see slide 23)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E9E89A-3834-42EF-8728-A45798704159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31272" y="985653"/>
            <a:ext cx="9252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Proof </a:t>
            </a:r>
          </a:p>
        </p:txBody>
      </p:sp>
      <p:graphicFrame>
        <p:nvGraphicFramePr>
          <p:cNvPr id="69653" name="Object 21"/>
          <p:cNvGraphicFramePr>
            <a:graphicFrameLocks noChangeAspect="1"/>
          </p:cNvGraphicFramePr>
          <p:nvPr/>
        </p:nvGraphicFramePr>
        <p:xfrm>
          <a:off x="5788025" y="2851150"/>
          <a:ext cx="3128963" cy="377825"/>
        </p:xfrm>
        <a:graphic>
          <a:graphicData uri="http://schemas.openxmlformats.org/presentationml/2006/ole">
            <p:oleObj spid="_x0000_s2051" name="Equation" r:id="rId5" imgW="55168800" imgH="6705600" progId="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255</Words>
  <Application>Microsoft Office PowerPoint</Application>
  <PresentationFormat>On-screen Show (4:3)</PresentationFormat>
  <Paragraphs>59</Paragraphs>
  <Slides>11</Slides>
  <Notes>9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Equation</vt:lpstr>
      <vt:lpstr>NAZARETH COLLEGE OF ARTS AND SCIENCE</vt:lpstr>
      <vt:lpstr>Slide 2</vt:lpstr>
      <vt:lpstr>Derivatives of Analytic Function</vt:lpstr>
      <vt:lpstr>Real and Imaginary Parts of Analytic Functions Are Harmonic Functions</vt:lpstr>
      <vt:lpstr>Real and Imaginary Parts of Analytic Functions Are Harmonic Functions (cont.)</vt:lpstr>
      <vt:lpstr>Real and Imaginary Parts of Analytic Functions Are Harmonic Functions (cont.)</vt:lpstr>
      <vt:lpstr>Real and Imaginary Parts of Analytic Functions Are Harmonic Functions (cont.)</vt:lpstr>
      <vt:lpstr>Real and Imaginary Parts of Analytic Functions Are Harmonic Functions</vt:lpstr>
      <vt:lpstr>Real and Imaginary Parts of Analytic Functions Are Harmonic Functions (cont.)</vt:lpstr>
      <vt:lpstr>Real and Imaginary Parts of Analytic Functions Are Harmonic Functions (cont.)</vt:lpstr>
      <vt:lpstr>Real and Imaginary Parts of Analytic Functions Are Harmonic Functions (cont.)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NCAS Maths</dc:creator>
  <cp:lastModifiedBy>NCAS Maths</cp:lastModifiedBy>
  <cp:revision>2</cp:revision>
  <dcterms:created xsi:type="dcterms:W3CDTF">2024-03-19T07:30:34Z</dcterms:created>
  <dcterms:modified xsi:type="dcterms:W3CDTF">2024-03-21T05:41:11Z</dcterms:modified>
</cp:coreProperties>
</file>