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E2A5847-3A73-437E-AEC0-448688C5C810}" type="datetimeFigureOut">
              <a:rPr lang="en-US" smtClean="0"/>
              <a:t>18/1/2023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B51728D-2F21-436C-9A48-E1BACAE899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Mar19_11_82541290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38800" y="4495800"/>
            <a:ext cx="6172200" cy="1371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                                                     </a:t>
            </a:r>
            <a:r>
              <a:rPr lang="en-US" sz="3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Comic Sans MS" pitchFamily="66" charset="0"/>
              </a:rPr>
              <a:t>EBENEZER P</a:t>
            </a:r>
            <a:endParaRPr lang="en-US" sz="3200" dirty="0">
              <a:solidFill>
                <a:schemeClr val="accent6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609600" y="1828800"/>
            <a:ext cx="10210800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en-US" sz="7200" b="1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GungsuhChe" pitchFamily="49" charset="-127"/>
                <a:ea typeface="GungsuhChe" pitchFamily="49" charset="-127"/>
              </a:rPr>
              <a:t>IMAGE SENSING AND ACQUISITION</a:t>
            </a:r>
            <a:endParaRPr lang="en-US" sz="7200" b="1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GungsuhChe" pitchFamily="49" charset="-127"/>
              <a:ea typeface="GungsuhChe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stockphoto-1192508786-170667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467600" cy="1143000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2060"/>
                </a:solidFill>
                <a:latin typeface="Aharoni" pitchFamily="2" charset="-79"/>
                <a:cs typeface="Aharoni" pitchFamily="2" charset="-79"/>
              </a:rPr>
              <a:t>IMAGE SENSING AND AQUISITION</a:t>
            </a:r>
            <a:endParaRPr lang="en-US" b="1" dirty="0">
              <a:solidFill>
                <a:srgbClr val="002060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Images can be generated by the combination of an illuminating source and reflection or absorption of energy from that source by the elements of the scene being imaged. </a:t>
            </a:r>
            <a:endParaRPr lang="en-US" b="1" dirty="0" smtClean="0"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The </a:t>
            </a:r>
            <a:r>
              <a:rPr lang="en-US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illuminating source could be sun or any other source of electromagnetic energy such as radar, IR rays or X-ray energy. </a:t>
            </a:r>
            <a:endParaRPr lang="en-US" b="1" dirty="0" smtClean="0"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Depending </a:t>
            </a:r>
            <a:r>
              <a:rPr lang="en-US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upon the nature of source, illumination energy is reflected from or transmitted through object. </a:t>
            </a:r>
            <a:endParaRPr lang="en-US" b="1" dirty="0" smtClean="0">
              <a:latin typeface="Ebrima" pitchFamily="2" charset="0"/>
              <a:ea typeface="Ebrima" pitchFamily="2" charset="0"/>
              <a:cs typeface="Ebrima" pitchFamily="2" charset="0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 </a:t>
            </a:r>
            <a:r>
              <a:rPr lang="en-US" b="1" dirty="0" smtClean="0">
                <a:latin typeface="Ebrima" pitchFamily="2" charset="0"/>
                <a:ea typeface="Ebrima" pitchFamily="2" charset="0"/>
                <a:cs typeface="Ebrima" pitchFamily="2" charset="0"/>
              </a:rPr>
              <a:t>This reflected or transmitted energy is focused onto a photo converter which converts the energy into visible </a:t>
            </a:r>
            <a:endParaRPr lang="en-US" b="1" dirty="0">
              <a:latin typeface="Ebrima" pitchFamily="2" charset="0"/>
              <a:ea typeface="Ebrima" pitchFamily="2" charset="0"/>
              <a:cs typeface="Ebrima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three principle sensor arrangements used to transform illumination energy into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digital image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4" name="Picture 3" descr="single-image-sensor-7uaE-hHC10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2286000"/>
            <a:ext cx="5980748" cy="26003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90600" y="1066800"/>
            <a:ext cx="7467600" cy="4873752"/>
          </a:xfrm>
        </p:spPr>
        <p:txBody>
          <a:bodyPr>
            <a:normAutofit/>
          </a:bodyPr>
          <a:lstStyle/>
          <a:p>
            <a:pPr marL="457200" indent="-457200">
              <a:buClr>
                <a:srgbClr val="C00000"/>
              </a:buClr>
              <a:buFont typeface="Wingdings" pitchFamily="2" charset="2"/>
              <a:buChar char="ü"/>
            </a:pP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 The </a:t>
            </a: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incoming energy is transformed into a </a:t>
            </a: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  voltage </a:t>
            </a: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by a combination of electrical energy and sensor material</a:t>
            </a: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 marL="457200" indent="-457200">
              <a:buClr>
                <a:srgbClr val="C00000"/>
              </a:buClr>
              <a:buFont typeface="Wingdings" pitchFamily="2" charset="2"/>
              <a:buChar char="ü"/>
            </a:pP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 The </a:t>
            </a:r>
            <a:r>
              <a:rPr lang="en-US" sz="3200" b="1" dirty="0" smtClean="0">
                <a:latin typeface="Aharoni" pitchFamily="2" charset="-79"/>
                <a:cs typeface="Aharoni" pitchFamily="2" charset="-79"/>
              </a:rPr>
              <a:t>output wave form is the response of the sensor and a digital image is obtained</a:t>
            </a:r>
            <a:r>
              <a:rPr lang="en-US" sz="2800" b="1" dirty="0" smtClean="0">
                <a:latin typeface="Aharoni" pitchFamily="2" charset="-79"/>
                <a:cs typeface="Aharoni" pitchFamily="2" charset="-79"/>
              </a:rPr>
              <a:t>. </a:t>
            </a:r>
            <a:endParaRPr lang="en-US" sz="2800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43000"/>
          </a:xfrm>
        </p:spPr>
        <p:txBody>
          <a:bodyPr/>
          <a:lstStyle/>
          <a:p>
            <a:r>
              <a:rPr lang="en-US" b="1" dirty="0" smtClean="0"/>
              <a:t>Image acquisition using single sensor</a:t>
            </a:r>
            <a:endParaRPr lang="en-US" b="1" dirty="0"/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>
            <a:lum bright="-30000" contrast="-20000"/>
          </a:blip>
          <a:stretch>
            <a:fillRect/>
          </a:stretch>
        </p:blipFill>
        <p:spPr>
          <a:xfrm>
            <a:off x="1676400" y="1371600"/>
            <a:ext cx="5062426" cy="29718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4724400"/>
            <a:ext cx="7162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/>
              <a:t>The most common sensor of this type is the photodiode,     constructed using silicon materials.</a:t>
            </a:r>
          </a:p>
          <a:p>
            <a:pPr marL="342900" indent="-342900"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/>
              <a:t> Output voltage waveform is almost proportional to that of light.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8229600" cy="1143000"/>
          </a:xfrm>
        </p:spPr>
        <p:txBody>
          <a:bodyPr/>
          <a:lstStyle/>
          <a:p>
            <a:r>
              <a:rPr lang="en-US" b="1" dirty="0" smtClean="0"/>
              <a:t>Image acquisition using sensor strips</a:t>
            </a:r>
            <a:endParaRPr lang="en-US" b="1" dirty="0"/>
          </a:p>
        </p:txBody>
      </p:sp>
      <p:pic>
        <p:nvPicPr>
          <p:cNvPr id="4" name="Content Placeholder 3" descr="a-Image-acquisition-using-a-linear-sensor-strip-b-Image-acquisition-using-a-circular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686915"/>
            <a:ext cx="7467600" cy="47001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7467600" cy="4873752"/>
          </a:xfrm>
        </p:spPr>
        <p:txBody>
          <a:bodyPr>
            <a:normAutofit fontScale="85000" lnSpcReduction="10000"/>
          </a:bodyPr>
          <a:lstStyle/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This constitute inline arrangement of sensors in one direction – will capture image in one direction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Motion 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perpendicular to the strip provides imaging in other direction. </a:t>
            </a:r>
            <a:endParaRPr lang="en-US" sz="2600" b="1" dirty="0" smtClean="0">
              <a:latin typeface="Aharoni" pitchFamily="2" charset="-79"/>
              <a:cs typeface="Aharoni" pitchFamily="2" charset="-79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This 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type of arrangement is mostly used in flat bed scanners. </a:t>
            </a:r>
            <a:endParaRPr lang="en-US" sz="2600" b="1" dirty="0" smtClean="0">
              <a:latin typeface="Aharoni" pitchFamily="2" charset="-79"/>
              <a:cs typeface="Aharoni" pitchFamily="2" charset="-79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Such 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inline sensors mostly have 4000 or more sensors in a line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.</a:t>
            </a: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 Sometimes 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there inline sensors are mounted on a ring and the object to be scanned can be placed in between 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the ring.</a:t>
            </a: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The 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slice image of the 3D objects can be captured in this method. </a:t>
            </a:r>
            <a:endParaRPr lang="en-US" sz="2600" b="1" dirty="0" smtClean="0">
              <a:latin typeface="Aharoni" pitchFamily="2" charset="-79"/>
              <a:cs typeface="Aharoni" pitchFamily="2" charset="-79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Mostly 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used in </a:t>
            </a:r>
            <a:r>
              <a:rPr lang="en-US" sz="2600" b="1" dirty="0" smtClean="0">
                <a:latin typeface="Aharoni" pitchFamily="2" charset="-79"/>
                <a:cs typeface="Aharoni" pitchFamily="2" charset="-79"/>
              </a:rPr>
              <a:t>medicals.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Image acquisition using sensor arrays</a:t>
            </a:r>
            <a:endParaRPr lang="en-US" b="1" dirty="0"/>
          </a:p>
        </p:txBody>
      </p:sp>
      <p:pic>
        <p:nvPicPr>
          <p:cNvPr id="4" name="Content Placeholder 3" descr="download (1).jpg"/>
          <p:cNvPicPr>
            <a:picLocks noGrp="1" noChangeAspect="1"/>
          </p:cNvPicPr>
          <p:nvPr>
            <p:ph sz="quarter" idx="1"/>
          </p:nvPr>
        </p:nvPicPr>
        <p:blipFill>
          <a:blip r:embed="rId2">
            <a:lum bright="-30000" contrast="-20000"/>
          </a:blip>
          <a:stretch>
            <a:fillRect/>
          </a:stretch>
        </p:blipFill>
        <p:spPr>
          <a:xfrm>
            <a:off x="2133600" y="1905000"/>
            <a:ext cx="5012840" cy="3124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993648"/>
            <a:ext cx="7467600" cy="4873752"/>
          </a:xfrm>
        </p:spPr>
        <p:txBody>
          <a:bodyPr/>
          <a:lstStyle/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In this type sensors are arranged in the form of a 2D array. </a:t>
            </a:r>
            <a:endParaRPr lang="en-US" b="1" dirty="0" smtClean="0">
              <a:latin typeface="Aharoni" pitchFamily="2" charset="-79"/>
              <a:cs typeface="Aharoni" pitchFamily="2" charset="-79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4000 </a:t>
            </a:r>
            <a:r>
              <a:rPr lang="en-US" b="1" dirty="0" smtClean="0">
                <a:solidFill>
                  <a:srgbClr val="FF0000"/>
                </a:solidFill>
                <a:latin typeface="Aharoni" pitchFamily="2" charset="-79"/>
                <a:cs typeface="Aharoni" pitchFamily="2" charset="-79"/>
              </a:rPr>
              <a:t>x 4000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elements or more are packed together. </a:t>
            </a:r>
            <a:endParaRPr lang="en-US" b="1" dirty="0" smtClean="0">
              <a:latin typeface="Aharoni" pitchFamily="2" charset="-79"/>
              <a:cs typeface="Aharoni" pitchFamily="2" charset="-79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Widely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used in digital cameras and other light sensing instruments.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 </a:t>
            </a: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Since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the arrangement has 2D set of array of sensors, movement is not required. </a:t>
            </a:r>
            <a:endParaRPr lang="en-US" b="1" dirty="0" smtClean="0">
              <a:latin typeface="Aharoni" pitchFamily="2" charset="-79"/>
              <a:cs typeface="Aharoni" pitchFamily="2" charset="-79"/>
            </a:endParaRPr>
          </a:p>
          <a:p>
            <a:pPr>
              <a:buClr>
                <a:srgbClr val="C00000"/>
              </a:buClr>
              <a:buFont typeface="Wingdings" pitchFamily="2" charset="2"/>
              <a:buChar char="ü"/>
            </a:pPr>
            <a:r>
              <a:rPr lang="en-US" b="1" dirty="0" smtClean="0">
                <a:latin typeface="Aharoni" pitchFamily="2" charset="-79"/>
                <a:cs typeface="Aharoni" pitchFamily="2" charset="-79"/>
              </a:rPr>
              <a:t>A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complete image can be obtained by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focusing </a:t>
            </a:r>
            <a:r>
              <a:rPr lang="en-US" b="1" dirty="0" smtClean="0">
                <a:latin typeface="Aharoni" pitchFamily="2" charset="-79"/>
                <a:cs typeface="Aharoni" pitchFamily="2" charset="-79"/>
              </a:rPr>
              <a:t>the energy pattern onto the surface of the array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34</TotalTime>
  <Words>357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Slide 1</vt:lpstr>
      <vt:lpstr>IMAGE SENSING AND AQUISITION</vt:lpstr>
      <vt:lpstr> three principle sensor arrangements used to transform illumination energy into digital image</vt:lpstr>
      <vt:lpstr>Slide 4</vt:lpstr>
      <vt:lpstr>Image acquisition using single sensor</vt:lpstr>
      <vt:lpstr>Image acquisition using sensor strips</vt:lpstr>
      <vt:lpstr>Slide 7</vt:lpstr>
      <vt:lpstr>Image acquisition using sensor arrays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Lab1 Sys15</dc:creator>
  <cp:lastModifiedBy>Lab1 Sys15</cp:lastModifiedBy>
  <cp:revision>5</cp:revision>
  <dcterms:created xsi:type="dcterms:W3CDTF">2023-01-18T09:41:28Z</dcterms:created>
  <dcterms:modified xsi:type="dcterms:W3CDTF">2023-01-18T10:16:19Z</dcterms:modified>
</cp:coreProperties>
</file>