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13716000" cy="24384000"/>
  <p:embeddedFontLst>
    <p:embeddedFont>
      <p:font typeface="EB Garamond"/>
      <p:regular r:id="rId17"/>
      <p:bold r:id="rId18"/>
      <p:italic r:id="rId19"/>
      <p:boldItalic r:id="rId20"/>
    </p:embeddedFont>
    <p:embeddedFont>
      <p:font typeface="Arial Black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616">
          <p15:clr>
            <a:srgbClr val="A4A3A4"/>
          </p15:clr>
        </p15:guide>
        <p15:guide id="2" orient="horz" pos="3264">
          <p15:clr>
            <a:srgbClr val="A4A3A4"/>
          </p15:clr>
        </p15:guide>
        <p15:guide id="3" pos="6912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4008">
          <p15:clr>
            <a:srgbClr val="A4A3A4"/>
          </p15:clr>
        </p15:guide>
        <p15:guide id="6" orient="horz" pos="2352">
          <p15:clr>
            <a:srgbClr val="A4A3A4"/>
          </p15:clr>
        </p15:guide>
        <p15:guide id="7" pos="6696">
          <p15:clr>
            <a:srgbClr val="A4A3A4"/>
          </p15:clr>
        </p15:guide>
        <p15:guide id="8" pos="2136">
          <p15:clr>
            <a:srgbClr val="A4A3A4"/>
          </p15:clr>
        </p15:guide>
        <p15:guide id="9" pos="2760">
          <p15:clr>
            <a:srgbClr val="A4A3A4"/>
          </p15:clr>
        </p15:guide>
        <p15:guide id="10" pos="3288">
          <p15:clr>
            <a:srgbClr val="A4A3A4"/>
          </p15:clr>
        </p15:guide>
        <p15:guide id="11" pos="4032">
          <p15:clr>
            <a:srgbClr val="A4A3A4"/>
          </p15:clr>
        </p15:guide>
        <p15:guide id="12" pos="4392">
          <p15:clr>
            <a:srgbClr val="A4A3A4"/>
          </p15:clr>
        </p15:guide>
        <p15:guide id="13" pos="4944">
          <p15:clr>
            <a:srgbClr val="A4A3A4"/>
          </p15:clr>
        </p15:guide>
        <p15:guide id="14" pos="5544">
          <p15:clr>
            <a:srgbClr val="A4A3A4"/>
          </p15:clr>
        </p15:guide>
        <p15:guide id="15" pos="6072">
          <p15:clr>
            <a:srgbClr val="A4A3A4"/>
          </p15:clr>
        </p15:guide>
        <p15:guide id="16" orient="horz" pos="2448">
          <p15:clr>
            <a:srgbClr val="A4A3A4"/>
          </p15:clr>
        </p15:guide>
        <p15:guide id="17" pos="5256">
          <p15:clr>
            <a:srgbClr val="A4A3A4"/>
          </p15:clr>
        </p15:guide>
        <p15:guide id="18" pos="72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08DBEC-9C5A-4280-AFF7-ACF410387EB4}">
  <a:tblStyle styleId="{AF08DBEC-9C5A-4280-AFF7-ACF410387EB4}" styleName="Table_0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1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1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16" orient="horz"/>
        <p:guide pos="3264" orient="horz"/>
        <p:guide pos="6912"/>
        <p:guide orient="horz"/>
        <p:guide pos="4008" orient="horz"/>
        <p:guide pos="2352" orient="horz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pos="2448" orient="horz"/>
        <p:guide pos="5256"/>
        <p:guide pos="72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ArialBlack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EBGaramond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EBGaramond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EBGaramon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86450" y="1828800"/>
            <a:ext cx="9144450" cy="9144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cord.com/blog/what-is-structured-data-and-unstructured-data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6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7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What is the Main Difference Between Structured and Unstructured Data? | Encord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/>
          <p:nvPr>
            <p:ph idx="2" type="sldImg"/>
          </p:nvPr>
        </p:nvSpPr>
        <p:spPr>
          <a:xfrm>
            <a:off x="-457200" y="3048000"/>
            <a:ext cx="14630400" cy="82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5295900" cy="6877050"/>
          </a:xfrm>
          <a:custGeom>
            <a:rect b="b" l="l" r="r" t="t"/>
            <a:pathLst>
              <a:path extrusionOk="0" h="6877050" w="529590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00188" y="1173106"/>
            <a:ext cx="9191625" cy="5704772"/>
          </a:xfrm>
          <a:custGeom>
            <a:rect b="b" l="l" r="r" t="t"/>
            <a:pathLst>
              <a:path extrusionOk="0" h="5704772" w="9191625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694429" y="0"/>
            <a:ext cx="6803142" cy="5396474"/>
          </a:xfrm>
          <a:custGeom>
            <a:rect b="b" l="l" r="r" t="t"/>
            <a:pathLst>
              <a:path extrusionOk="0" h="5396474" w="6803142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2899790" y="810227"/>
            <a:ext cx="6392421" cy="3831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2">
  <p:cSld name="Summary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/>
          <p:nvPr/>
        </p:nvSpPr>
        <p:spPr>
          <a:xfrm>
            <a:off x="8989454" y="-2546"/>
            <a:ext cx="3202546" cy="3441072"/>
          </a:xfrm>
          <a:custGeom>
            <a:rect b="b" l="l" r="r" t="t"/>
            <a:pathLst>
              <a:path extrusionOk="0" h="3441072" w="3202546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11"/>
          <p:cNvSpPr/>
          <p:nvPr/>
        </p:nvSpPr>
        <p:spPr>
          <a:xfrm flipH="1" rot="10800000">
            <a:off x="9991725" y="1247775"/>
            <a:ext cx="2200275" cy="2181225"/>
          </a:xfrm>
          <a:custGeom>
            <a:rect b="b" l="l" r="r" t="t"/>
            <a:pathLst>
              <a:path extrusionOk="0" h="2181225" w="220027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1" name="Google Shape;91;p11"/>
          <p:cNvSpPr/>
          <p:nvPr/>
        </p:nvSpPr>
        <p:spPr>
          <a:xfrm flipH="1" rot="10800000">
            <a:off x="-20086" y="5331514"/>
            <a:ext cx="2148416" cy="1526486"/>
          </a:xfrm>
          <a:custGeom>
            <a:rect b="b" l="l" r="r" t="t"/>
            <a:pathLst>
              <a:path extrusionOk="0" h="1526486" w="214841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/>
          <p:nvPr/>
        </p:nvSpPr>
        <p:spPr>
          <a:xfrm>
            <a:off x="1540428" y="6470488"/>
            <a:ext cx="775021" cy="387513"/>
          </a:xfrm>
          <a:custGeom>
            <a:rect b="b" l="l" r="r" t="t"/>
            <a:pathLst>
              <a:path extrusionOk="0" h="387513" w="775021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Google Shape;94;p11"/>
          <p:cNvSpPr txBox="1"/>
          <p:nvPr>
            <p:ph type="title"/>
          </p:nvPr>
        </p:nvSpPr>
        <p:spPr>
          <a:xfrm>
            <a:off x="914400" y="1057274"/>
            <a:ext cx="7843837" cy="10127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914400" y="2331791"/>
            <a:ext cx="6903076" cy="3721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1"/>
          <p:cNvSpPr/>
          <p:nvPr>
            <p:ph idx="2" type="pic"/>
          </p:nvPr>
        </p:nvSpPr>
        <p:spPr>
          <a:xfrm>
            <a:off x="8989454" y="3405189"/>
            <a:ext cx="3202546" cy="345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97" name="Google Shape;97;p11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3">
  <p:cSld name="Timeline 3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1" y="0"/>
            <a:ext cx="1550562" cy="2545382"/>
          </a:xfrm>
          <a:custGeom>
            <a:rect b="b" l="l" r="r" t="t"/>
            <a:pathLst>
              <a:path extrusionOk="0" h="2545382" w="155056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1" y="-1"/>
            <a:ext cx="682740" cy="1500050"/>
          </a:xfrm>
          <a:custGeom>
            <a:rect b="b" l="l" r="r" t="t"/>
            <a:pathLst>
              <a:path extrusionOk="0" h="1500050" w="68274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170445" y="314191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Google Shape;102;p12"/>
          <p:cNvSpPr txBox="1"/>
          <p:nvPr>
            <p:ph type="title"/>
          </p:nvPr>
        </p:nvSpPr>
        <p:spPr>
          <a:xfrm>
            <a:off x="1550563" y="1089213"/>
            <a:ext cx="9879437" cy="980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" type="body"/>
          </p:nvPr>
        </p:nvSpPr>
        <p:spPr>
          <a:xfrm>
            <a:off x="1550564" y="2331958"/>
            <a:ext cx="2975217" cy="37042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2"/>
          <p:cNvSpPr txBox="1"/>
          <p:nvPr>
            <p:ph idx="2" type="body"/>
          </p:nvPr>
        </p:nvSpPr>
        <p:spPr>
          <a:xfrm>
            <a:off x="5087154" y="2331791"/>
            <a:ext cx="6345893" cy="37218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3">
  <p:cSld name="Summary 3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7193"/>
          <a:stretch/>
        </p:blipFill>
        <p:spPr>
          <a:xfrm>
            <a:off x="1" y="-1"/>
            <a:ext cx="443344" cy="6856025"/>
          </a:xfrm>
          <a:custGeom>
            <a:rect b="b" l="l" r="r" t="t"/>
            <a:pathLst>
              <a:path extrusionOk="0" h="4795637" w="173441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8" name="Google Shape;108;p13"/>
          <p:cNvSpPr txBox="1"/>
          <p:nvPr>
            <p:ph type="title"/>
          </p:nvPr>
        </p:nvSpPr>
        <p:spPr>
          <a:xfrm>
            <a:off x="1550564" y="1057274"/>
            <a:ext cx="9875463" cy="99974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3"/>
          <p:cNvSpPr/>
          <p:nvPr/>
        </p:nvSpPr>
        <p:spPr>
          <a:xfrm rot="10800000">
            <a:off x="-3" y="4420134"/>
            <a:ext cx="1293237" cy="2437866"/>
          </a:xfrm>
          <a:custGeom>
            <a:rect b="b" l="l" r="r" t="t"/>
            <a:pathLst>
              <a:path extrusionOk="0" h="2437866" w="1293237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0" name="Google Shape;110;p13"/>
          <p:cNvSpPr txBox="1"/>
          <p:nvPr>
            <p:ph idx="1" type="body"/>
          </p:nvPr>
        </p:nvSpPr>
        <p:spPr>
          <a:xfrm>
            <a:off x="1550564" y="2303028"/>
            <a:ext cx="5829147" cy="3961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2" type="body"/>
          </p:nvPr>
        </p:nvSpPr>
        <p:spPr>
          <a:xfrm>
            <a:off x="7940842" y="2303028"/>
            <a:ext cx="3485184" cy="39615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3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2">
            <a:alphaModFix/>
          </a:blip>
          <a:srcRect b="0" l="0" r="0" t="7193"/>
          <a:stretch/>
        </p:blipFill>
        <p:spPr>
          <a:xfrm rot="5400000">
            <a:off x="6072641" y="-5676015"/>
            <a:ext cx="443344" cy="11795374"/>
          </a:xfrm>
          <a:custGeom>
            <a:rect b="b" l="l" r="r" t="t"/>
            <a:pathLst>
              <a:path extrusionOk="0" h="4795637" w="173441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3">
            <a:alphaModFix/>
          </a:blip>
          <a:srcRect b="0" l="0" r="10856" t="11443"/>
          <a:stretch/>
        </p:blipFill>
        <p:spPr>
          <a:xfrm rot="-5400000">
            <a:off x="-6447" y="6444"/>
            <a:ext cx="1961253" cy="1948364"/>
          </a:xfrm>
          <a:custGeom>
            <a:rect b="b" l="l" r="r" t="t"/>
            <a:pathLst>
              <a:path extrusionOk="0" h="1948364" w="1961253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13"/>
          <p:cNvSpPr/>
          <p:nvPr/>
        </p:nvSpPr>
        <p:spPr>
          <a:xfrm>
            <a:off x="396626" y="4929577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2">
  <p:cSld name="Timeline 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" name="Google Shape;119;p14"/>
          <p:cNvSpPr txBox="1"/>
          <p:nvPr>
            <p:ph type="title"/>
          </p:nvPr>
        </p:nvSpPr>
        <p:spPr>
          <a:xfrm>
            <a:off x="914400" y="1057274"/>
            <a:ext cx="10511627" cy="10127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4"/>
          <p:cNvSpPr txBox="1"/>
          <p:nvPr>
            <p:ph idx="1" type="body"/>
          </p:nvPr>
        </p:nvSpPr>
        <p:spPr>
          <a:xfrm>
            <a:off x="914400" y="2316067"/>
            <a:ext cx="10511627" cy="39485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4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">
  <p:cSld name="Closing">
    <p:bg>
      <p:bgPr>
        <a:solidFill>
          <a:schemeClr val="accent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0" y="0"/>
            <a:ext cx="8948738" cy="6858000"/>
          </a:xfrm>
          <a:custGeom>
            <a:rect b="b" l="l" r="r" t="t"/>
            <a:pathLst>
              <a:path extrusionOk="0" h="6858000" w="8948738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7527501" y="0"/>
            <a:ext cx="4671276" cy="6857999"/>
          </a:xfrm>
          <a:custGeom>
            <a:rect b="b" l="l" r="r" t="t"/>
            <a:pathLst>
              <a:path extrusionOk="0" h="6831717" w="4653374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>
            <p:ph type="ctrTitle"/>
          </p:nvPr>
        </p:nvSpPr>
        <p:spPr>
          <a:xfrm>
            <a:off x="914401" y="849782"/>
            <a:ext cx="5715000" cy="272770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5"/>
          <p:cNvSpPr txBox="1"/>
          <p:nvPr>
            <p:ph idx="1" type="subTitle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16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1" name="Google Shape;131;p16"/>
          <p:cNvSpPr txBox="1"/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17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18"/>
          <p:cNvSpPr txBox="1"/>
          <p:nvPr>
            <p:ph type="title"/>
          </p:nvPr>
        </p:nvSpPr>
        <p:spPr>
          <a:xfrm>
            <a:off x="758952" y="758952"/>
            <a:ext cx="3932237" cy="15246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758952" y="2286000"/>
            <a:ext cx="3932237" cy="3567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2" name="Google Shape;142;p18"/>
          <p:cNvSpPr txBox="1"/>
          <p:nvPr>
            <p:ph idx="2" type="body"/>
          </p:nvPr>
        </p:nvSpPr>
        <p:spPr>
          <a:xfrm>
            <a:off x="5183187" y="741459"/>
            <a:ext cx="6242839" cy="51195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6" name="Google Shape;16;p3"/>
            <p:cNvSpPr/>
            <p:nvPr/>
          </p:nvSpPr>
          <p:spPr>
            <a:xfrm>
              <a:off x="5009037" y="25257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8589536" y="2525712"/>
              <a:ext cx="3589694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8" name="Google Shape;18;p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9" name="Google Shape;19;p3"/>
            <p:cNvSpPr/>
            <p:nvPr/>
          </p:nvSpPr>
          <p:spPr>
            <a:xfrm>
              <a:off x="5183405" y="2678112"/>
              <a:ext cx="3601721" cy="4332288"/>
            </a:xfrm>
            <a:custGeom>
              <a:rect b="b" l="l" r="r" t="t"/>
              <a:pathLst>
                <a:path extrusionOk="0" h="1441" w="1198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763903" y="2678112"/>
              <a:ext cx="3589695" cy="4332288"/>
            </a:xfrm>
            <a:custGeom>
              <a:rect b="b" l="l" r="r" t="t"/>
              <a:pathLst>
                <a:path extrusionOk="0" h="1441" w="1194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1" name="Google Shape;21;p3"/>
          <p:cNvSpPr/>
          <p:nvPr/>
        </p:nvSpPr>
        <p:spPr>
          <a:xfrm>
            <a:off x="7642518" y="4577658"/>
            <a:ext cx="775021" cy="775021"/>
          </a:xfrm>
          <a:custGeom>
            <a:rect b="b" l="l" r="r" t="t"/>
            <a:pathLst>
              <a:path extrusionOk="0" h="775021" w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" name="Google Shape;22;p3"/>
          <p:cNvSpPr txBox="1"/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914400" y="2834640"/>
            <a:ext cx="6583680" cy="3207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2">
  <p:cSld name="Introduction 2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8" name="Google Shape;28;p4"/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2838450" cy="2857958"/>
            </a:xfrm>
            <a:custGeom>
              <a:rect b="b" l="l" r="r" t="t"/>
              <a:pathLst>
                <a:path extrusionOk="0" h="2857958" w="283845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1" y="1"/>
              <a:ext cx="1003449" cy="1013015"/>
            </a:xfrm>
            <a:custGeom>
              <a:rect b="b" l="l" r="r" t="t"/>
              <a:pathLst>
                <a:path extrusionOk="0" h="1013015" w="1003449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1458332" y="590133"/>
              <a:ext cx="775021" cy="775021"/>
            </a:xfrm>
            <a:custGeom>
              <a:rect b="b" l="l" r="r" t="t"/>
              <a:pathLst>
                <a:path extrusionOk="0" h="775021" w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32" name="Google Shape;32;p4"/>
          <p:cNvSpPr txBox="1"/>
          <p:nvPr>
            <p:ph type="title"/>
          </p:nvPr>
        </p:nvSpPr>
        <p:spPr>
          <a:xfrm>
            <a:off x="5702441" y="1061623"/>
            <a:ext cx="5723586" cy="4739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b="1"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/>
          <p:nvPr>
            <p:ph idx="2" type="pic"/>
          </p:nvPr>
        </p:nvSpPr>
        <p:spPr>
          <a:xfrm>
            <a:off x="443345" y="0"/>
            <a:ext cx="4344695" cy="63595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5"/>
          <p:cNvSpPr/>
          <p:nvPr/>
        </p:nvSpPr>
        <p:spPr>
          <a:xfrm rot="-5400000">
            <a:off x="5760023" y="3764463"/>
            <a:ext cx="2812357" cy="3394143"/>
          </a:xfrm>
          <a:custGeom>
            <a:rect b="b" l="l" r="r" t="t"/>
            <a:pathLst>
              <a:path extrusionOk="0" h="3394143" w="2812357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rgbClr val="ECEDD2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3463854"/>
            <a:ext cx="435241" cy="3394146"/>
          </a:xfrm>
          <a:custGeom>
            <a:rect b="b" l="l" r="r" t="t"/>
            <a:pathLst>
              <a:path extrusionOk="0" h="3394146" w="435241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914400" y="1057275"/>
            <a:ext cx="5259554" cy="2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914400" y="3808750"/>
            <a:ext cx="5259554" cy="2233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/>
          <p:nvPr>
            <p:ph idx="2" type="pic"/>
          </p:nvPr>
        </p:nvSpPr>
        <p:spPr>
          <a:xfrm>
            <a:off x="7414194" y="410780"/>
            <a:ext cx="4344695" cy="6447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-7117" y="0"/>
            <a:ext cx="2550985" cy="6858000"/>
          </a:xfrm>
          <a:custGeom>
            <a:rect b="b" l="l" r="r" t="t"/>
            <a:pathLst>
              <a:path extrusionOk="0" h="6858000" w="2550985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-9415" y="0"/>
            <a:ext cx="2548591" cy="2555628"/>
          </a:xfrm>
          <a:custGeom>
            <a:rect b="b" l="l" r="r" t="t"/>
            <a:pathLst>
              <a:path extrusionOk="0" h="2555628" w="2548591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5" name="Google Shape;45;p6"/>
          <p:cNvSpPr/>
          <p:nvPr/>
        </p:nvSpPr>
        <p:spPr>
          <a:xfrm flipH="1" rot="-5400000">
            <a:off x="-9389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6" name="Google Shape;46;p6"/>
          <p:cNvSpPr/>
          <p:nvPr/>
        </p:nvSpPr>
        <p:spPr>
          <a:xfrm flipH="1">
            <a:off x="-10617" y="4308466"/>
            <a:ext cx="2550984" cy="2560441"/>
          </a:xfrm>
          <a:custGeom>
            <a:rect b="b" l="l" r="r" t="t"/>
            <a:pathLst>
              <a:path extrusionOk="0" h="1083" w="1079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543868" y="0"/>
            <a:ext cx="2560340" cy="2560340"/>
          </a:xfrm>
          <a:custGeom>
            <a:rect b="b" l="l" r="r" t="t"/>
            <a:pathLst>
              <a:path extrusionOk="0" h="2560340" w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rgbClr val="DCE6F5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" name="Google Shape;48;p6"/>
          <p:cNvSpPr txBox="1"/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b="1" sz="36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3460565" y="2303029"/>
            <a:ext cx="7965460" cy="34976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 1">
  <p:cSld name="1_Comparison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/>
          <p:nvPr>
            <p:ph type="title"/>
          </p:nvPr>
        </p:nvSpPr>
        <p:spPr>
          <a:xfrm>
            <a:off x="4364809" y="1057274"/>
            <a:ext cx="7043617" cy="2520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/>
          <p:nvPr/>
        </p:nvSpPr>
        <p:spPr>
          <a:xfrm>
            <a:off x="-5568" y="-2784"/>
            <a:ext cx="3443288" cy="6891337"/>
          </a:xfrm>
          <a:custGeom>
            <a:rect b="b" l="l" r="r" t="t"/>
            <a:pathLst>
              <a:path extrusionOk="0" h="6891337" w="3443288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/>
          <p:nvPr/>
        </p:nvSpPr>
        <p:spPr>
          <a:xfrm>
            <a:off x="1721621" y="-2784"/>
            <a:ext cx="1716115" cy="1720853"/>
          </a:xfrm>
          <a:custGeom>
            <a:rect b="b" l="l" r="r" t="t"/>
            <a:pathLst>
              <a:path extrusionOk="0" h="1720853" w="1716115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-5568" y="3440504"/>
            <a:ext cx="3443288" cy="3448050"/>
          </a:xfrm>
          <a:custGeom>
            <a:rect b="b" l="l" r="r" t="t"/>
            <a:pathLst>
              <a:path extrusionOk="0" h="3448050" w="3443288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4364808" y="3808750"/>
            <a:ext cx="7043618" cy="2233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 rot="10800000">
            <a:off x="9949173" y="4755034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p8"/>
          <p:cNvSpPr txBox="1"/>
          <p:nvPr>
            <p:ph type="title"/>
          </p:nvPr>
        </p:nvSpPr>
        <p:spPr>
          <a:xfrm>
            <a:off x="760938" y="755372"/>
            <a:ext cx="3931920" cy="1527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760938" y="2286001"/>
            <a:ext cx="3931920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8"/>
          <p:cNvSpPr/>
          <p:nvPr>
            <p:ph idx="2" type="pic"/>
          </p:nvPr>
        </p:nvSpPr>
        <p:spPr>
          <a:xfrm>
            <a:off x="5262700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4">
  <p:cSld name="Comparison 4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8989454" y="3427336"/>
            <a:ext cx="3202546" cy="3430665"/>
          </a:xfrm>
          <a:custGeom>
            <a:rect b="b" l="l" r="r" t="t"/>
            <a:pathLst>
              <a:path extrusionOk="0" h="3430665" w="3202546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8989454" y="3654149"/>
            <a:ext cx="3202546" cy="3203852"/>
          </a:xfrm>
          <a:custGeom>
            <a:rect b="b" l="l" r="r" t="t"/>
            <a:pathLst>
              <a:path extrusionOk="0" h="3203852" w="3202546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8989455" y="1"/>
            <a:ext cx="3202545" cy="3437345"/>
          </a:xfrm>
          <a:custGeom>
            <a:rect b="b" l="l" r="r" t="t"/>
            <a:pathLst>
              <a:path extrusionOk="0" h="3437345" w="32025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8989454" y="6681"/>
            <a:ext cx="3202546" cy="3436477"/>
          </a:xfrm>
          <a:custGeom>
            <a:rect b="b" l="l" r="r" t="t"/>
            <a:pathLst>
              <a:path extrusionOk="0" h="3436477" w="3202546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914400" y="2303028"/>
            <a:ext cx="3283119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1">
  <p:cSld name="Timeline 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8" name="Google Shape;78;p10"/>
          <p:cNvSpPr txBox="1"/>
          <p:nvPr>
            <p:ph type="title"/>
          </p:nvPr>
        </p:nvSpPr>
        <p:spPr>
          <a:xfrm>
            <a:off x="914400" y="965393"/>
            <a:ext cx="7631709" cy="10916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914400" y="2303028"/>
            <a:ext cx="3283119" cy="4144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rabicPeriod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lphaLcPeriod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rabicParenR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lphaLcParenR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2" type="body"/>
          </p:nvPr>
        </p:nvSpPr>
        <p:spPr>
          <a:xfrm>
            <a:off x="4782159" y="2303028"/>
            <a:ext cx="3763950" cy="4144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0"/>
          <p:cNvSpPr/>
          <p:nvPr>
            <p:ph idx="3" type="pic"/>
          </p:nvPr>
        </p:nvSpPr>
        <p:spPr>
          <a:xfrm>
            <a:off x="8989454" y="965393"/>
            <a:ext cx="3202545" cy="5892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grpSp>
        <p:nvGrpSpPr>
          <p:cNvPr id="82" name="Google Shape;82;p10"/>
          <p:cNvGrpSpPr/>
          <p:nvPr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83" name="Google Shape;83;p10"/>
            <p:cNvSpPr/>
            <p:nvPr/>
          </p:nvSpPr>
          <p:spPr>
            <a:xfrm rot="10800000">
              <a:off x="12797096" y="4000041"/>
              <a:ext cx="2838450" cy="2857958"/>
            </a:xfrm>
            <a:custGeom>
              <a:rect b="b" l="l" r="r" t="t"/>
              <a:pathLst>
                <a:path extrusionOk="0" h="2857958" w="283845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 rot="10800000">
              <a:off x="13664918" y="4867733"/>
              <a:ext cx="1970627" cy="1990267"/>
            </a:xfrm>
            <a:custGeom>
              <a:rect b="b" l="l" r="r" t="t"/>
              <a:pathLst>
                <a:path extrusionOk="0" h="1990267" w="197062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5" name="Google Shape;85;p10"/>
            <p:cNvSpPr/>
            <p:nvPr/>
          </p:nvSpPr>
          <p:spPr>
            <a:xfrm rot="10800000">
              <a:off x="14632096" y="5844983"/>
              <a:ext cx="1003449" cy="1013015"/>
            </a:xfrm>
            <a:custGeom>
              <a:rect b="b" l="l" r="r" t="t"/>
              <a:pathLst>
                <a:path extrusionOk="0" h="1013015" w="1003449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6" name="Google Shape;86;p10"/>
            <p:cNvSpPr/>
            <p:nvPr/>
          </p:nvSpPr>
          <p:spPr>
            <a:xfrm rot="10800000">
              <a:off x="13402193" y="5492845"/>
              <a:ext cx="775021" cy="775021"/>
            </a:xfrm>
            <a:custGeom>
              <a:rect b="b" l="l" r="r" t="t"/>
              <a:pathLst>
                <a:path extrusionOk="0" h="775021" w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indent="0" lvl="2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indent="0" lvl="3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indent="0" lvl="4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indent="0" lvl="5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indent="0" lvl="6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indent="0" lvl="7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indent="0" lvl="8" marL="0" algn="r">
              <a:spcBef>
                <a:spcPts val="0"/>
              </a:spcBef>
              <a:buNone/>
              <a:defRPr sz="160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12828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Arial Black"/>
              <a:buNone/>
              <a:defRPr b="1" i="0" sz="3800" u="none" cap="none" strike="noStrik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5.jp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ctrTitle"/>
          </p:nvPr>
        </p:nvSpPr>
        <p:spPr>
          <a:xfrm>
            <a:off x="2899790" y="810227"/>
            <a:ext cx="6392421" cy="3831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INTRODUCTION TO BIG DATA AND HADOOP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ctrTitle"/>
          </p:nvPr>
        </p:nvSpPr>
        <p:spPr>
          <a:xfrm>
            <a:off x="914401" y="849782"/>
            <a:ext cx="5715000" cy="272770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THANK </a:t>
            </a:r>
            <a:br>
              <a:rPr lang="en-US"/>
            </a:br>
            <a:r>
              <a:rPr lang="en-US"/>
              <a:t>YOU</a:t>
            </a:r>
            <a:endParaRPr/>
          </a:p>
        </p:txBody>
      </p:sp>
      <p:sp>
        <p:nvSpPr>
          <p:cNvPr id="254" name="Google Shape;254;p28"/>
          <p:cNvSpPr txBox="1"/>
          <p:nvPr>
            <p:ph idx="1" type="subTitle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Mrs. B. Devimano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Head, PG Department of Computer Science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NCAS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TYPES OF DIGITAL DATA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914400" y="2834640"/>
            <a:ext cx="6583680" cy="3207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What is Data?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Classification of Digital Data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Structured Data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Semi-Structured Data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Unstructured Data</a:t>
            </a:r>
            <a:endParaRPr/>
          </a:p>
        </p:txBody>
      </p:sp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5702441" y="1061623"/>
            <a:ext cx="5723586" cy="4739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2286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WHAT IS DATA?</a:t>
            </a:r>
            <a:br>
              <a:rPr lang="en-US"/>
            </a:b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Data -&gt; Information</a:t>
            </a:r>
            <a:br>
              <a:rPr lang="en-US" sz="1800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Information -&gt; Insights</a:t>
            </a:r>
            <a:br>
              <a:rPr lang="en-US" sz="1800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cap="none">
                <a:latin typeface="Calibri"/>
                <a:ea typeface="Calibri"/>
                <a:cs typeface="Calibri"/>
                <a:sym typeface="Calibri"/>
              </a:rPr>
              <a:t>Data Present in Homogeneous Sources as well as in Heterogeneous Sources.</a:t>
            </a:r>
            <a:br>
              <a:rPr lang="en-US" sz="1800" cap="none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pic>
        <p:nvPicPr>
          <p:cNvPr descr="A person standing in front of a whiteboard" id="160" name="Google Shape;160;p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7208" r="27208" t="0"/>
          <a:stretch/>
        </p:blipFill>
        <p:spPr>
          <a:xfrm>
            <a:off x="443345" y="0"/>
            <a:ext cx="4344695" cy="6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606582" y="416459"/>
            <a:ext cx="4590107" cy="13613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CLASSIFICATION OF DIGITAL DATA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724276" y="1865014"/>
            <a:ext cx="4354717" cy="1204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Unstructured Data(80%)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Semi-Structured Data(10%)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Structured Data(10%)</a:t>
            </a:r>
            <a:endParaRPr/>
          </a:p>
        </p:txBody>
      </p:sp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276" y="5002488"/>
            <a:ext cx="2844915" cy="1439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19218" y="3429000"/>
            <a:ext cx="8237413" cy="35887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0458" y="416459"/>
            <a:ext cx="5696511" cy="32062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3460565" y="-146835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STRUCTURED DATA </a:t>
            </a:r>
            <a:endParaRPr/>
          </a:p>
        </p:txBody>
      </p:sp>
      <p:sp>
        <p:nvSpPr>
          <p:cNvPr id="175" name="Google Shape;175;p23"/>
          <p:cNvSpPr txBox="1"/>
          <p:nvPr>
            <p:ph idx="1" type="body"/>
          </p:nvPr>
        </p:nvSpPr>
        <p:spPr>
          <a:xfrm>
            <a:off x="3460565" y="890691"/>
            <a:ext cx="7965460" cy="1124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347472" lvl="0" marL="34747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/>
              <a:t>Data conforms to a pre-defined schema/structure </a:t>
            </a:r>
            <a:endParaRPr/>
          </a:p>
          <a:p>
            <a:pPr indent="-347472" lvl="0" marL="347472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/>
              <a:t>Example: The structure/schema of an “Employee” table in a RDBMS such as oracle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77" name="Google Shape;177;p23"/>
          <p:cNvGraphicFramePr/>
          <p:nvPr/>
        </p:nvGraphicFramePr>
        <p:xfrm>
          <a:off x="3460565" y="18928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{AF08DBEC-9C5A-4280-AFF7-ACF410387EB4}</a:tableStyleId>
              </a:tblPr>
              <a:tblGrid>
                <a:gridCol w="2709325"/>
                <a:gridCol w="2709325"/>
                <a:gridCol w="2709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Column Name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Data Type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Constraints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Varchar(10)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PRIMARY KEY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EmpName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Varchar(50)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Designation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Varchar(25)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NOT NULL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DeptNo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Varchar(5)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ContactNo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Varchar(10)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NOT NULL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78" name="Google Shape;178;p23"/>
          <p:cNvGraphicFramePr/>
          <p:nvPr/>
        </p:nvGraphicFramePr>
        <p:xfrm>
          <a:off x="3485584" y="48965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{AF08DBEC-9C5A-4280-AFF7-ACF410387EB4}</a:tableStyleId>
              </a:tblPr>
              <a:tblGrid>
                <a:gridCol w="1600575"/>
                <a:gridCol w="1625600"/>
                <a:gridCol w="1625600"/>
                <a:gridCol w="1625600"/>
                <a:gridCol w="16256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EmpName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Designation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DeptNo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ContactNo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E101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Ailen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Software Engineer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D1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09999999999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Sample records in the “Employee” Table</a:t>
                      </a:r>
                      <a:endParaRPr sz="1800"/>
                    </a:p>
                  </a:txBody>
                  <a:tcPr marT="45725" marB="45725" marR="91450" marL="91450"/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179" name="Google Shape;179;p23"/>
          <p:cNvCxnSpPr/>
          <p:nvPr/>
        </p:nvCxnSpPr>
        <p:spPr>
          <a:xfrm>
            <a:off x="1819746" y="4393638"/>
            <a:ext cx="6699565" cy="552261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0" name="Google Shape;180;p23"/>
          <p:cNvSpPr txBox="1"/>
          <p:nvPr/>
        </p:nvSpPr>
        <p:spPr>
          <a:xfrm>
            <a:off x="72427" y="2083577"/>
            <a:ext cx="2362955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“DeptNo” is a depiction of referential integrity constraint(primary- foreign key) with the “Department” table being the referenced table and “Employee” table being the referencing table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4364809" y="70449"/>
            <a:ext cx="7043617" cy="252021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SOURCES OF STRUCTURED DATA</a:t>
            </a:r>
            <a:endParaRPr/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4"/>
          <p:cNvSpPr txBox="1"/>
          <p:nvPr>
            <p:ph idx="1" type="body"/>
          </p:nvPr>
        </p:nvSpPr>
        <p:spPr>
          <a:xfrm>
            <a:off x="4364808" y="2966781"/>
            <a:ext cx="7043618" cy="22332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925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/>
              <a:t>RDBMS [Oracle Corp.-Oracle, IBM – DB2, Microsoft – Microsoft SQL Server, EMC – Greenplum, Teradata - Teradata, MySQL(Open Source), PostgreSQL (Advanced Open Source), etc.]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/>
              <a:t>The data of the On-Line Transaction Processing (OLTP) systems are generally quite structured.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4074508" y="112579"/>
            <a:ext cx="8681826" cy="1527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</a:pPr>
            <a:r>
              <a:rPr lang="en-US"/>
              <a:t>SOURCES OF STRUCTURED DATA </a:t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94" name="Google Shape;194;p25"/>
          <p:cNvGrpSpPr/>
          <p:nvPr/>
        </p:nvGrpSpPr>
        <p:grpSpPr>
          <a:xfrm>
            <a:off x="7209202" y="2075655"/>
            <a:ext cx="3936999" cy="2706687"/>
            <a:chOff x="424129" y="1322"/>
            <a:chExt cx="3936999" cy="2706687"/>
          </a:xfrm>
        </p:grpSpPr>
        <p:sp>
          <p:nvSpPr>
            <p:cNvPr id="195" name="Google Shape;195;p25"/>
            <p:cNvSpPr/>
            <p:nvPr/>
          </p:nvSpPr>
          <p:spPr>
            <a:xfrm>
              <a:off x="424129" y="944562"/>
              <a:ext cx="1640416" cy="820208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5"/>
            <p:cNvSpPr txBox="1"/>
            <p:nvPr/>
          </p:nvSpPr>
          <p:spPr>
            <a:xfrm>
              <a:off x="448152" y="968585"/>
              <a:ext cx="1592370" cy="772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EB Garamond"/>
                <a:buNone/>
              </a:pPr>
              <a:r>
                <a:rPr lang="en-US" sz="20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Structured Data</a:t>
              </a:r>
              <a:endParaRPr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7" name="Google Shape;197;p25"/>
            <p:cNvSpPr/>
            <p:nvPr/>
          </p:nvSpPr>
          <p:spPr>
            <a:xfrm rot="-3310531">
              <a:off x="1818117" y="855800"/>
              <a:ext cx="1149023" cy="5449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C2A2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 txBox="1"/>
            <p:nvPr/>
          </p:nvSpPr>
          <p:spPr>
            <a:xfrm rot="-3310531">
              <a:off x="2363903" y="854321"/>
              <a:ext cx="57451" cy="57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EB 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2720712" y="1322"/>
              <a:ext cx="1640416" cy="820208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5"/>
            <p:cNvSpPr txBox="1"/>
            <p:nvPr/>
          </p:nvSpPr>
          <p:spPr>
            <a:xfrm>
              <a:off x="2744735" y="25345"/>
              <a:ext cx="1592370" cy="772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EB Garamond"/>
                <a:buNone/>
              </a:pPr>
              <a:r>
                <a:rPr lang="en-US" sz="20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Database</a:t>
              </a:r>
              <a:endParaRPr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2064546" y="1327420"/>
              <a:ext cx="656166" cy="5449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C2A2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2376225" y="1338262"/>
              <a:ext cx="32808" cy="32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EB 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2720712" y="944562"/>
              <a:ext cx="1640416" cy="820208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 txBox="1"/>
            <p:nvPr/>
          </p:nvSpPr>
          <p:spPr>
            <a:xfrm>
              <a:off x="2744735" y="968585"/>
              <a:ext cx="1592370" cy="772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EB Garamond"/>
                <a:buNone/>
              </a:pPr>
              <a:r>
                <a:rPr lang="en-US" sz="20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Spreadsheets</a:t>
              </a:r>
              <a:endParaRPr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5" name="Google Shape;205;p25"/>
            <p:cNvSpPr/>
            <p:nvPr/>
          </p:nvSpPr>
          <p:spPr>
            <a:xfrm rot="3310531">
              <a:off x="1818117" y="1799040"/>
              <a:ext cx="1149023" cy="54492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C2A2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 txBox="1"/>
            <p:nvPr/>
          </p:nvSpPr>
          <p:spPr>
            <a:xfrm rot="3310531">
              <a:off x="2363903" y="1797560"/>
              <a:ext cx="57451" cy="57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EB 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2720712" y="1887801"/>
              <a:ext cx="1640416" cy="820208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 txBox="1"/>
            <p:nvPr/>
          </p:nvSpPr>
          <p:spPr>
            <a:xfrm>
              <a:off x="2744735" y="1911824"/>
              <a:ext cx="1592370" cy="772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EB Garamond"/>
                <a:buNone/>
              </a:pPr>
              <a:r>
                <a:rPr lang="en-US" sz="20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OLTP systems</a:t>
              </a:r>
              <a:endParaRPr sz="20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14190" l="16632" r="17946" t="11750"/>
          <a:stretch/>
        </p:blipFill>
        <p:spPr>
          <a:xfrm>
            <a:off x="465325" y="1806165"/>
            <a:ext cx="6319748" cy="4024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EASE OF WORKING WITH STRUCTURES DATA</a:t>
            </a:r>
            <a:endParaRPr/>
          </a:p>
        </p:txBody>
      </p:sp>
      <p:sp>
        <p:nvSpPr>
          <p:cNvPr id="215" name="Google Shape;215;p26"/>
          <p:cNvSpPr txBox="1"/>
          <p:nvPr>
            <p:ph idx="12" type="sldNum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26"/>
          <p:cNvSpPr txBox="1"/>
          <p:nvPr>
            <p:ph idx="1" type="body"/>
          </p:nvPr>
        </p:nvSpPr>
        <p:spPr>
          <a:xfrm>
            <a:off x="914400" y="2303028"/>
            <a:ext cx="3283119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/>
          <a:p>
            <a:pPr indent="-283464" lvl="1" marL="2834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/>
              <a:t>Insert/update/delete</a:t>
            </a:r>
            <a:endParaRPr/>
          </a:p>
          <a:p>
            <a:pPr indent="-283464" lvl="1" marL="28346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/>
              <a:t>Security</a:t>
            </a:r>
            <a:endParaRPr/>
          </a:p>
          <a:p>
            <a:pPr indent="-283464" lvl="1" marL="28346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/>
              <a:t>Indexing</a:t>
            </a:r>
            <a:endParaRPr/>
          </a:p>
          <a:p>
            <a:pPr indent="-283464" lvl="1" marL="28346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/>
              <a:t>Scalability</a:t>
            </a:r>
            <a:endParaRPr/>
          </a:p>
          <a:p>
            <a:pPr indent="-283464" lvl="1" marL="28346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/>
              <a:t>Transaction processing</a:t>
            </a:r>
            <a:endParaRPr/>
          </a:p>
          <a:p>
            <a:pPr indent="-169164" lvl="1" marL="28346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idx="2" type="body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Transaction processing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/>
              <a:t>Atomicity – either it happens in its entirely or non of it at all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/>
              <a:t>Consistency – One consistent state to another consistent state.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/>
              <a:t>Isolation – The transaction gets the impression that it is the only transaction happening in isolation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Char char="•"/>
            </a:pPr>
            <a:r>
              <a:rPr lang="en-US"/>
              <a:t>Durability – All changes made to the database during a transaction are permanent.</a:t>
            </a:r>
            <a:endParaRPr/>
          </a:p>
          <a:p>
            <a:pPr indent="-177736" lvl="1" marL="283464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8086" y="28688"/>
            <a:ext cx="2818406" cy="169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8087" y="1720158"/>
            <a:ext cx="2818406" cy="130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28086" y="3017794"/>
            <a:ext cx="2818407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type="title"/>
          </p:nvPr>
        </p:nvSpPr>
        <p:spPr>
          <a:xfrm>
            <a:off x="914400" y="965393"/>
            <a:ext cx="7631709" cy="109162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SEMI-STRUCTURED DATA</a:t>
            </a:r>
            <a:endParaRPr/>
          </a:p>
        </p:txBody>
      </p:sp>
      <p:sp>
        <p:nvSpPr>
          <p:cNvPr id="226" name="Google Shape;226;p27"/>
          <p:cNvSpPr txBox="1"/>
          <p:nvPr>
            <p:ph idx="1" type="body"/>
          </p:nvPr>
        </p:nvSpPr>
        <p:spPr>
          <a:xfrm>
            <a:off x="914400" y="2303463"/>
            <a:ext cx="3282950" cy="414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 fontScale="85000" lnSpcReduction="10000"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AutoNum type="arabicPeriod"/>
            </a:pPr>
            <a:r>
              <a:rPr lang="en-US"/>
              <a:t>Self-describing structure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AutoNum type="arabicPeriod"/>
            </a:pPr>
            <a:r>
              <a:rPr lang="en-US"/>
              <a:t>It does not conform to the data models that one typically associates with relational databases or any other form of data tables.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AutoNum type="arabicPeriod"/>
            </a:pPr>
            <a:r>
              <a:rPr lang="en-US"/>
              <a:t>It uses tags to segregate semantic elements.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AutoNum type="arabicPeriod"/>
            </a:pPr>
            <a:r>
              <a:rPr lang="en-US"/>
              <a:t>Tags are also used to enforce hierarchies of records and fields within data.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AutoNum type="arabicPeriod"/>
            </a:pPr>
            <a:r>
              <a:rPr lang="en-US"/>
              <a:t>There is no separation between the data and the schema.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 Black"/>
              <a:buAutoNum type="arabicPeriod"/>
            </a:pPr>
            <a:r>
              <a:rPr lang="en-US"/>
              <a:t>Data objects may have different attributes not known beforehand</a:t>
            </a:r>
            <a:endParaRPr/>
          </a:p>
        </p:txBody>
      </p:sp>
      <p:grpSp>
        <p:nvGrpSpPr>
          <p:cNvPr id="227" name="Google Shape;227;p27"/>
          <p:cNvGrpSpPr/>
          <p:nvPr/>
        </p:nvGrpSpPr>
        <p:grpSpPr>
          <a:xfrm>
            <a:off x="4166380" y="2630831"/>
            <a:ext cx="3763494" cy="3488638"/>
            <a:chOff x="468" y="327368"/>
            <a:chExt cx="3763494" cy="3488638"/>
          </a:xfrm>
        </p:grpSpPr>
        <p:sp>
          <p:nvSpPr>
            <p:cNvPr id="228" name="Google Shape;228;p27"/>
            <p:cNvSpPr/>
            <p:nvPr/>
          </p:nvSpPr>
          <p:spPr>
            <a:xfrm>
              <a:off x="468" y="1679705"/>
              <a:ext cx="1567927" cy="783963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 txBox="1"/>
            <p:nvPr/>
          </p:nvSpPr>
          <p:spPr>
            <a:xfrm>
              <a:off x="23429" y="1702666"/>
              <a:ext cx="1522005" cy="738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EB Garamond"/>
                <a:buNone/>
              </a:pPr>
              <a:r>
                <a:rPr lang="en-US" sz="1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Semi-structured data</a:t>
              </a:r>
              <a:endParaRPr sz="1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0" name="Google Shape;230;p27"/>
            <p:cNvSpPr/>
            <p:nvPr/>
          </p:nvSpPr>
          <p:spPr>
            <a:xfrm rot="-3907178">
              <a:off x="1136635" y="1378489"/>
              <a:ext cx="1490691" cy="3405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C2A2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 txBox="1"/>
            <p:nvPr/>
          </p:nvSpPr>
          <p:spPr>
            <a:xfrm rot="-3907178">
              <a:off x="1844714" y="1358251"/>
              <a:ext cx="74534" cy="74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EB 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2195567" y="327368"/>
              <a:ext cx="1567927" cy="783963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 txBox="1"/>
            <p:nvPr/>
          </p:nvSpPr>
          <p:spPr>
            <a:xfrm>
              <a:off x="2218528" y="350329"/>
              <a:ext cx="1522005" cy="738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EB Garamond"/>
                <a:buNone/>
              </a:pPr>
              <a:r>
                <a:rPr lang="en-US" sz="1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Inconsistent structure</a:t>
              </a:r>
              <a:endParaRPr sz="1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4" name="Google Shape;234;p27"/>
            <p:cNvSpPr/>
            <p:nvPr/>
          </p:nvSpPr>
          <p:spPr>
            <a:xfrm rot="-2186554">
              <a:off x="1492112" y="1822930"/>
              <a:ext cx="780206" cy="3405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C2A2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 txBox="1"/>
            <p:nvPr/>
          </p:nvSpPr>
          <p:spPr>
            <a:xfrm rot="-2186554">
              <a:off x="1862710" y="1820454"/>
              <a:ext cx="39010" cy="390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EB 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2196035" y="1216249"/>
              <a:ext cx="1567927" cy="783963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 txBox="1"/>
            <p:nvPr/>
          </p:nvSpPr>
          <p:spPr>
            <a:xfrm>
              <a:off x="2218996" y="1239210"/>
              <a:ext cx="1522005" cy="738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EB Garamond"/>
                <a:buNone/>
              </a:pPr>
              <a:r>
                <a:rPr lang="en-US" sz="1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Self-describing(label/value pairs)</a:t>
              </a:r>
              <a:endParaRPr sz="1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 rot="2142401">
              <a:off x="1495799" y="2280048"/>
              <a:ext cx="772363" cy="3405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C2A2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 txBox="1"/>
            <p:nvPr/>
          </p:nvSpPr>
          <p:spPr>
            <a:xfrm rot="2142401">
              <a:off x="1862672" y="2277767"/>
              <a:ext cx="38618" cy="386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EB 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2195567" y="2130484"/>
              <a:ext cx="1567927" cy="783963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 txBox="1"/>
            <p:nvPr/>
          </p:nvSpPr>
          <p:spPr>
            <a:xfrm>
              <a:off x="2218528" y="2153445"/>
              <a:ext cx="1522005" cy="738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EB Garamond"/>
                <a:buNone/>
              </a:pPr>
              <a:r>
                <a:rPr lang="en-US" sz="1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Often schema information is blended with data values.</a:t>
              </a:r>
              <a:endParaRPr sz="1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2" name="Google Shape;242;p27"/>
            <p:cNvSpPr/>
            <p:nvPr/>
          </p:nvSpPr>
          <p:spPr>
            <a:xfrm rot="3907178">
              <a:off x="1136635" y="2730827"/>
              <a:ext cx="1490691" cy="34057"/>
            </a:xfrm>
            <a:custGeom>
              <a:rect b="b" l="l" r="r" t="t"/>
              <a:pathLst>
                <a:path extrusionOk="0" h="120000" w="12000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cap="flat" cmpd="sng" w="12700">
              <a:solidFill>
                <a:srgbClr val="C2A2A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 txBox="1"/>
            <p:nvPr/>
          </p:nvSpPr>
          <p:spPr>
            <a:xfrm rot="3907178">
              <a:off x="1844714" y="2710588"/>
              <a:ext cx="74534" cy="74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EB Garamond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2195567" y="3032043"/>
              <a:ext cx="1567927" cy="783963"/>
            </a:xfrm>
            <a:prstGeom prst="roundRect">
              <a:avLst>
                <a:gd fmla="val 10000" name="adj"/>
              </a:avLst>
            </a:prstGeom>
            <a:solidFill>
              <a:srgbClr val="F4CDCE"/>
            </a:solidFill>
            <a:ln cap="flat" cmpd="sng" w="12700">
              <a:solidFill>
                <a:srgbClr val="FBFAF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 txBox="1"/>
            <p:nvPr/>
          </p:nvSpPr>
          <p:spPr>
            <a:xfrm>
              <a:off x="2218528" y="3055004"/>
              <a:ext cx="1522005" cy="738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EB Garamond"/>
                <a:buNone/>
              </a:pPr>
              <a:r>
                <a:rPr lang="en-US" sz="1100">
                  <a:solidFill>
                    <a:schemeClr val="lt1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Data objects may have different attributes not known beforehand.</a:t>
              </a:r>
              <a:endParaRPr sz="11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6" name="Google Shape;246;p27"/>
          <p:cNvSpPr txBox="1"/>
          <p:nvPr>
            <p:ph idx="12" type="sldNum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27"/>
          <p:cNvSpPr txBox="1"/>
          <p:nvPr/>
        </p:nvSpPr>
        <p:spPr>
          <a:xfrm>
            <a:off x="4084443" y="2218100"/>
            <a:ext cx="40991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Characteristics of semi-structured data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48" name="Google Shape;248;p27"/>
          <p:cNvPicPr preferRelativeResize="0"/>
          <p:nvPr/>
        </p:nvPicPr>
        <p:blipFill rotWithShape="1">
          <a:blip r:embed="rId3">
            <a:alphaModFix/>
          </a:blip>
          <a:srcRect b="5659" l="25251" r="21418" t="0"/>
          <a:stretch/>
        </p:blipFill>
        <p:spPr>
          <a:xfrm>
            <a:off x="7976991" y="2587432"/>
            <a:ext cx="4215921" cy="414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