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BD8170-BC01-68F9-8F42-48032B0E5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06419"/>
          </a:xfrm>
        </p:spPr>
        <p:txBody>
          <a:bodyPr>
            <a:normAutofit/>
          </a:bodyPr>
          <a:lstStyle/>
          <a:p>
            <a:r>
              <a:rPr lang="en-IN" sz="2400" dirty="0"/>
              <a:t>NAZARETH COLLEGE OF ARTS AND SCIENCE </a:t>
            </a:r>
            <a:br>
              <a:rPr lang="en-IN" sz="2400" dirty="0"/>
            </a:br>
            <a:r>
              <a:rPr lang="en-IN" sz="2400" dirty="0"/>
              <a:t>Affiliated To University Of Madras </a:t>
            </a:r>
            <a:br>
              <a:rPr lang="en-IN" sz="2400" dirty="0"/>
            </a:br>
            <a:r>
              <a:rPr lang="en-IN" sz="2400" dirty="0"/>
              <a:t>Re-accredited by NAAC with 'B' grade </a:t>
            </a:r>
            <a:br>
              <a:rPr lang="en-IN" sz="2400" dirty="0"/>
            </a:br>
            <a:r>
              <a:rPr lang="en-IN" sz="2400" dirty="0"/>
              <a:t>SUBJECT NAME: INDIRECT TAXATION</a:t>
            </a:r>
            <a:br>
              <a:rPr lang="en-IN" sz="2400" dirty="0"/>
            </a:br>
            <a:r>
              <a:rPr lang="en-IN" sz="2400" dirty="0"/>
              <a:t>TOPIC: BASICS OFINDIRECT TAXATION </a:t>
            </a:r>
            <a:br>
              <a:rPr lang="en-IN" sz="2400" dirty="0"/>
            </a:br>
            <a:r>
              <a:rPr lang="en-IN" sz="2400" dirty="0"/>
              <a:t>CLASS: II </a:t>
            </a:r>
            <a:r>
              <a:rPr lang="en-IN" sz="2400" dirty="0" err="1"/>
              <a:t>B.Com</a:t>
            </a:r>
            <a:r>
              <a:rPr lang="en-IN" sz="2400" dirty="0"/>
              <a:t>(CS) </a:t>
            </a:r>
            <a:br>
              <a:rPr lang="en-IN" sz="2400" dirty="0"/>
            </a:br>
            <a:r>
              <a:rPr lang="en-IN" sz="2400" dirty="0"/>
              <a:t>SEMESTER : IV</a:t>
            </a:r>
            <a:br>
              <a:rPr lang="en-IN" sz="2400" dirty="0"/>
            </a:br>
            <a:r>
              <a:rPr lang="en-IN" sz="2400" dirty="0"/>
              <a:t>STAFF NAME : DR.SHARMILA</a:t>
            </a:r>
            <a:br>
              <a:rPr lang="en-IN" sz="2400" dirty="0"/>
            </a:br>
            <a:r>
              <a:rPr lang="en-IN" sz="2400" dirty="0"/>
              <a:t>DEPARTMENT: Corporate Secretaryship</a:t>
            </a:r>
          </a:p>
        </p:txBody>
      </p:sp>
    </p:spTree>
    <p:extLst>
      <p:ext uri="{BB962C8B-B14F-4D97-AF65-F5344CB8AC3E}">
        <p14:creationId xmlns:p14="http://schemas.microsoft.com/office/powerpoint/2010/main" xmlns="" val="140907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Indirect Taxation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1" y="1828800"/>
            <a:ext cx="778328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        - Definition: Indirect taxes are levies imposed on goods and services rather than on income or profits.</a:t>
            </a:r>
          </a:p>
          <a:p>
            <a:pPr>
              <a:defRPr sz="1800"/>
            </a:pPr>
            <a:r>
              <a:rPr dirty="0"/>
              <a:t>        - Difference: Unlike direct taxes, which are paid directly to the government by the </a:t>
            </a:r>
            <a:endParaRPr lang="en-US" dirty="0"/>
          </a:p>
          <a:p>
            <a:pPr>
              <a:defRPr sz="1800"/>
            </a:pPr>
            <a:r>
              <a:rPr dirty="0"/>
              <a:t>individual or organization on whom it is imposed, indirect taxes are passed on to the consumer as part of the purchase price.</a:t>
            </a:r>
          </a:p>
          <a:p>
            <a:pPr>
              <a:defRPr sz="1800"/>
            </a:pPr>
            <a:r>
              <a:rPr dirty="0"/>
              <a:t>        - Examples: Common examples include VAT, GST, sales tax, and excise duty.</a:t>
            </a:r>
          </a:p>
          <a:p>
            <a:pPr>
              <a:defRPr sz="1800"/>
            </a:pPr>
            <a:r>
              <a:rPr dirty="0"/>
              <a:t>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Indirect Taxes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/>
          </a:p>
          <a:p>
            <a:pPr>
              <a:defRPr sz="1800"/>
            </a:pPr>
            <a:r>
              <a:t>        - Sales tax</a:t>
            </a:r>
          </a:p>
          <a:p>
            <a:pPr>
              <a:defRPr sz="1800"/>
            </a:pPr>
            <a:r>
              <a:t>        - Value-added tax (VAT)</a:t>
            </a:r>
          </a:p>
          <a:p>
            <a:pPr>
              <a:defRPr sz="1800"/>
            </a:pPr>
            <a:r>
              <a:t>        - Goods and services tax (GST)</a:t>
            </a:r>
          </a:p>
          <a:p>
            <a:pPr>
              <a:defRPr sz="1800"/>
            </a:pPr>
            <a:r>
              <a:t>        - Excise duty</a:t>
            </a:r>
          </a:p>
          <a:p>
            <a:pPr>
              <a:defRPr sz="1800"/>
            </a:pPr>
            <a:r>
              <a:t>        - Customs duty</a:t>
            </a:r>
          </a:p>
          <a:p>
            <a:pPr>
              <a:defRPr sz="1800"/>
            </a:pPr>
            <a:r>
              <a:t>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Indirect Taxes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/>
          </a:p>
          <a:p>
            <a:pPr>
              <a:defRPr sz="1800"/>
            </a:pPr>
            <a:r>
              <a:t>        - Ease of collection</a:t>
            </a:r>
          </a:p>
          <a:p>
            <a:pPr>
              <a:defRPr sz="1800"/>
            </a:pPr>
            <a:r>
              <a:t>        - Wide coverage</a:t>
            </a:r>
          </a:p>
          <a:p>
            <a:pPr>
              <a:defRPr sz="1800"/>
            </a:pPr>
            <a:r>
              <a:t>        - Reduced evasion</a:t>
            </a:r>
          </a:p>
          <a:p>
            <a:pPr>
              <a:defRPr sz="1800"/>
            </a:pPr>
            <a:r>
              <a:t>        - Non-intrusive nature</a:t>
            </a:r>
          </a:p>
          <a:p>
            <a:pPr>
              <a:defRPr sz="1800"/>
            </a:pPr>
            <a:r>
              <a:t>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Disadvantages of Indirect Taxes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/>
          </a:p>
          <a:p>
            <a:pPr>
              <a:defRPr sz="1800"/>
            </a:pPr>
            <a:r>
              <a:t>        - Regressive nature</a:t>
            </a:r>
          </a:p>
          <a:p>
            <a:pPr>
              <a:defRPr sz="1800"/>
            </a:pPr>
            <a:r>
              <a:t>        - Impact on inflation</a:t>
            </a:r>
          </a:p>
          <a:p>
            <a:pPr>
              <a:defRPr sz="1800"/>
            </a:pPr>
            <a:r>
              <a:t>        - Administrative complexities</a:t>
            </a:r>
          </a:p>
          <a:p>
            <a:pPr>
              <a:defRPr sz="1800"/>
            </a:pPr>
            <a:r>
              <a:t>        - Potential for cascading effect</a:t>
            </a:r>
          </a:p>
          <a:p>
            <a:pPr>
              <a:defRPr sz="1800"/>
            </a:pPr>
            <a:r>
              <a:t>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Indirect Taxes on Economy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/>
          </a:p>
          <a:p>
            <a:pPr>
              <a:defRPr sz="1800"/>
            </a:pPr>
            <a:r>
              <a:t>        - Effect on consumption</a:t>
            </a:r>
          </a:p>
          <a:p>
            <a:pPr>
              <a:defRPr sz="1800"/>
            </a:pPr>
            <a:r>
              <a:t>        - Influence on pricing</a:t>
            </a:r>
          </a:p>
          <a:p>
            <a:pPr>
              <a:defRPr sz="1800"/>
            </a:pPr>
            <a:r>
              <a:t>        - Revenue generation for the government</a:t>
            </a:r>
          </a:p>
          <a:p>
            <a:pPr>
              <a:defRPr sz="1800"/>
            </a:pPr>
            <a:r>
              <a:t>        - Case studies of specific countries or regions</a:t>
            </a:r>
          </a:p>
          <a:p>
            <a:pPr>
              <a:defRPr sz="1800"/>
            </a:pPr>
            <a:r>
              <a:t>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202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NAZARETH COLLEGE OF ARTS AND SCIENCE  Affiliated To University Of Madras  Re-accredited by NAAC with 'B' grade  SUBJECT NAME: INDIRECT TAXATION TOPIC: BASICS OFINDIRECT TAXATION  CLASS: II B.Com(CS)  SEMESTER : IV STAFF NAME : DR.SHARMILA DEPARTMENT: Corporate Secretaryship</vt:lpstr>
      <vt:lpstr>Introduction to Indirect Taxation</vt:lpstr>
      <vt:lpstr>Types of Indirect Taxes</vt:lpstr>
      <vt:lpstr>Advantages of Indirect Taxes</vt:lpstr>
      <vt:lpstr>Disadvantages of Indirect Taxes</vt:lpstr>
      <vt:lpstr>Impact of Indirect Taxes on Economy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COLLEGE OF ARTS AND SCIENCE  Affiliated To University Of Madras  Re-accredited by NAAC with 'B' grade  SUBJECT NAME: INDIRECT TAXATION TOPIC: BASICS OFINDIRECT TAXATION  CLASS: II B.Com(CS)  SEMESTER : IV STAFF NAME : DR.SHARMILA DEPARTMENT: Corporate Secretaryship</dc:title>
  <dc:creator>SHARMILA R</dc:creator>
  <dc:description>generated using python-pptx</dc:description>
  <cp:lastModifiedBy>lab2_30</cp:lastModifiedBy>
  <cp:revision>2</cp:revision>
  <dcterms:created xsi:type="dcterms:W3CDTF">2013-01-27T09:14:16Z</dcterms:created>
  <dcterms:modified xsi:type="dcterms:W3CDTF">2024-06-15T06:25:23Z</dcterms:modified>
</cp:coreProperties>
</file>