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5" d="100"/>
          <a:sy n="55" d="100"/>
        </p:scale>
        <p:origin x="-1806"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7/7/2022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7/7/2022</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7/7/2022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7/7/2022</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7/7/2022</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7/7/2022</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7/7/2022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819400"/>
            <a:ext cx="7696200" cy="827562"/>
          </a:xfrm>
        </p:spPr>
        <p:txBody>
          <a:bodyPr/>
          <a:lstStyle/>
          <a:p>
            <a:r>
              <a:rPr lang="en-US" dirty="0" smtClean="0">
                <a:solidFill>
                  <a:srgbClr val="FF0000"/>
                </a:solidFill>
              </a:rPr>
              <a:t>PG DEPARTMENT OF COMMERCE</a:t>
            </a:r>
            <a:endParaRPr lang="en-US" dirty="0">
              <a:solidFill>
                <a:srgbClr val="FF0000"/>
              </a:solidFill>
            </a:endParaRPr>
          </a:p>
        </p:txBody>
      </p:sp>
      <p:sp>
        <p:nvSpPr>
          <p:cNvPr id="3" name="Subtitle 2"/>
          <p:cNvSpPr>
            <a:spLocks noGrp="1"/>
          </p:cNvSpPr>
          <p:nvPr>
            <p:ph type="subTitle" idx="1"/>
          </p:nvPr>
        </p:nvSpPr>
        <p:spPr>
          <a:xfrm>
            <a:off x="1981200" y="3810000"/>
            <a:ext cx="6172200" cy="1371600"/>
          </a:xfrm>
        </p:spPr>
        <p:txBody>
          <a:bodyPr>
            <a:normAutofit/>
          </a:bodyPr>
          <a:lstStyle/>
          <a:p>
            <a:r>
              <a:rPr lang="en-US" sz="6600" dirty="0" smtClean="0">
                <a:solidFill>
                  <a:srgbClr val="FF0000"/>
                </a:solidFill>
              </a:rPr>
              <a:t>     M.COM</a:t>
            </a:r>
            <a:endParaRPr lang="en-US" sz="6600" dirty="0">
              <a:solidFill>
                <a:srgbClr val="FF0000"/>
              </a:solidFill>
            </a:endParaRPr>
          </a:p>
        </p:txBody>
      </p:sp>
      <p:sp>
        <p:nvSpPr>
          <p:cNvPr id="15362" name="AutoShape 2" descr="263. M.COM Full-Form | What is Master of Commerce (M.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COLLEGE LOGO.png"/>
          <p:cNvPicPr>
            <a:picLocks noChangeAspect="1"/>
          </p:cNvPicPr>
          <p:nvPr/>
        </p:nvPicPr>
        <p:blipFill>
          <a:blip r:embed="rId2" cstate="print"/>
          <a:stretch>
            <a:fillRect/>
          </a:stretch>
        </p:blipFill>
        <p:spPr>
          <a:xfrm>
            <a:off x="2514600" y="-762000"/>
            <a:ext cx="4267200" cy="426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67600" cy="1143000"/>
          </a:xfrm>
        </p:spPr>
        <p:txBody>
          <a:bodyPr/>
          <a:lstStyle/>
          <a:p>
            <a:r>
              <a:rPr lang="en-US" dirty="0" smtClean="0"/>
              <a:t>Our events 2021-2022</a:t>
            </a:r>
            <a:endParaRPr lang="en-US" dirty="0"/>
          </a:p>
        </p:txBody>
      </p:sp>
      <p:sp>
        <p:nvSpPr>
          <p:cNvPr id="3" name="Content Placeholder 2"/>
          <p:cNvSpPr>
            <a:spLocks noGrp="1"/>
          </p:cNvSpPr>
          <p:nvPr>
            <p:ph sz="quarter" idx="1"/>
          </p:nvPr>
        </p:nvSpPr>
        <p:spPr/>
        <p:txBody>
          <a:bodyPr/>
          <a:lstStyle/>
          <a:p>
            <a:r>
              <a:rPr lang="en-US" dirty="0" err="1" smtClean="0"/>
              <a:t>Combatt</a:t>
            </a:r>
            <a:r>
              <a:rPr lang="en-US" dirty="0" smtClean="0"/>
              <a:t> ’21 &amp; B2C</a:t>
            </a:r>
          </a:p>
          <a:p>
            <a:pPr>
              <a:buNone/>
            </a:pPr>
            <a:endParaRPr lang="en-US" dirty="0" smtClean="0"/>
          </a:p>
          <a:p>
            <a:pPr>
              <a:buNone/>
            </a:pPr>
            <a:endParaRPr lang="en-US" dirty="0" smtClean="0"/>
          </a:p>
          <a:p>
            <a:r>
              <a:rPr lang="en-US" dirty="0" smtClean="0"/>
              <a:t>MERX’22 &amp; B2C </a:t>
            </a:r>
            <a:endParaRPr lang="en-US" dirty="0"/>
          </a:p>
        </p:txBody>
      </p:sp>
      <p:pic>
        <p:nvPicPr>
          <p:cNvPr id="4" name="Picture 3" descr="Screenshot_20211011-132156"/>
          <p:cNvPicPr>
            <a:picLocks noChangeAspect="1"/>
          </p:cNvPicPr>
          <p:nvPr/>
        </p:nvPicPr>
        <p:blipFill>
          <a:blip r:embed="rId2" cstate="print"/>
          <a:stretch>
            <a:fillRect/>
          </a:stretch>
        </p:blipFill>
        <p:spPr>
          <a:xfrm>
            <a:off x="3886200" y="1371600"/>
            <a:ext cx="2667000" cy="2504078"/>
          </a:xfrm>
          <a:prstGeom prst="rect">
            <a:avLst/>
          </a:prstGeom>
        </p:spPr>
      </p:pic>
      <p:pic>
        <p:nvPicPr>
          <p:cNvPr id="5" name="Picture 4" descr="Screenshot_20211011-130838"/>
          <p:cNvPicPr>
            <a:picLocks noChangeAspect="1"/>
          </p:cNvPicPr>
          <p:nvPr/>
        </p:nvPicPr>
        <p:blipFill>
          <a:blip r:embed="rId3" cstate="print"/>
          <a:stretch>
            <a:fillRect/>
          </a:stretch>
        </p:blipFill>
        <p:spPr>
          <a:xfrm>
            <a:off x="6553200" y="1371600"/>
            <a:ext cx="2590799" cy="251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2400" y="3581400"/>
            <a:ext cx="6324600" cy="3276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24601" y="3581400"/>
            <a:ext cx="2819400" cy="3276600"/>
          </a:xfrm>
          <a:prstGeom prst="rect">
            <a:avLst/>
          </a:prstGeom>
        </p:spPr>
      </p:pic>
      <p:sp>
        <p:nvSpPr>
          <p:cNvPr id="8" name="Right Arrow 7"/>
          <p:cNvSpPr/>
          <p:nvPr/>
        </p:nvSpPr>
        <p:spPr>
          <a:xfrm>
            <a:off x="3581400" y="17526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209800" y="32766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EVENTS FOR M.COM </a:t>
            </a:r>
            <a:endParaRPr lang="en-US" dirty="0"/>
          </a:p>
        </p:txBody>
      </p:sp>
      <p:pic>
        <p:nvPicPr>
          <p:cNvPr id="21506" name="Picture 2"/>
          <p:cNvPicPr>
            <a:picLocks noGrp="1" noChangeAspect="1" noChangeArrowheads="1"/>
          </p:cNvPicPr>
          <p:nvPr>
            <p:ph sz="quarter" idx="1"/>
          </p:nvPr>
        </p:nvPicPr>
        <p:blipFill>
          <a:blip r:embed="rId2"/>
          <a:srcRect/>
          <a:stretch>
            <a:fillRect/>
          </a:stretch>
        </p:blipFill>
        <p:spPr bwMode="auto">
          <a:xfrm>
            <a:off x="685800" y="1600200"/>
            <a:ext cx="3570514" cy="1676400"/>
          </a:xfrm>
          <a:prstGeom prst="rect">
            <a:avLst/>
          </a:prstGeom>
          <a:noFill/>
          <a:ln w="9525">
            <a:noFill/>
            <a:miter lim="800000"/>
            <a:headEnd/>
            <a:tailEnd/>
          </a:ln>
          <a:effectLst/>
        </p:spPr>
      </p:pic>
      <p:pic>
        <p:nvPicPr>
          <p:cNvPr id="21508" name="Picture 4"/>
          <p:cNvPicPr>
            <a:picLocks noChangeAspect="1" noChangeArrowheads="1"/>
          </p:cNvPicPr>
          <p:nvPr/>
        </p:nvPicPr>
        <p:blipFill>
          <a:blip r:embed="rId3"/>
          <a:srcRect/>
          <a:stretch>
            <a:fillRect/>
          </a:stretch>
        </p:blipFill>
        <p:spPr bwMode="auto">
          <a:xfrm>
            <a:off x="4648200" y="1600200"/>
            <a:ext cx="3657600" cy="1828800"/>
          </a:xfrm>
          <a:prstGeom prst="rect">
            <a:avLst/>
          </a:prstGeom>
          <a:noFill/>
          <a:ln w="9525">
            <a:noFill/>
            <a:miter lim="800000"/>
            <a:headEnd/>
            <a:tailEnd/>
          </a:ln>
          <a:effectLst/>
        </p:spPr>
      </p:pic>
      <p:sp>
        <p:nvSpPr>
          <p:cNvPr id="21510" name="AutoShape 6" descr="Tips To Crack UGC 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1" name="Picture 7"/>
          <p:cNvPicPr>
            <a:picLocks noChangeAspect="1" noChangeArrowheads="1"/>
          </p:cNvPicPr>
          <p:nvPr/>
        </p:nvPicPr>
        <p:blipFill>
          <a:blip r:embed="rId4"/>
          <a:srcRect/>
          <a:stretch>
            <a:fillRect/>
          </a:stretch>
        </p:blipFill>
        <p:spPr bwMode="auto">
          <a:xfrm>
            <a:off x="609600" y="3505200"/>
            <a:ext cx="3581400" cy="2200276"/>
          </a:xfrm>
          <a:prstGeom prst="rect">
            <a:avLst/>
          </a:prstGeom>
          <a:noFill/>
          <a:ln w="9525">
            <a:noFill/>
            <a:miter lim="800000"/>
            <a:headEnd/>
            <a:tailEnd/>
          </a:ln>
          <a:effectLst/>
        </p:spPr>
      </p:pic>
      <p:pic>
        <p:nvPicPr>
          <p:cNvPr id="21512" name="Picture 8"/>
          <p:cNvPicPr>
            <a:picLocks noChangeAspect="1" noChangeArrowheads="1"/>
          </p:cNvPicPr>
          <p:nvPr/>
        </p:nvPicPr>
        <p:blipFill>
          <a:blip r:embed="rId5"/>
          <a:srcRect/>
          <a:stretch>
            <a:fillRect/>
          </a:stretch>
        </p:blipFill>
        <p:spPr bwMode="auto">
          <a:xfrm>
            <a:off x="4343400" y="3581400"/>
            <a:ext cx="3932918" cy="2209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srcRect/>
          <a:stretch>
            <a:fillRect/>
          </a:stretch>
        </p:blipFill>
        <p:spPr bwMode="auto">
          <a:xfrm>
            <a:off x="533400" y="533400"/>
            <a:ext cx="7811518" cy="541020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sz="quarter" idx="4294967295"/>
          </p:nvPr>
        </p:nvPicPr>
        <p:blipFill>
          <a:blip r:embed="rId2">
            <a:lum contrast="7000"/>
          </a:blip>
          <a:srcRect/>
          <a:stretch>
            <a:fillRect/>
          </a:stretch>
        </p:blipFill>
        <p:spPr bwMode="auto">
          <a:xfrm>
            <a:off x="76200" y="228600"/>
            <a:ext cx="8915400" cy="64008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Grp="1" noChangeAspect="1" noChangeArrowheads="1"/>
          </p:cNvPicPr>
          <p:nvPr>
            <p:ph sz="quarter" idx="4294967295"/>
          </p:nvPr>
        </p:nvPicPr>
        <p:blipFill>
          <a:blip r:embed="rId2"/>
          <a:srcRect/>
          <a:stretch>
            <a:fillRect/>
          </a:stretch>
        </p:blipFill>
        <p:spPr bwMode="auto">
          <a:xfrm>
            <a:off x="0" y="0"/>
            <a:ext cx="6705600" cy="3752850"/>
          </a:xfrm>
          <a:prstGeom prst="rect">
            <a:avLst/>
          </a:prstGeom>
          <a:noFill/>
          <a:ln w="9525">
            <a:noFill/>
            <a:miter lim="800000"/>
            <a:headEnd/>
            <a:tailEnd/>
          </a:ln>
          <a:effectLst/>
        </p:spPr>
      </p:pic>
      <p:sp>
        <p:nvSpPr>
          <p:cNvPr id="5" name="Title 4"/>
          <p:cNvSpPr>
            <a:spLocks noGrp="1"/>
          </p:cNvSpPr>
          <p:nvPr>
            <p:ph type="ctrTitle" idx="4294967295"/>
          </p:nvPr>
        </p:nvSpPr>
        <p:spPr>
          <a:xfrm>
            <a:off x="0" y="3657600"/>
            <a:ext cx="9144000" cy="1893888"/>
          </a:xfrm>
        </p:spPr>
        <p:txBody>
          <a:bodyPr>
            <a:normAutofit/>
          </a:bodyPr>
          <a:lstStyle/>
          <a:p>
            <a:r>
              <a:rPr lang="en-US" sz="5400" dirty="0" smtClean="0">
                <a:solidFill>
                  <a:srgbClr val="FF0000"/>
                </a:solidFill>
              </a:rPr>
              <a:t>MASTER OF COMMERCE</a:t>
            </a:r>
            <a:endParaRPr lang="en-US" sz="54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381000"/>
            <a:ext cx="7924800" cy="6096000"/>
          </a:xfrm>
        </p:spPr>
        <p:txBody>
          <a:bodyPr>
            <a:normAutofit/>
          </a:bodyPr>
          <a:lstStyle/>
          <a:p>
            <a:pPr lvl="0" fontAlgn="base">
              <a:buNone/>
            </a:pPr>
            <a:r>
              <a:rPr lang="en-US" b="1" dirty="0" err="1" smtClean="0"/>
              <a:t>Programme</a:t>
            </a:r>
            <a:r>
              <a:rPr lang="en-US" b="1" dirty="0" smtClean="0"/>
              <a:t> Specifications: </a:t>
            </a:r>
            <a:endParaRPr lang="en-US" dirty="0" smtClean="0"/>
          </a:p>
          <a:p>
            <a:r>
              <a:rPr lang="en-US" dirty="0" smtClean="0"/>
              <a:t>Department: Commerce </a:t>
            </a:r>
          </a:p>
          <a:p>
            <a:r>
              <a:rPr lang="en-US" dirty="0" err="1" smtClean="0"/>
              <a:t>Programme</a:t>
            </a:r>
            <a:r>
              <a:rPr lang="en-US" dirty="0" smtClean="0"/>
              <a:t>: </a:t>
            </a:r>
            <a:r>
              <a:rPr lang="en-US" dirty="0" err="1" smtClean="0"/>
              <a:t>M.Com</a:t>
            </a:r>
            <a:r>
              <a:rPr lang="en-US" dirty="0" smtClean="0"/>
              <a:t>. </a:t>
            </a:r>
          </a:p>
          <a:p>
            <a:pPr lvl="0" fontAlgn="base"/>
            <a:r>
              <a:rPr lang="en-US" b="1" dirty="0" smtClean="0"/>
              <a:t>Mode of Study: </a:t>
            </a:r>
            <a:r>
              <a:rPr lang="en-US" dirty="0" smtClean="0"/>
              <a:t>Full </a:t>
            </a:r>
            <a:r>
              <a:rPr lang="en-US" dirty="0" smtClean="0"/>
              <a:t>time (Semester system): </a:t>
            </a:r>
          </a:p>
          <a:p>
            <a:pPr>
              <a:buNone/>
            </a:pPr>
            <a:r>
              <a:rPr lang="en-US" dirty="0" smtClean="0"/>
              <a:t>Class room teaching; experiential learning, blended learning, Project assignments.</a:t>
            </a:r>
          </a:p>
          <a:p>
            <a:pPr>
              <a:buNone/>
            </a:pPr>
            <a:r>
              <a:rPr lang="en-US" dirty="0" smtClean="0"/>
              <a:t> </a:t>
            </a:r>
          </a:p>
          <a:p>
            <a:pPr>
              <a:buNone/>
            </a:pPr>
            <a:r>
              <a:rPr lang="en-US" b="1" dirty="0" smtClean="0"/>
              <a:t>PURPOSE OF THE COURSE: </a:t>
            </a:r>
            <a:endParaRPr lang="en-US" dirty="0" smtClean="0"/>
          </a:p>
          <a:p>
            <a:pPr>
              <a:buNone/>
            </a:pPr>
            <a:r>
              <a:rPr lang="en-US" dirty="0" smtClean="0"/>
              <a:t>    	 </a:t>
            </a:r>
            <a:r>
              <a:rPr lang="en-US" sz="2800" dirty="0" smtClean="0"/>
              <a:t>Studying M.com improves Logical reasoning, analytical skills, communication skills, mathematical and statistical knowledge, business management skills, teaching and research skills.</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228600"/>
            <a:ext cx="8458200" cy="6400800"/>
          </a:xfrm>
        </p:spPr>
        <p:txBody>
          <a:bodyPr/>
          <a:lstStyle/>
          <a:p>
            <a:pPr>
              <a:buNone/>
            </a:pPr>
            <a:r>
              <a:rPr lang="en-US" sz="2800" b="1" dirty="0" smtClean="0"/>
              <a:t>PROGRAMME OBJECTIVES: </a:t>
            </a:r>
            <a:endParaRPr lang="en-US" sz="2800" dirty="0" smtClean="0"/>
          </a:p>
          <a:p>
            <a:r>
              <a:rPr lang="en-US" sz="2800" dirty="0" smtClean="0"/>
              <a:t>This </a:t>
            </a:r>
            <a:r>
              <a:rPr lang="en-US" sz="2800" dirty="0" err="1" smtClean="0"/>
              <a:t>Programme</a:t>
            </a:r>
            <a:r>
              <a:rPr lang="en-US" sz="2800" dirty="0" smtClean="0"/>
              <a:t> aims to </a:t>
            </a:r>
            <a:r>
              <a:rPr lang="en-US" sz="2800" dirty="0" smtClean="0">
                <a:solidFill>
                  <a:srgbClr val="FF0000"/>
                </a:solidFill>
              </a:rPr>
              <a:t>develop Commerce professionals with specialized skills and applied competencies in theoretical and practical knowledge of Finance and Marketing </a:t>
            </a:r>
            <a:r>
              <a:rPr lang="en-US" sz="2800" dirty="0" smtClean="0"/>
              <a:t>that will cater the contemporary needs of industry and academia by providing student-centric learning ambience backed with critical thinking and problem solving capabilities. </a:t>
            </a:r>
          </a:p>
          <a:p>
            <a:r>
              <a:rPr lang="en-US" sz="2800" dirty="0" smtClean="0"/>
              <a:t>And the foremost objective is to train the student </a:t>
            </a:r>
            <a:r>
              <a:rPr lang="en-US" sz="2800" dirty="0" smtClean="0">
                <a:solidFill>
                  <a:srgbClr val="FF0000"/>
                </a:solidFill>
              </a:rPr>
              <a:t>to develop conceptual, applied and research skills</a:t>
            </a:r>
            <a:endParaRPr lang="en-US" sz="28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52400"/>
            <a:ext cx="8458200" cy="6705600"/>
          </a:xfrm>
        </p:spPr>
        <p:txBody>
          <a:bodyPr>
            <a:normAutofit fontScale="92500" lnSpcReduction="10000"/>
          </a:bodyPr>
          <a:lstStyle/>
          <a:p>
            <a:pPr>
              <a:buNone/>
            </a:pPr>
            <a:r>
              <a:rPr lang="en-US" b="1" dirty="0" smtClean="0"/>
              <a:t>SKILLS: </a:t>
            </a:r>
          </a:p>
          <a:p>
            <a:pPr>
              <a:buNone/>
            </a:pPr>
            <a:r>
              <a:rPr lang="en-US" dirty="0" smtClean="0"/>
              <a:t>The students after completing the program should inculcate the following skills: </a:t>
            </a:r>
          </a:p>
          <a:p>
            <a:pPr lvl="0" fontAlgn="base"/>
            <a:r>
              <a:rPr lang="en-US" dirty="0" smtClean="0"/>
              <a:t>The </a:t>
            </a:r>
            <a:r>
              <a:rPr lang="en-US" dirty="0" smtClean="0">
                <a:solidFill>
                  <a:srgbClr val="FF0000"/>
                </a:solidFill>
              </a:rPr>
              <a:t>techniques of managing the business </a:t>
            </a:r>
            <a:r>
              <a:rPr lang="en-US" dirty="0" smtClean="0"/>
              <a:t>with special focus on marketing and finance.</a:t>
            </a:r>
          </a:p>
          <a:p>
            <a:pPr lvl="0" fontAlgn="base"/>
            <a:r>
              <a:rPr lang="en-US" dirty="0" smtClean="0"/>
              <a:t>Application oriented </a:t>
            </a:r>
            <a:r>
              <a:rPr lang="en-US" dirty="0" smtClean="0">
                <a:solidFill>
                  <a:srgbClr val="FF0000"/>
                </a:solidFill>
              </a:rPr>
              <a:t>research</a:t>
            </a:r>
            <a:r>
              <a:rPr lang="en-US" dirty="0" smtClean="0"/>
              <a:t> through research for </a:t>
            </a:r>
            <a:r>
              <a:rPr lang="en-US" dirty="0" smtClean="0">
                <a:solidFill>
                  <a:srgbClr val="FF0000"/>
                </a:solidFill>
              </a:rPr>
              <a:t>business decisions. </a:t>
            </a:r>
          </a:p>
          <a:p>
            <a:pPr lvl="0" fontAlgn="base"/>
            <a:r>
              <a:rPr lang="en-US" dirty="0" smtClean="0"/>
              <a:t>Effective use of </a:t>
            </a:r>
            <a:r>
              <a:rPr lang="en-US" dirty="0" smtClean="0">
                <a:solidFill>
                  <a:srgbClr val="FF0000"/>
                </a:solidFill>
              </a:rPr>
              <a:t>Statistical methods for analysis of business data. </a:t>
            </a:r>
          </a:p>
          <a:p>
            <a:pPr lvl="0" fontAlgn="base"/>
            <a:r>
              <a:rPr lang="en-US" dirty="0" smtClean="0"/>
              <a:t>Adopt a suitable </a:t>
            </a:r>
            <a:r>
              <a:rPr lang="en-US" dirty="0" smtClean="0">
                <a:solidFill>
                  <a:srgbClr val="FF0000"/>
                </a:solidFill>
              </a:rPr>
              <a:t>corporate tax planning </a:t>
            </a:r>
            <a:r>
              <a:rPr lang="en-US" dirty="0" smtClean="0"/>
              <a:t>and management for the growth of business within the legal framework.   </a:t>
            </a:r>
          </a:p>
          <a:p>
            <a:pPr lvl="0" fontAlgn="base"/>
            <a:r>
              <a:rPr lang="en-US" dirty="0" smtClean="0"/>
              <a:t>Investment and </a:t>
            </a:r>
            <a:r>
              <a:rPr lang="en-US" dirty="0" smtClean="0">
                <a:solidFill>
                  <a:srgbClr val="FF0000"/>
                </a:solidFill>
              </a:rPr>
              <a:t>portfolio management skill</a:t>
            </a:r>
            <a:r>
              <a:rPr lang="en-US" dirty="0" smtClean="0"/>
              <a:t> to examine different investment schemes with respect to risk and return and to construct optimum portfolio. </a:t>
            </a:r>
          </a:p>
          <a:p>
            <a:pPr lvl="0" fontAlgn="base"/>
            <a:r>
              <a:rPr lang="en-US" dirty="0" smtClean="0"/>
              <a:t>Adopt a reflective approach </a:t>
            </a:r>
            <a:r>
              <a:rPr lang="en-US" dirty="0" smtClean="0">
                <a:solidFill>
                  <a:srgbClr val="FF0000"/>
                </a:solidFill>
              </a:rPr>
              <a:t>to personal development</a:t>
            </a:r>
            <a:r>
              <a:rPr lang="en-US" dirty="0" smtClean="0"/>
              <a:t> and embrace the philosophy of continual professional development. </a:t>
            </a:r>
          </a:p>
          <a:p>
            <a:r>
              <a:rPr lang="en-US" dirty="0" smtClean="0"/>
              <a:t>Plan and undertake </a:t>
            </a:r>
            <a:r>
              <a:rPr lang="en-US" dirty="0" smtClean="0">
                <a:solidFill>
                  <a:srgbClr val="FF0000"/>
                </a:solidFill>
              </a:rPr>
              <a:t>independent research </a:t>
            </a:r>
            <a:r>
              <a:rPr lang="en-US" dirty="0" smtClean="0"/>
              <a:t>in a chosen discipline.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304800"/>
            <a:ext cx="8229600" cy="6096000"/>
          </a:xfrm>
        </p:spPr>
        <p:txBody>
          <a:bodyPr>
            <a:normAutofit/>
          </a:bodyPr>
          <a:lstStyle/>
          <a:p>
            <a:pPr algn="just">
              <a:buNone/>
            </a:pPr>
            <a:r>
              <a:rPr lang="en-US" sz="4000" b="1" dirty="0" smtClean="0"/>
              <a:t>M.COM SPECIALIZATION: </a:t>
            </a:r>
          </a:p>
          <a:p>
            <a:pPr algn="just">
              <a:buNone/>
            </a:pPr>
            <a:endParaRPr lang="en-US" dirty="0" smtClean="0"/>
          </a:p>
          <a:p>
            <a:pPr algn="just">
              <a:buNone/>
            </a:pPr>
            <a:r>
              <a:rPr lang="en-US" sz="3200" dirty="0" smtClean="0"/>
              <a:t>   The </a:t>
            </a:r>
            <a:r>
              <a:rPr lang="en-US" sz="3200" dirty="0" err="1" smtClean="0"/>
              <a:t>M.Com</a:t>
            </a:r>
            <a:r>
              <a:rPr lang="en-US" sz="3200" dirty="0" smtClean="0"/>
              <a:t> course offers a large number of specializations that includes streams such as finance, accounting and finance, marketing, computer application, business management etc. the different specialization improves the job prospect.</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381000" y="228600"/>
          <a:ext cx="8305800" cy="6080760"/>
        </p:xfrm>
        <a:graphic>
          <a:graphicData uri="http://schemas.openxmlformats.org/drawingml/2006/table">
            <a:tbl>
              <a:tblPr firstRow="1" bandRow="1">
                <a:tableStyleId>{5C22544A-7EE6-4342-B048-85BDC9FD1C3A}</a:tableStyleId>
              </a:tblPr>
              <a:tblGrid>
                <a:gridCol w="932283"/>
                <a:gridCol w="2496717"/>
                <a:gridCol w="4876800"/>
              </a:tblGrid>
              <a:tr h="426176">
                <a:tc gridSpan="3">
                  <a:txBody>
                    <a:bodyPr/>
                    <a:lstStyle/>
                    <a:p>
                      <a:pPr algn="ctr"/>
                      <a:r>
                        <a:rPr kumimoji="0" lang="en-US" sz="1800" b="1" kern="1200" dirty="0" smtClean="0">
                          <a:solidFill>
                            <a:schemeClr val="lt1"/>
                          </a:solidFill>
                          <a:latin typeface="+mn-lt"/>
                          <a:ea typeface="+mn-ea"/>
                          <a:cs typeface="+mn-cs"/>
                        </a:rPr>
                        <a:t>Course Objectives &amp; Outcomes</a:t>
                      </a:r>
                      <a:endParaRPr lang="en-US" dirty="0"/>
                    </a:p>
                  </a:txBody>
                  <a:tcPr/>
                </a:tc>
                <a:tc hMerge="1">
                  <a:txBody>
                    <a:bodyPr/>
                    <a:lstStyle/>
                    <a:p>
                      <a:endParaRPr lang="en-US" dirty="0"/>
                    </a:p>
                  </a:txBody>
                  <a:tcPr/>
                </a:tc>
                <a:tc hMerge="1">
                  <a:txBody>
                    <a:bodyPr/>
                    <a:lstStyle/>
                    <a:p>
                      <a:endParaRPr lang="en-US" dirty="0"/>
                    </a:p>
                  </a:txBody>
                  <a:tcPr/>
                </a:tc>
              </a:tr>
              <a:tr h="426176">
                <a:tc>
                  <a:txBody>
                    <a:bodyPr/>
                    <a:lstStyle/>
                    <a:p>
                      <a:r>
                        <a:rPr lang="en-US" dirty="0" err="1" smtClean="0"/>
                        <a:t>s.no</a:t>
                      </a:r>
                      <a:endParaRPr lang="en-US" dirty="0"/>
                    </a:p>
                  </a:txBody>
                  <a:tcPr/>
                </a:tc>
                <a:tc>
                  <a:txBody>
                    <a:bodyPr/>
                    <a:lstStyle/>
                    <a:p>
                      <a:r>
                        <a:rPr lang="en-US" dirty="0" smtClean="0"/>
                        <a:t>       subjects name</a:t>
                      </a:r>
                      <a:endParaRPr lang="en-US" dirty="0"/>
                    </a:p>
                  </a:txBody>
                  <a:tcPr/>
                </a:tc>
                <a:tc>
                  <a:txBody>
                    <a:bodyPr/>
                    <a:lstStyle/>
                    <a:p>
                      <a:r>
                        <a:rPr kumimoji="0" lang="en-US" sz="1800" b="1" kern="1200" dirty="0" smtClean="0">
                          <a:solidFill>
                            <a:schemeClr val="dk1"/>
                          </a:solidFill>
                          <a:latin typeface="+mn-lt"/>
                          <a:ea typeface="+mn-ea"/>
                          <a:cs typeface="+mn-cs"/>
                        </a:rPr>
                        <a:t>Course objective</a:t>
                      </a:r>
                      <a:endParaRPr lang="en-US" dirty="0"/>
                    </a:p>
                  </a:txBody>
                  <a:tcPr/>
                </a:tc>
              </a:tr>
              <a:tr h="1281248">
                <a:tc>
                  <a:txBody>
                    <a:bodyPr/>
                    <a:lstStyle/>
                    <a:p>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err="1" smtClean="0">
                          <a:solidFill>
                            <a:schemeClr val="dk1"/>
                          </a:solidFill>
                          <a:latin typeface="+mn-lt"/>
                          <a:ea typeface="+mn-ea"/>
                          <a:cs typeface="+mn-cs"/>
                        </a:rPr>
                        <a:t>Organisational</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Behaviour</a:t>
                      </a:r>
                      <a:endParaRPr kumimoji="0" lang="en-US" sz="1800" kern="1200" dirty="0" smtClean="0">
                        <a:solidFill>
                          <a:schemeClr val="dk1"/>
                        </a:solidFill>
                        <a:latin typeface="+mn-lt"/>
                        <a:ea typeface="+mn-ea"/>
                        <a:cs typeface="+mn-cs"/>
                      </a:endParaRPr>
                    </a:p>
                    <a:p>
                      <a:endParaRPr lang="en-US" dirty="0"/>
                    </a:p>
                  </a:txBody>
                  <a:tcPr/>
                </a:tc>
                <a:tc>
                  <a:txBody>
                    <a:bodyPr/>
                    <a:lstStyle/>
                    <a:p>
                      <a:r>
                        <a:rPr kumimoji="0" lang="en-US" sz="1800" b="1" kern="1200" dirty="0" smtClean="0">
                          <a:solidFill>
                            <a:schemeClr val="dk1"/>
                          </a:solidFill>
                          <a:latin typeface="+mn-lt"/>
                          <a:ea typeface="+mn-ea"/>
                          <a:cs typeface="+mn-cs"/>
                        </a:rPr>
                        <a:t>Course objective:</a:t>
                      </a:r>
                      <a:r>
                        <a:rPr kumimoji="0" lang="en-US" sz="1800" kern="1200" dirty="0" smtClean="0">
                          <a:solidFill>
                            <a:schemeClr val="dk1"/>
                          </a:solidFill>
                          <a:latin typeface="+mn-lt"/>
                          <a:ea typeface="+mn-ea"/>
                          <a:cs typeface="+mn-cs"/>
                        </a:rPr>
                        <a:t> This course aims at imparting knowledge about human being </a:t>
                      </a:r>
                      <a:r>
                        <a:rPr kumimoji="0" lang="en-US" sz="1800" kern="1200" dirty="0" err="1" smtClean="0">
                          <a:solidFill>
                            <a:schemeClr val="dk1"/>
                          </a:solidFill>
                          <a:latin typeface="+mn-lt"/>
                          <a:ea typeface="+mn-ea"/>
                          <a:cs typeface="+mn-cs"/>
                        </a:rPr>
                        <a:t>behaviour</a:t>
                      </a:r>
                      <a:r>
                        <a:rPr kumimoji="0" lang="en-US" sz="1800" kern="1200" dirty="0" smtClean="0">
                          <a:solidFill>
                            <a:schemeClr val="dk1"/>
                          </a:solidFill>
                          <a:latin typeface="+mn-lt"/>
                          <a:ea typeface="+mn-ea"/>
                          <a:cs typeface="+mn-cs"/>
                        </a:rPr>
                        <a:t> and perception with respect to business </a:t>
                      </a:r>
                      <a:r>
                        <a:rPr kumimoji="0" lang="en-US" sz="1800" kern="1200" dirty="0" err="1" smtClean="0">
                          <a:solidFill>
                            <a:schemeClr val="dk1"/>
                          </a:solidFill>
                          <a:latin typeface="+mn-lt"/>
                          <a:ea typeface="+mn-ea"/>
                          <a:cs typeface="+mn-cs"/>
                        </a:rPr>
                        <a:t>organisation</a:t>
                      </a:r>
                      <a:endParaRPr lang="en-US" dirty="0"/>
                    </a:p>
                  </a:txBody>
                  <a:tcPr/>
                </a:tc>
              </a:tr>
              <a:tr h="1295400">
                <a:tc>
                  <a:txBody>
                    <a:bodyPr/>
                    <a:lstStyle/>
                    <a:p>
                      <a:r>
                        <a:rPr lang="en-US" dirty="0" smtClean="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Corporate Accounting</a:t>
                      </a:r>
                    </a:p>
                    <a:p>
                      <a:endParaRPr lang="en-US" dirty="0"/>
                    </a:p>
                  </a:txBody>
                  <a:tcPr/>
                </a:tc>
                <a:tc>
                  <a:txBody>
                    <a:bodyPr/>
                    <a:lstStyle/>
                    <a:p>
                      <a:r>
                        <a:rPr kumimoji="0" lang="en-US" sz="1800" kern="1200" dirty="0" smtClean="0">
                          <a:solidFill>
                            <a:schemeClr val="dk1"/>
                          </a:solidFill>
                          <a:latin typeface="+mn-lt"/>
                          <a:ea typeface="+mn-ea"/>
                          <a:cs typeface="+mn-cs"/>
                        </a:rPr>
                        <a:t>Understand the important concepts of corporate accounting viz. Amalgamation of companies as per Accounting Standard -14 &amp;</a:t>
                      </a:r>
                      <a:r>
                        <a:rPr kumimoji="0" lang="en-US" sz="1800" kern="1200" dirty="0" err="1" smtClean="0">
                          <a:solidFill>
                            <a:schemeClr val="dk1"/>
                          </a:solidFill>
                          <a:latin typeface="+mn-lt"/>
                          <a:ea typeface="+mn-ea"/>
                          <a:cs typeface="+mn-cs"/>
                        </a:rPr>
                        <a:t>Ind</a:t>
                      </a:r>
                      <a:r>
                        <a:rPr kumimoji="0" lang="en-US" sz="1800" kern="1200" dirty="0" smtClean="0">
                          <a:solidFill>
                            <a:schemeClr val="dk1"/>
                          </a:solidFill>
                          <a:latin typeface="+mn-lt"/>
                          <a:ea typeface="+mn-ea"/>
                          <a:cs typeface="+mn-cs"/>
                        </a:rPr>
                        <a:t> AS – 103, and liquidation of company</a:t>
                      </a:r>
                      <a:endParaRPr lang="en-US" dirty="0"/>
                    </a:p>
                  </a:txBody>
                  <a:tcPr/>
                </a:tc>
              </a:tr>
              <a:tr h="426176">
                <a:tc>
                  <a:txBody>
                    <a:bodyPr/>
                    <a:lstStyle/>
                    <a:p>
                      <a:r>
                        <a:rPr lang="en-US" dirty="0" smtClean="0"/>
                        <a:t>3</a:t>
                      </a:r>
                      <a:endParaRPr lang="en-US" dirty="0"/>
                    </a:p>
                  </a:txBody>
                  <a:tcPr/>
                </a:tc>
                <a:tc>
                  <a:txBody>
                    <a:bodyPr/>
                    <a:lstStyle/>
                    <a:p>
                      <a:pPr marL="0" marR="0" indent="0" algn="l">
                        <a:lnSpc>
                          <a:spcPct val="107000"/>
                        </a:lnSpc>
                        <a:spcBef>
                          <a:spcPts val="0"/>
                        </a:spcBef>
                        <a:spcAft>
                          <a:spcPts val="0"/>
                        </a:spcAft>
                      </a:pPr>
                      <a:endParaRPr lang="en-US" sz="1100" dirty="0">
                        <a:solidFill>
                          <a:srgbClr val="000000"/>
                        </a:solidFill>
                        <a:latin typeface="Times New Roman"/>
                        <a:ea typeface="Calibri"/>
                        <a:cs typeface="SimSun"/>
                      </a:endParaRPr>
                    </a:p>
                    <a:p>
                      <a:pPr marL="0" marR="0" indent="0" algn="l">
                        <a:lnSpc>
                          <a:spcPct val="107000"/>
                        </a:lnSpc>
                        <a:spcBef>
                          <a:spcPts val="0"/>
                        </a:spcBef>
                        <a:spcAft>
                          <a:spcPts val="0"/>
                        </a:spcAft>
                      </a:pPr>
                      <a:r>
                        <a:rPr lang="en-US" sz="1800" dirty="0">
                          <a:solidFill>
                            <a:srgbClr val="000000"/>
                          </a:solidFill>
                          <a:latin typeface="Times New Roman"/>
                          <a:ea typeface="Calibri"/>
                          <a:cs typeface="SimSun"/>
                        </a:rPr>
                        <a:t>Statistical Analysis </a:t>
                      </a:r>
                      <a:endParaRPr lang="en-US" sz="1800" dirty="0">
                        <a:solidFill>
                          <a:srgbClr val="000000"/>
                        </a:solidFill>
                        <a:latin typeface="Times New Roman"/>
                        <a:ea typeface="Times New Roman"/>
                        <a:cs typeface="SimSun"/>
                      </a:endParaRPr>
                    </a:p>
                  </a:txBody>
                  <a:tcPr marL="68580" marR="68580" marT="0" marB="0" anchor="ctr"/>
                </a:tc>
                <a:tc>
                  <a:txBody>
                    <a:bodyPr/>
                    <a:lstStyle/>
                    <a:p>
                      <a:r>
                        <a:rPr kumimoji="0" lang="en-US" sz="1800" kern="1200" dirty="0" smtClean="0">
                          <a:solidFill>
                            <a:schemeClr val="dk1"/>
                          </a:solidFill>
                          <a:latin typeface="+mn-lt"/>
                          <a:ea typeface="+mn-ea"/>
                          <a:cs typeface="+mn-cs"/>
                        </a:rPr>
                        <a:t>This course is to equip students with some important statistical techniques for decision making and to provide ground for learning advanced statistical tools used in research. </a:t>
                      </a:r>
                      <a:endParaRPr lang="en-US" dirty="0"/>
                    </a:p>
                  </a:txBody>
                  <a:tcPr/>
                </a:tc>
              </a:tr>
              <a:tr h="426176">
                <a:tc>
                  <a:txBody>
                    <a:bodyPr/>
                    <a:lstStyle/>
                    <a:p>
                      <a:r>
                        <a:rPr lang="en-US" dirty="0" smtClean="0"/>
                        <a:t>4</a:t>
                      </a:r>
                      <a:endParaRPr lang="en-US" dirty="0"/>
                    </a:p>
                  </a:txBody>
                  <a:tcPr/>
                </a:tc>
                <a:tc>
                  <a:txBody>
                    <a:bodyPr/>
                    <a:lstStyle/>
                    <a:p>
                      <a:r>
                        <a:rPr kumimoji="0" lang="en-US" sz="1800" kern="1200" dirty="0" smtClean="0">
                          <a:solidFill>
                            <a:schemeClr val="dk1"/>
                          </a:solidFill>
                          <a:latin typeface="+mn-lt"/>
                          <a:ea typeface="+mn-ea"/>
                          <a:cs typeface="+mn-cs"/>
                        </a:rPr>
                        <a:t>Corporate Governance &amp;</a:t>
                      </a:r>
                    </a:p>
                    <a:p>
                      <a:r>
                        <a:rPr kumimoji="0" lang="en-US" sz="1800" kern="1200" dirty="0" smtClean="0">
                          <a:solidFill>
                            <a:schemeClr val="dk1"/>
                          </a:solidFill>
                          <a:latin typeface="+mn-lt"/>
                          <a:ea typeface="+mn-ea"/>
                          <a:cs typeface="+mn-cs"/>
                        </a:rPr>
                        <a:t>Business Ethics</a:t>
                      </a:r>
                      <a:endParaRPr lang="en-US" dirty="0"/>
                    </a:p>
                  </a:txBody>
                  <a:tcPr/>
                </a:tc>
                <a:tc>
                  <a:txBody>
                    <a:bodyPr/>
                    <a:lstStyle/>
                    <a:p>
                      <a:r>
                        <a:rPr kumimoji="0" lang="en-US" sz="1800" kern="1200" dirty="0" smtClean="0">
                          <a:solidFill>
                            <a:schemeClr val="dk1"/>
                          </a:solidFill>
                          <a:latin typeface="+mn-lt"/>
                          <a:ea typeface="+mn-ea"/>
                          <a:cs typeface="+mn-cs"/>
                        </a:rPr>
                        <a:t>This Course will bring conceptual clarity about different principles, theories, models and emerging trends in good governances practices adopted in the global and Indian context.</a:t>
                      </a:r>
                      <a:endParaRPr lang="en-US"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228600" y="304801"/>
          <a:ext cx="8610600" cy="6096000"/>
        </p:xfrm>
        <a:graphic>
          <a:graphicData uri="http://schemas.openxmlformats.org/drawingml/2006/table">
            <a:tbl>
              <a:tblPr firstRow="1" bandRow="1">
                <a:tableStyleId>{5C22544A-7EE6-4342-B048-85BDC9FD1C3A}</a:tableStyleId>
              </a:tblPr>
              <a:tblGrid>
                <a:gridCol w="966495"/>
                <a:gridCol w="2588340"/>
                <a:gridCol w="5055765"/>
              </a:tblGrid>
              <a:tr h="564605">
                <a:tc gridSpan="3">
                  <a:txBody>
                    <a:bodyPr/>
                    <a:lstStyle/>
                    <a:p>
                      <a:pPr algn="ctr"/>
                      <a:r>
                        <a:rPr kumimoji="0" lang="en-US" sz="1800" b="1" kern="1200" dirty="0" smtClean="0">
                          <a:solidFill>
                            <a:schemeClr val="lt1"/>
                          </a:solidFill>
                          <a:latin typeface="+mn-lt"/>
                          <a:ea typeface="+mn-ea"/>
                          <a:cs typeface="+mn-cs"/>
                        </a:rPr>
                        <a:t>Course Objectives &amp; Outcomes</a:t>
                      </a:r>
                      <a:endParaRPr lang="en-US" dirty="0"/>
                    </a:p>
                  </a:txBody>
                  <a:tcPr/>
                </a:tc>
                <a:tc hMerge="1">
                  <a:txBody>
                    <a:bodyPr/>
                    <a:lstStyle/>
                    <a:p>
                      <a:endParaRPr lang="en-US" dirty="0"/>
                    </a:p>
                  </a:txBody>
                  <a:tcPr/>
                </a:tc>
                <a:tc hMerge="1">
                  <a:txBody>
                    <a:bodyPr/>
                    <a:lstStyle/>
                    <a:p>
                      <a:endParaRPr lang="en-US" dirty="0"/>
                    </a:p>
                  </a:txBody>
                  <a:tcPr/>
                </a:tc>
              </a:tr>
              <a:tr h="564605">
                <a:tc>
                  <a:txBody>
                    <a:bodyPr/>
                    <a:lstStyle/>
                    <a:p>
                      <a:r>
                        <a:rPr lang="en-US" dirty="0" err="1" smtClean="0"/>
                        <a:t>s.no</a:t>
                      </a:r>
                      <a:endParaRPr lang="en-US" dirty="0"/>
                    </a:p>
                  </a:txBody>
                  <a:tcPr/>
                </a:tc>
                <a:tc>
                  <a:txBody>
                    <a:bodyPr/>
                    <a:lstStyle/>
                    <a:p>
                      <a:r>
                        <a:rPr lang="en-US" dirty="0" smtClean="0"/>
                        <a:t>       subjects name</a:t>
                      </a:r>
                      <a:endParaRPr lang="en-US" dirty="0"/>
                    </a:p>
                  </a:txBody>
                  <a:tcPr/>
                </a:tc>
                <a:tc>
                  <a:txBody>
                    <a:bodyPr/>
                    <a:lstStyle/>
                    <a:p>
                      <a:r>
                        <a:rPr kumimoji="0" lang="en-US" sz="1800" b="1" kern="1200" dirty="0" smtClean="0">
                          <a:solidFill>
                            <a:schemeClr val="dk1"/>
                          </a:solidFill>
                          <a:latin typeface="+mn-lt"/>
                          <a:ea typeface="+mn-ea"/>
                          <a:cs typeface="+mn-cs"/>
                        </a:rPr>
                        <a:t>Course objective</a:t>
                      </a:r>
                      <a:endParaRPr lang="en-US" dirty="0"/>
                    </a:p>
                  </a:txBody>
                  <a:tcPr/>
                </a:tc>
              </a:tr>
              <a:tr h="2665107">
                <a:tc>
                  <a:txBody>
                    <a:bodyPr/>
                    <a:lstStyle/>
                    <a:p>
                      <a:r>
                        <a:rPr lang="en-US" dirty="0" smtClean="0"/>
                        <a:t>1</a:t>
                      </a:r>
                      <a:endParaRPr lang="en-US" dirty="0"/>
                    </a:p>
                  </a:txBody>
                  <a:tcPr/>
                </a:tc>
                <a:tc>
                  <a:txBody>
                    <a:bodyPr/>
                    <a:lstStyle/>
                    <a:p>
                      <a:r>
                        <a:rPr kumimoji="0" lang="en-US" sz="1800" kern="1200" dirty="0" smtClean="0">
                          <a:solidFill>
                            <a:schemeClr val="dk1"/>
                          </a:solidFill>
                          <a:latin typeface="+mn-lt"/>
                          <a:ea typeface="+mn-ea"/>
                          <a:cs typeface="+mn-cs"/>
                        </a:rPr>
                        <a:t>Research Methodology</a:t>
                      </a:r>
                      <a:endParaRPr lang="en-US" dirty="0"/>
                    </a:p>
                  </a:txBody>
                  <a:tcPr/>
                </a:tc>
                <a:tc>
                  <a:txBody>
                    <a:bodyPr/>
                    <a:lstStyle/>
                    <a:p>
                      <a:r>
                        <a:rPr kumimoji="0" lang="en-US" sz="1800" kern="1200" dirty="0" smtClean="0">
                          <a:solidFill>
                            <a:schemeClr val="dk1"/>
                          </a:solidFill>
                          <a:latin typeface="+mn-lt"/>
                          <a:ea typeface="+mn-ea"/>
                          <a:cs typeface="+mn-cs"/>
                        </a:rPr>
                        <a:t>The basic objective of this course is to impart in students the core knowledge related to research and its processes so that they can identify appropriate research topics, select and define appropriate research problem and parameters. </a:t>
                      </a:r>
                    </a:p>
                    <a:p>
                      <a:r>
                        <a:rPr kumimoji="0" lang="en-US" sz="1800" kern="1200" dirty="0" smtClean="0">
                          <a:solidFill>
                            <a:schemeClr val="dk1"/>
                          </a:solidFill>
                          <a:latin typeface="+mn-lt"/>
                          <a:ea typeface="+mn-ea"/>
                          <a:cs typeface="+mn-cs"/>
                        </a:rPr>
                        <a:t> </a:t>
                      </a:r>
                    </a:p>
                  </a:txBody>
                  <a:tcPr/>
                </a:tc>
              </a:tr>
              <a:tr h="2301683">
                <a:tc>
                  <a:txBody>
                    <a:bodyPr/>
                    <a:lstStyle/>
                    <a:p>
                      <a:r>
                        <a:rPr lang="en-US" dirty="0" smtClean="0"/>
                        <a:t>2</a:t>
                      </a:r>
                      <a:endParaRPr lang="en-US" dirty="0"/>
                    </a:p>
                  </a:txBody>
                  <a:tcPr/>
                </a:tc>
                <a:tc>
                  <a:txBody>
                    <a:bodyPr/>
                    <a:lstStyle/>
                    <a:p>
                      <a:pPr marL="0" marR="0" indent="0" algn="ctr">
                        <a:lnSpc>
                          <a:spcPct val="107000"/>
                        </a:lnSpc>
                        <a:spcBef>
                          <a:spcPts val="0"/>
                        </a:spcBef>
                        <a:spcAft>
                          <a:spcPts val="0"/>
                        </a:spcAft>
                      </a:pPr>
                      <a:r>
                        <a:rPr lang="en-US" sz="1800" dirty="0">
                          <a:solidFill>
                            <a:srgbClr val="000000"/>
                          </a:solidFill>
                          <a:latin typeface="Times New Roman"/>
                          <a:ea typeface="Calibri"/>
                          <a:cs typeface="SimSun"/>
                        </a:rPr>
                        <a:t>Project Report &amp; Viva voce</a:t>
                      </a:r>
                      <a:endParaRPr lang="en-US" sz="1800" dirty="0">
                        <a:solidFill>
                          <a:srgbClr val="000000"/>
                        </a:solidFill>
                        <a:latin typeface="Times New Roman"/>
                        <a:ea typeface="Times New Roman"/>
                        <a:cs typeface="SimSu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The key objective of the Project work is to develop the analytical ability, problem solving skill with the help of necessary statistical tools and techniques to solve the organizational problems. </a:t>
                      </a:r>
                    </a:p>
                    <a:p>
                      <a:endParaRPr lang="en-US" dirty="0"/>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64</TotalTime>
  <Words>501</Words>
  <Application>Microsoft Office PowerPoint</Application>
  <PresentationFormat>On-screen Show (4:3)</PresentationFormat>
  <Paragraphs>61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Oriel</vt:lpstr>
      <vt:lpstr>PG DEPARTMENT OF COMMERCE</vt:lpstr>
      <vt:lpstr>Slide 2</vt:lpstr>
      <vt:lpstr>MASTER OF COMMERCE</vt:lpstr>
      <vt:lpstr>Slide 4</vt:lpstr>
      <vt:lpstr>Slide 5</vt:lpstr>
      <vt:lpstr>Slide 6</vt:lpstr>
      <vt:lpstr>Slide 7</vt:lpstr>
      <vt:lpstr>Slide 8</vt:lpstr>
      <vt:lpstr>Slide 9</vt:lpstr>
      <vt:lpstr>Our events 2021-2022</vt:lpstr>
      <vt:lpstr>UPCOMING EVENTS FOR M.COM </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 DEPARTMENT OF COMMERCE</dc:title>
  <dc:creator>dhivi</dc:creator>
  <cp:lastModifiedBy>user</cp:lastModifiedBy>
  <cp:revision>13</cp:revision>
  <dcterms:created xsi:type="dcterms:W3CDTF">2006-08-16T00:00:00Z</dcterms:created>
  <dcterms:modified xsi:type="dcterms:W3CDTF">2022-07-07T04:43:18Z</dcterms:modified>
</cp:coreProperties>
</file>