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  <p:sldId id="310" r:id="rId60"/>
    <p:sldId id="311" r:id="rId61"/>
    <p:sldId id="312" r:id="rId62"/>
    <p:sldId id="313" r:id="rId63"/>
    <p:sldId id="314" r:id="rId64"/>
    <p:sldId id="315" r:id="rId65"/>
    <p:sldId id="316" r:id="rId66"/>
    <p:sldId id="317" r:id="rId67"/>
    <p:sldId id="318" r:id="rId68"/>
    <p:sldId id="319" r:id="rId69"/>
    <p:sldId id="320" r:id="rId70"/>
    <p:sldId id="321" r:id="rId71"/>
    <p:sldId id="322" r:id="rId72"/>
    <p:sldId id="323" r:id="rId73"/>
    <p:sldId id="324" r:id="rId74"/>
    <p:sldId id="325" r:id="rId75"/>
    <p:sldId id="326" r:id="rId76"/>
    <p:sldId id="327" r:id="rId77"/>
    <p:sldId id="328" r:id="rId78"/>
  </p:sldIdLst>
  <p:sldSz cx="10083800" cy="7556500"/>
  <p:notesSz cx="10083800" cy="7556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slide" Target="slides/slide49.xml"/><Relationship Id="rId55" Type="http://schemas.openxmlformats.org/officeDocument/2006/relationships/slide" Target="slides/slide50.xml"/><Relationship Id="rId56" Type="http://schemas.openxmlformats.org/officeDocument/2006/relationships/slide" Target="slides/slide51.xml"/><Relationship Id="rId57" Type="http://schemas.openxmlformats.org/officeDocument/2006/relationships/slide" Target="slides/slide52.xml"/><Relationship Id="rId58" Type="http://schemas.openxmlformats.org/officeDocument/2006/relationships/slide" Target="slides/slide53.xml"/><Relationship Id="rId59" Type="http://schemas.openxmlformats.org/officeDocument/2006/relationships/slide" Target="slides/slide54.xml"/><Relationship Id="rId60" Type="http://schemas.openxmlformats.org/officeDocument/2006/relationships/slide" Target="slides/slide55.xml"/><Relationship Id="rId61" Type="http://schemas.openxmlformats.org/officeDocument/2006/relationships/slide" Target="slides/slide56.xml"/><Relationship Id="rId62" Type="http://schemas.openxmlformats.org/officeDocument/2006/relationships/slide" Target="slides/slide57.xml"/><Relationship Id="rId63" Type="http://schemas.openxmlformats.org/officeDocument/2006/relationships/slide" Target="slides/slide58.xml"/><Relationship Id="rId64" Type="http://schemas.openxmlformats.org/officeDocument/2006/relationships/slide" Target="slides/slide59.xml"/><Relationship Id="rId65" Type="http://schemas.openxmlformats.org/officeDocument/2006/relationships/slide" Target="slides/slide60.xml"/><Relationship Id="rId66" Type="http://schemas.openxmlformats.org/officeDocument/2006/relationships/slide" Target="slides/slide61.xml"/><Relationship Id="rId67" Type="http://schemas.openxmlformats.org/officeDocument/2006/relationships/slide" Target="slides/slide62.xml"/><Relationship Id="rId68" Type="http://schemas.openxmlformats.org/officeDocument/2006/relationships/slide" Target="slides/slide63.xml"/><Relationship Id="rId69" Type="http://schemas.openxmlformats.org/officeDocument/2006/relationships/slide" Target="slides/slide64.xml"/><Relationship Id="rId70" Type="http://schemas.openxmlformats.org/officeDocument/2006/relationships/slide" Target="slides/slide65.xml"/><Relationship Id="rId71" Type="http://schemas.openxmlformats.org/officeDocument/2006/relationships/slide" Target="slides/slide66.xml"/><Relationship Id="rId72" Type="http://schemas.openxmlformats.org/officeDocument/2006/relationships/slide" Target="slides/slide67.xml"/><Relationship Id="rId73" Type="http://schemas.openxmlformats.org/officeDocument/2006/relationships/slide" Target="slides/slide68.xml"/><Relationship Id="rId74" Type="http://schemas.openxmlformats.org/officeDocument/2006/relationships/slide" Target="slides/slide69.xml"/><Relationship Id="rId75" Type="http://schemas.openxmlformats.org/officeDocument/2006/relationships/slide" Target="slides/slide70.xml"/><Relationship Id="rId76" Type="http://schemas.openxmlformats.org/officeDocument/2006/relationships/slide" Target="slides/slide71.xml"/><Relationship Id="rId77" Type="http://schemas.openxmlformats.org/officeDocument/2006/relationships/slide" Target="slides/slide72.xml"/><Relationship Id="rId78" Type="http://schemas.openxmlformats.org/officeDocument/2006/relationships/slide" Target="slides/slide73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38459" y="603014"/>
            <a:ext cx="1923414" cy="932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12570" y="4231640"/>
            <a:ext cx="7058660" cy="18891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4190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93157" y="1737995"/>
            <a:ext cx="4386453" cy="49872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50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233" y="0"/>
            <a:ext cx="10075333" cy="75564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60208" y="141333"/>
            <a:ext cx="9563382" cy="6299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500" b="1" i="0" u="heavy">
                <a:solidFill>
                  <a:schemeClr val="bg1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96053" y="1435684"/>
            <a:ext cx="8918575" cy="47955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28492" y="7027545"/>
            <a:ext cx="3226816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4190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60336" y="7027545"/>
            <a:ext cx="2319274" cy="3778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jp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
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
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
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
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
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
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
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
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
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7.jpg"/></Relationships>
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8.png"/></Relationships>
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9.png"/></Relationships>
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0"/>
            <a:ext cx="10075334" cy="7556500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94868" y="1272533"/>
            <a:ext cx="3911600" cy="629920"/>
          </a:xfrm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u="none" sz="3950" b="0">
                <a:latin typeface="Calibri Light"/>
                <a:cs typeface="Calibri Light"/>
              </a:rPr>
              <a:t>Media</a:t>
            </a:r>
            <a:r>
              <a:rPr dirty="0" u="none" sz="3950" spc="-15" b="0">
                <a:latin typeface="Calibri Light"/>
                <a:cs typeface="Calibri Light"/>
              </a:rPr>
              <a:t> </a:t>
            </a:r>
            <a:r>
              <a:rPr dirty="0" u="none" sz="3950" spc="-10" b="0">
                <a:latin typeface="Calibri Light"/>
                <a:cs typeface="Calibri Light"/>
              </a:rPr>
              <a:t>organization</a:t>
            </a:r>
            <a:endParaRPr sz="3950">
              <a:latin typeface="Calibri Light"/>
              <a:cs typeface="Calibri Light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3783924"/>
            <a:ext cx="94615" cy="260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1462" y="-102362"/>
            <a:ext cx="8860790" cy="3446779"/>
          </a:xfrm>
          <a:prstGeom prst="rect">
            <a:avLst/>
          </a:prstGeom>
        </p:spPr>
        <p:txBody>
          <a:bodyPr wrap="square" lIns="0" tIns="214629" rIns="0" bIns="0" rtlCol="0" vert="horz">
            <a:spAutoFit/>
          </a:bodyPr>
          <a:lstStyle/>
          <a:p>
            <a:pPr marL="215900" indent="-207645">
              <a:lnSpc>
                <a:spcPct val="100000"/>
              </a:lnSpc>
              <a:spcBef>
                <a:spcPts val="1689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15900" algn="l"/>
              </a:tabLst>
            </a:pPr>
            <a:r>
              <a:rPr dirty="0" u="heavy" sz="440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4400" spc="-2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OWNERSHIP</a:t>
            </a:r>
            <a:endParaRPr sz="44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00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Cross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ownership</a:t>
            </a:r>
            <a:endParaRPr sz="2200">
              <a:latin typeface="Calibri"/>
              <a:cs typeface="Calibri"/>
            </a:endParaRPr>
          </a:p>
          <a:p>
            <a:pPr marL="194310" marR="452755" indent="97790">
              <a:lnSpc>
                <a:spcPct val="79300"/>
              </a:lnSpc>
              <a:spcBef>
                <a:spcPts val="1255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media(TV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220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Radio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2200" spc="-20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paper)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owned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owner(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Eg: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sun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sun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TV,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Suryan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FM,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Dinakaran,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Kungumam.)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5"/>
              </a:spcBef>
            </a:pP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Horizontal</a:t>
            </a:r>
            <a:r>
              <a:rPr dirty="0" sz="2200" spc="2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concentration</a:t>
            </a:r>
            <a:endParaRPr sz="2200">
              <a:latin typeface="Calibri"/>
              <a:cs typeface="Calibri"/>
            </a:endParaRPr>
          </a:p>
          <a:p>
            <a:pPr marL="194310" marR="5080" indent="97790">
              <a:lnSpc>
                <a:spcPct val="100000"/>
              </a:lnSpc>
              <a:spcBef>
                <a:spcPts val="170"/>
              </a:spcBef>
              <a:tabLst>
                <a:tab pos="5833745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media(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Eg: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papers,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magazines)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owned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owner(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Eg: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india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22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times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+</a:t>
            </a:r>
            <a:r>
              <a:rPr dirty="0" sz="2200" spc="-2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navbharath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times</a:t>
            </a:r>
            <a:r>
              <a:rPr dirty="0" sz="2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3377" y="3670182"/>
            <a:ext cx="8169275" cy="1391285"/>
          </a:xfrm>
          <a:prstGeom prst="rect">
            <a:avLst/>
          </a:prstGeom>
        </p:spPr>
        <p:txBody>
          <a:bodyPr wrap="square" lIns="0" tIns="52069" rIns="0" bIns="0" rtlCol="0" vert="horz">
            <a:spAutoFit/>
          </a:bodyPr>
          <a:lstStyle/>
          <a:p>
            <a:pPr marL="82550">
              <a:lnSpc>
                <a:spcPct val="100000"/>
              </a:lnSpc>
              <a:spcBef>
                <a:spcPts val="409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Vertical</a:t>
            </a:r>
            <a:r>
              <a:rPr dirty="0" sz="220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concentration</a:t>
            </a:r>
            <a:endParaRPr sz="2200">
              <a:latin typeface="Calibri"/>
              <a:cs typeface="Calibri"/>
            </a:endParaRPr>
          </a:p>
          <a:p>
            <a:pPr marL="12700" marR="5080" indent="97790">
              <a:lnSpc>
                <a:spcPts val="2420"/>
              </a:lnSpc>
              <a:spcBef>
                <a:spcPts val="58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ownership</a:t>
            </a:r>
            <a:r>
              <a:rPr dirty="0" sz="2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institutions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houses,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channels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channels(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Zee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45">
                <a:solidFill>
                  <a:srgbClr val="FFFFFF"/>
                </a:solidFill>
                <a:latin typeface="Calibri"/>
                <a:cs typeface="Calibri"/>
              </a:rPr>
              <a:t>TV,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Zee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Teleﬁlms,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Zee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City-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cable)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-7631"/>
            <a:ext cx="8793480" cy="5650865"/>
          </a:xfrm>
          <a:prstGeom prst="rect">
            <a:avLst/>
          </a:prstGeom>
        </p:spPr>
        <p:txBody>
          <a:bodyPr wrap="square" lIns="0" tIns="163830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290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spc="-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</a:t>
            </a:r>
            <a:r>
              <a:rPr dirty="0" u="heavy" sz="3950" spc="-1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DESIGN</a:t>
            </a:r>
            <a:endParaRPr sz="3950">
              <a:latin typeface="Calibri"/>
              <a:cs typeface="Calibri"/>
            </a:endParaRPr>
          </a:p>
          <a:p>
            <a:pPr marL="194310" marR="5080" indent="27940">
              <a:lnSpc>
                <a:spcPts val="2310"/>
              </a:lnSpc>
              <a:spcBef>
                <a:spcPts val="1295"/>
              </a:spcBef>
              <a:tabLst>
                <a:tab pos="505015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2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dirty="0" sz="2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dirty="0" sz="2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refers</a:t>
            </a: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24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parts</a:t>
            </a: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24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separate</a:t>
            </a:r>
            <a:r>
              <a:rPr dirty="0" sz="2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elements</a:t>
            </a:r>
            <a:r>
              <a:rPr dirty="0" sz="24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brought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together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it, and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considers</a:t>
            </a:r>
            <a:r>
              <a:rPr dirty="0" sz="2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ﬁt</a:t>
            </a:r>
            <a:r>
              <a:rPr dirty="0" sz="24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together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ways</a:t>
            </a:r>
            <a:r>
              <a:rPr dirty="0" sz="2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which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analyzed</a:t>
            </a:r>
            <a:r>
              <a:rPr dirty="0" sz="2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improved.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	The</a:t>
            </a:r>
            <a:r>
              <a:rPr dirty="0" sz="2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r>
              <a:rPr dirty="0" sz="2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aspects</a:t>
            </a:r>
            <a:r>
              <a:rPr dirty="0" sz="2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include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2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structured</a:t>
            </a:r>
            <a:r>
              <a:rPr dirty="0" sz="2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typed</a:t>
            </a:r>
            <a:r>
              <a:rPr dirty="0" sz="2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numbers</a:t>
            </a:r>
            <a:r>
              <a:rPr dirty="0" sz="2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jobs,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24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procedures</a:t>
            </a: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dirty="0" sz="24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to:</a:t>
            </a:r>
            <a:endParaRPr sz="2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24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handle</a:t>
            </a:r>
            <a:r>
              <a:rPr dirty="0" sz="2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pass</a:t>
            </a:r>
            <a:r>
              <a:rPr dirty="0" sz="24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information.</a:t>
            </a:r>
            <a:endParaRPr sz="24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24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decisions.</a:t>
            </a:r>
            <a:endParaRPr sz="24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dirty="0" sz="2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results.</a:t>
            </a:r>
            <a:endParaRPr sz="24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Manage</a:t>
            </a:r>
            <a:r>
              <a:rPr dirty="0" sz="24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quality.</a:t>
            </a:r>
            <a:endParaRPr sz="24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Communicate</a:t>
            </a:r>
            <a:r>
              <a:rPr dirty="0" sz="2400" spc="3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information.</a:t>
            </a:r>
            <a:endParaRPr sz="24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manage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resources.</a:t>
            </a:r>
            <a:endParaRPr sz="24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19431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Innovate</a:t>
            </a:r>
            <a:r>
              <a:rPr dirty="0" sz="24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handle</a:t>
            </a: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crisis.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8888"/>
            <a:ext cx="8291830" cy="5490210"/>
          </a:xfrm>
          <a:prstGeom prst="rect">
            <a:avLst/>
          </a:prstGeom>
        </p:spPr>
        <p:txBody>
          <a:bodyPr wrap="square" lIns="0" tIns="147320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160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Internal</a:t>
            </a:r>
            <a:r>
              <a:rPr dirty="0" u="heavy" sz="3950" spc="-1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structure</a:t>
            </a:r>
            <a:r>
              <a:rPr dirty="0" u="heavy" sz="3950" spc="-1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3950" spc="-1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dynamics</a:t>
            </a:r>
            <a:endParaRPr sz="3950">
              <a:latin typeface="Calibri"/>
              <a:cs typeface="Calibri"/>
            </a:endParaRPr>
          </a:p>
          <a:p>
            <a:pPr marL="194310" marR="379730" indent="-14604">
              <a:lnSpc>
                <a:spcPts val="3310"/>
              </a:lnSpc>
              <a:spcBef>
                <a:spcPts val="1250"/>
              </a:spcBef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30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30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3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0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division</a:t>
            </a:r>
            <a:r>
              <a:rPr dirty="0" sz="30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within</a:t>
            </a:r>
            <a:r>
              <a:rPr dirty="0" sz="30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boundaries</a:t>
            </a:r>
            <a:r>
              <a:rPr dirty="0" sz="3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0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55"/>
              </a:spcBef>
            </a:pPr>
            <a:endParaRPr sz="3050">
              <a:latin typeface="Calibri"/>
              <a:cs typeface="Calibri"/>
            </a:endParaRPr>
          </a:p>
          <a:p>
            <a:pPr marL="194310" marR="5080" indent="-182245">
              <a:lnSpc>
                <a:spcPts val="3310"/>
              </a:lnSpc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30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dirty="0" sz="30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30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diversity</a:t>
            </a:r>
            <a:r>
              <a:rPr dirty="0" sz="3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0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dirty="0" sz="30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30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news,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entertainment</a:t>
            </a:r>
            <a:r>
              <a:rPr dirty="0" sz="30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30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advertising.</a:t>
            </a:r>
            <a:r>
              <a:rPr dirty="0" sz="3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dirty="0" sz="30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dirty="0" sz="30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has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30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interests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0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compete</a:t>
            </a:r>
            <a:r>
              <a:rPr dirty="0" sz="30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0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r>
              <a:rPr dirty="0" sz="30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ﬁnance.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45"/>
              </a:spcBef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194310" marR="9525" indent="-182245">
              <a:lnSpc>
                <a:spcPts val="3310"/>
              </a:lnSpc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Secondly,</a:t>
            </a:r>
            <a:r>
              <a:rPr dirty="0" sz="30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r>
              <a:rPr dirty="0" sz="30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0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M.O</a:t>
            </a:r>
            <a:r>
              <a:rPr dirty="0" sz="30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belong</a:t>
            </a:r>
            <a:r>
              <a:rPr dirty="0" sz="30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diﬀerent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socio</a:t>
            </a:r>
            <a:r>
              <a:rPr dirty="0" sz="3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dirty="0" sz="3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backgrounds.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-52805"/>
            <a:ext cx="7787005" cy="4750435"/>
          </a:xfrm>
          <a:prstGeom prst="rect">
            <a:avLst/>
          </a:prstGeom>
        </p:spPr>
        <p:txBody>
          <a:bodyPr wrap="square" lIns="0" tIns="165100" rIns="0" bIns="0" rtlCol="0" vert="horz">
            <a:spAutoFit/>
          </a:bodyPr>
          <a:lstStyle/>
          <a:p>
            <a:pPr marL="215900" indent="-207645">
              <a:lnSpc>
                <a:spcPct val="100000"/>
              </a:lnSpc>
              <a:spcBef>
                <a:spcPts val="1300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15900" algn="l"/>
              </a:tabLst>
            </a:pPr>
            <a:r>
              <a:rPr dirty="0" u="heavy" sz="44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4400" spc="-1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organizational</a:t>
            </a:r>
            <a:r>
              <a:rPr dirty="0" u="heavy" sz="4400" spc="-1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relationship</a:t>
            </a:r>
            <a:endParaRPr sz="4400">
              <a:latin typeface="Calibri"/>
              <a:cs typeface="Calibri"/>
            </a:endParaRPr>
          </a:p>
          <a:p>
            <a:pPr marL="194310" marR="56515" indent="-14604">
              <a:lnSpc>
                <a:spcPct val="102400"/>
              </a:lnSpc>
              <a:spcBef>
                <a:spcPts val="790"/>
              </a:spcBef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 M.O</a:t>
            </a:r>
            <a:r>
              <a:rPr dirty="0" sz="30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30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kind</a:t>
            </a:r>
            <a:r>
              <a:rPr dirty="0" sz="3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0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relationship</a:t>
            </a:r>
            <a:r>
              <a:rPr dirty="0" sz="3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3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following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82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82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30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owners,</a:t>
            </a:r>
            <a:r>
              <a:rPr dirty="0" sz="3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suppliers</a:t>
            </a:r>
            <a:r>
              <a:rPr dirty="0" sz="3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0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clients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830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dirty="0" sz="3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groups</a:t>
            </a:r>
            <a:r>
              <a:rPr dirty="0" sz="3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(religious,</a:t>
            </a:r>
            <a:r>
              <a:rPr dirty="0" sz="3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political</a:t>
            </a:r>
            <a:r>
              <a:rPr dirty="0" sz="30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bodies)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82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Internal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 public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82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54824" y="1009037"/>
            <a:ext cx="2574925" cy="0"/>
          </a:xfrm>
          <a:custGeom>
            <a:avLst/>
            <a:gdLst/>
            <a:ahLst/>
            <a:cxnLst/>
            <a:rect l="l" t="t" r="r" b="b"/>
            <a:pathLst>
              <a:path w="2574925" h="0">
                <a:moveTo>
                  <a:pt x="0" y="0"/>
                </a:moveTo>
                <a:lnTo>
                  <a:pt x="2574807" y="0"/>
                </a:lnTo>
              </a:path>
            </a:pathLst>
          </a:custGeom>
          <a:ln w="251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60208" y="-159527"/>
            <a:ext cx="8812530" cy="497967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2114550" indent="-762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950" spc="-1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AS</a:t>
            </a:r>
            <a:r>
              <a:rPr dirty="0" u="heavy" sz="3950" spc="-1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BUSINESS</a:t>
            </a:r>
            <a:r>
              <a:rPr dirty="0" u="heavy" sz="3950" spc="-1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</a:t>
            </a:r>
            <a:r>
              <a:rPr dirty="0" u="heavy" sz="3950" spc="-1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SOCIAL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 INSTITUTION</a:t>
            </a:r>
            <a:endParaRPr sz="3950">
              <a:latin typeface="Calibri"/>
              <a:cs typeface="Calibri"/>
            </a:endParaRPr>
          </a:p>
          <a:p>
            <a:pPr marL="192405" marR="139065" indent="-180340">
              <a:lnSpc>
                <a:spcPts val="4190"/>
              </a:lnSpc>
              <a:spcBef>
                <a:spcPts val="3670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431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Utilitarian</a:t>
            </a:r>
            <a:r>
              <a:rPr dirty="0" sz="3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aims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dirty="0" sz="3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3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material</a:t>
            </a:r>
            <a:r>
              <a:rPr dirty="0" sz="350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goods or</a:t>
            </a:r>
            <a:r>
              <a:rPr dirty="0" sz="35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services for</a:t>
            </a:r>
            <a:r>
              <a:rPr dirty="0" sz="35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ﬁnancial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ends</a:t>
            </a:r>
            <a:endParaRPr sz="3500">
              <a:latin typeface="Calibri"/>
              <a:cs typeface="Calibri"/>
            </a:endParaRPr>
          </a:p>
          <a:p>
            <a:pPr marL="192405" marR="5080" indent="-180340">
              <a:lnSpc>
                <a:spcPts val="4190"/>
              </a:lnSpc>
              <a:spcBef>
                <a:spcPts val="800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431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Normative</a:t>
            </a:r>
            <a:r>
              <a:rPr dirty="0" sz="35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 aims</a:t>
            </a:r>
            <a:r>
              <a:rPr dirty="0" sz="3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5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advance</a:t>
            </a:r>
            <a:r>
              <a:rPr dirty="0" sz="3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3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achieve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5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valued</a:t>
            </a:r>
            <a:r>
              <a:rPr dirty="0" sz="3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condition,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3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voluntary</a:t>
            </a:r>
            <a:r>
              <a:rPr dirty="0" sz="3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commitment</a:t>
            </a:r>
            <a:r>
              <a:rPr dirty="0" sz="35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5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35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participants.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236771"/>
            <a:ext cx="527177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203200">
              <a:lnSpc>
                <a:spcPct val="100000"/>
              </a:lnSpc>
              <a:spcBef>
                <a:spcPts val="105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07645" algn="l"/>
              </a:tabLst>
            </a:pPr>
            <a:r>
              <a:rPr dirty="0" u="heavy" sz="4400" spc="-8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</a:t>
            </a:r>
            <a:r>
              <a:rPr dirty="0" u="heavy" sz="4400" spc="-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structure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3105729"/>
            <a:ext cx="94615" cy="260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053" y="1301571"/>
            <a:ext cx="8799195" cy="142494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92405" marR="5080" indent="-180340">
              <a:lnSpc>
                <a:spcPct val="79300"/>
              </a:lnSpc>
              <a:spcBef>
                <a:spcPts val="650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194310" algn="l"/>
                <a:tab pos="3147060" algn="l"/>
                <a:tab pos="8310245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refers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organized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particular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grouping</a:t>
            </a:r>
            <a:r>
              <a:rPr dirty="0" sz="2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function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control.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It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frame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explain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are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allocated</a:t>
            </a:r>
            <a:r>
              <a:rPr dirty="0" sz="2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managed.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These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usually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shown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chart,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commonly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‘family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tree’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‘organ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gram’.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7968" y="3031170"/>
            <a:ext cx="8540750" cy="115887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 marR="5080" indent="279400">
              <a:lnSpc>
                <a:spcPct val="79300"/>
              </a:lnSpc>
              <a:spcBef>
                <a:spcPts val="650"/>
              </a:spcBef>
              <a:tabLst>
                <a:tab pos="3161030" algn="l"/>
                <a:tab pos="4210685" algn="l"/>
                <a:tab pos="5161915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formal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lays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authority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make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decisions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whom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individuals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report.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The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informal</a:t>
            </a:r>
            <a:r>
              <a:rPr dirty="0" sz="22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happens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practice.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Individuals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sometimes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bypass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person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supposed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vice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versa.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6053" y="4494891"/>
            <a:ext cx="8755380" cy="142494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94310" marR="5080" indent="-182245">
              <a:lnSpc>
                <a:spcPct val="79300"/>
              </a:lnSpc>
              <a:spcBef>
                <a:spcPts val="650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1792" sz="23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is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best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achieve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goal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objectives.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While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exists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sizes,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relating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design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become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signiﬁcant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size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complexity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reached,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this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happen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early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stage.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159527"/>
            <a:ext cx="9115425" cy="6581775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Purpose</a:t>
            </a:r>
            <a:r>
              <a:rPr dirty="0" u="heavy" sz="3950" spc="-1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950" spc="-1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3950" spc="-1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</a:t>
            </a:r>
            <a:r>
              <a:rPr dirty="0" u="heavy" sz="3950" spc="-1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structure</a:t>
            </a:r>
            <a:endParaRPr sz="3950">
              <a:latin typeface="Calibri"/>
              <a:cs typeface="Calibri"/>
            </a:endParaRPr>
          </a:p>
          <a:p>
            <a:pPr lvl="1" marL="529590" indent="-181610">
              <a:lnSpc>
                <a:spcPct val="100000"/>
              </a:lnSpc>
              <a:spcBef>
                <a:spcPts val="403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2959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2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r>
              <a:rPr dirty="0" sz="24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strategy.</a:t>
            </a:r>
            <a:endParaRPr sz="2400">
              <a:latin typeface="Calibri"/>
              <a:cs typeface="Calibri"/>
            </a:endParaRPr>
          </a:p>
          <a:p>
            <a:pPr lvl="1" marL="529590" indent="-181610">
              <a:lnSpc>
                <a:spcPct val="100000"/>
              </a:lnSpc>
              <a:spcBef>
                <a:spcPts val="1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2959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organize</a:t>
            </a:r>
            <a:r>
              <a:rPr dirty="0" sz="2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resources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eﬃcient</a:t>
            </a:r>
            <a:r>
              <a:rPr dirty="0" sz="24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eﬀective</a:t>
            </a:r>
            <a:r>
              <a:rPr dirty="0" sz="2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way.</a:t>
            </a:r>
            <a:endParaRPr sz="2400">
              <a:latin typeface="Calibri"/>
              <a:cs typeface="Calibri"/>
            </a:endParaRPr>
          </a:p>
          <a:p>
            <a:pPr lvl="1" marL="530225" marR="452120" indent="-182245">
              <a:lnSpc>
                <a:spcPts val="2310"/>
              </a:lnSpc>
              <a:spcBef>
                <a:spcPts val="570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302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eﬀective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division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accountabilities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among</a:t>
            </a: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individuals</a:t>
            </a:r>
            <a:r>
              <a:rPr dirty="0" sz="24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groups.</a:t>
            </a:r>
            <a:endParaRPr sz="2400">
              <a:latin typeface="Calibri"/>
              <a:cs typeface="Calibri"/>
            </a:endParaRPr>
          </a:p>
          <a:p>
            <a:pPr lvl="1" marL="530225" marR="298450" indent="-182245">
              <a:lnSpc>
                <a:spcPts val="2310"/>
              </a:lnSpc>
              <a:spcBef>
                <a:spcPts val="590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302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eﬀective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organization’s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classify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decision</a:t>
            </a:r>
            <a:r>
              <a:rPr dirty="0" sz="24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2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processes.</a:t>
            </a:r>
            <a:endParaRPr sz="2400">
              <a:latin typeface="Calibri"/>
              <a:cs typeface="Calibri"/>
            </a:endParaRPr>
          </a:p>
          <a:p>
            <a:pPr lvl="1" marL="530225" marR="88900" indent="-182245">
              <a:lnSpc>
                <a:spcPts val="2310"/>
              </a:lnSpc>
              <a:spcBef>
                <a:spcPts val="590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302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enhance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clarity</a:t>
            </a:r>
            <a:r>
              <a:rPr dirty="0" sz="2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lines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up,</a:t>
            </a:r>
            <a:r>
              <a:rPr dirty="0" sz="24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across</a:t>
            </a:r>
            <a:r>
              <a:rPr dirty="0" sz="2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2400">
              <a:latin typeface="Calibri"/>
              <a:cs typeface="Calibri"/>
            </a:endParaRPr>
          </a:p>
          <a:p>
            <a:pPr lvl="1" marL="530225" marR="5080" indent="-182245">
              <a:lnSpc>
                <a:spcPts val="2310"/>
              </a:lnSpc>
              <a:spcBef>
                <a:spcPts val="590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302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allow</a:t>
            </a:r>
            <a:r>
              <a:rPr dirty="0" sz="2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eﬀective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monitoring and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dirty="0" sz="2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organization activities.</a:t>
            </a:r>
            <a:endParaRPr sz="2400">
              <a:latin typeface="Calibri"/>
              <a:cs typeface="Calibri"/>
            </a:endParaRPr>
          </a:p>
          <a:p>
            <a:pPr lvl="1" marL="530225" marR="130175" indent="-182245">
              <a:lnSpc>
                <a:spcPts val="2310"/>
              </a:lnSpc>
              <a:spcBef>
                <a:spcPts val="590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302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24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mechanism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coping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4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change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4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products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intervals</a:t>
            </a:r>
            <a:r>
              <a:rPr dirty="0" sz="2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external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environment.</a:t>
            </a:r>
            <a:endParaRPr sz="2400">
              <a:latin typeface="Calibri"/>
              <a:cs typeface="Calibri"/>
            </a:endParaRPr>
          </a:p>
          <a:p>
            <a:pPr lvl="1" marL="529590" indent="-181610">
              <a:lnSpc>
                <a:spcPct val="100000"/>
              </a:lnSpc>
              <a:spcBef>
                <a:spcPts val="3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2959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facilitate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handling of</a:t>
            </a:r>
            <a:r>
              <a:rPr dirty="0" sz="24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crisis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problems.</a:t>
            </a:r>
            <a:endParaRPr sz="2400">
              <a:latin typeface="Calibri"/>
              <a:cs typeface="Calibri"/>
            </a:endParaRPr>
          </a:p>
          <a:p>
            <a:pPr lvl="1" marL="530225" marR="165735" indent="-182245">
              <a:lnSpc>
                <a:spcPts val="2310"/>
              </a:lnSpc>
              <a:spcBef>
                <a:spcPts val="570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3022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help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motivate,</a:t>
            </a:r>
            <a:r>
              <a:rPr dirty="0" sz="24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manage</a:t>
            </a:r>
            <a:r>
              <a:rPr dirty="0" sz="24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give</a:t>
            </a:r>
            <a:r>
              <a:rPr dirty="0" sz="24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satisfaction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individual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members</a:t>
            </a:r>
            <a:r>
              <a:rPr dirty="0" sz="24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4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2400">
              <a:latin typeface="Calibri"/>
              <a:cs typeface="Calibri"/>
            </a:endParaRPr>
          </a:p>
          <a:p>
            <a:pPr lvl="1" marL="529590" indent="-181610">
              <a:lnSpc>
                <a:spcPct val="100000"/>
              </a:lnSpc>
              <a:spcBef>
                <a:spcPts val="35"/>
              </a:spcBef>
              <a:buClr>
                <a:srgbClr val="F1F1F1"/>
              </a:buClr>
              <a:buSzPct val="70833"/>
              <a:buFont typeface="Arial"/>
              <a:buChar char="•"/>
              <a:tabLst>
                <a:tab pos="529590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24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4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2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succession.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8958580" cy="68605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Eﬀects</a:t>
            </a:r>
            <a:r>
              <a:rPr dirty="0" u="heavy" sz="3950" spc="-1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950" spc="-1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poor</a:t>
            </a:r>
            <a:r>
              <a:rPr dirty="0" u="heavy" sz="395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</a:t>
            </a:r>
            <a:r>
              <a:rPr dirty="0" u="heavy" sz="3950" spc="-1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structure: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400"/>
              </a:spcBef>
              <a:buClr>
                <a:srgbClr val="F1F1F1"/>
              </a:buClr>
              <a:buFont typeface="Arial"/>
              <a:buChar char="•"/>
            </a:pPr>
            <a:endParaRPr sz="3950">
              <a:latin typeface="Calibri"/>
              <a:cs typeface="Calibri"/>
            </a:endParaRPr>
          </a:p>
          <a:p>
            <a:pPr lvl="1" marL="1033144" indent="-180975">
              <a:lnSpc>
                <a:spcPts val="3175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033144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Poor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motivation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morale.</a:t>
            </a:r>
            <a:endParaRPr sz="2650">
              <a:latin typeface="Calibri"/>
              <a:cs typeface="Calibri"/>
            </a:endParaRPr>
          </a:p>
          <a:p>
            <a:pPr lvl="1" marL="1033144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033144" algn="l"/>
              </a:tabLst>
            </a:pP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Ineﬀective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decision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endParaRPr sz="2650">
              <a:latin typeface="Calibri"/>
              <a:cs typeface="Calibri"/>
            </a:endParaRPr>
          </a:p>
          <a:p>
            <a:pPr lvl="1" marL="1033144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033144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co-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ordination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control.</a:t>
            </a:r>
            <a:endParaRPr sz="2650">
              <a:latin typeface="Calibri"/>
              <a:cs typeface="Calibri"/>
            </a:endParaRPr>
          </a:p>
          <a:p>
            <a:pPr lvl="1" marL="1033144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033144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adherence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 corporate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objectives</a:t>
            </a:r>
            <a:endParaRPr sz="2650">
              <a:latin typeface="Calibri"/>
              <a:cs typeface="Calibri"/>
            </a:endParaRPr>
          </a:p>
          <a:p>
            <a:pPr lvl="1" marL="1033144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033144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Poor</a:t>
            </a:r>
            <a:r>
              <a:rPr dirty="0" sz="265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650">
              <a:latin typeface="Calibri"/>
              <a:cs typeface="Calibri"/>
            </a:endParaRPr>
          </a:p>
          <a:p>
            <a:pPr lvl="1" marL="1032510" marR="47625" indent="-180975">
              <a:lnSpc>
                <a:spcPct val="79700"/>
              </a:lnSpc>
              <a:spcBef>
                <a:spcPts val="64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03378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Divisiveness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co-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ordination,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everyone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trying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protect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domains.</a:t>
            </a:r>
            <a:endParaRPr sz="2650">
              <a:latin typeface="Calibri"/>
              <a:cs typeface="Calibri"/>
            </a:endParaRPr>
          </a:p>
          <a:p>
            <a:pPr lvl="1" marL="1033144" indent="-180975">
              <a:lnSpc>
                <a:spcPts val="3165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033144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ineﬃciency</a:t>
            </a:r>
            <a:endParaRPr sz="2650">
              <a:latin typeface="Calibri"/>
              <a:cs typeface="Calibri"/>
            </a:endParaRPr>
          </a:p>
          <a:p>
            <a:pPr lvl="1" marL="1032510" marR="5080" indent="-180975">
              <a:lnSpc>
                <a:spcPct val="79700"/>
              </a:lnSpc>
              <a:spcBef>
                <a:spcPts val="64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03378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ability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respond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eﬀectively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changing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innovate</a:t>
            </a:r>
            <a:endParaRPr sz="2650">
              <a:latin typeface="Calibri"/>
              <a:cs typeface="Calibri"/>
            </a:endParaRPr>
          </a:p>
          <a:p>
            <a:pPr lvl="1" marL="1032510" marR="854075" indent="-180975">
              <a:lnSpc>
                <a:spcPct val="79700"/>
              </a:lnSpc>
              <a:spcBef>
                <a:spcPts val="63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03378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Duplication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&amp;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possibly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undertake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others.</a:t>
            </a:r>
            <a:endParaRPr sz="2650">
              <a:latin typeface="Calibri"/>
              <a:cs typeface="Calibri"/>
            </a:endParaRPr>
          </a:p>
          <a:p>
            <a:pPr lvl="1" marL="1032510" marR="1382395" indent="-180975">
              <a:lnSpc>
                <a:spcPct val="79700"/>
              </a:lnSpc>
              <a:spcBef>
                <a:spcPts val="63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03378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Failure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suitable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manager.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-152250"/>
            <a:ext cx="8133715" cy="3967479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73990" indent="-16827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73990" algn="l"/>
              </a:tabLst>
            </a:pPr>
            <a:r>
              <a:rPr dirty="0" u="heavy" sz="350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500" spc="-1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</a:t>
            </a:r>
            <a:r>
              <a:rPr dirty="0" u="heavy" sz="3500" spc="-1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levels</a:t>
            </a:r>
            <a:r>
              <a:rPr dirty="0" u="heavy" sz="3500" spc="-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50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analysis: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marL="292100">
              <a:lnSpc>
                <a:spcPct val="100000"/>
              </a:lnSpc>
              <a:tabLst>
                <a:tab pos="622554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	inﬂuence</a:t>
            </a:r>
            <a:r>
              <a:rPr dirty="0" sz="26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are: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819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Supra</a:t>
            </a:r>
            <a:r>
              <a:rPr dirty="0" sz="26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26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(international,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multinational)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Society(Govt,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institution)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(competing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business)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Intra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(departments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organization)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dirty="0" sz="26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(role,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6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background,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attitude,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gender)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4385310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950" spc="-1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AS</a:t>
            </a:r>
            <a:r>
              <a:rPr dirty="0" u="heavy" sz="3950" spc="-1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BUSINESS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2091" y="2218426"/>
            <a:ext cx="8420735" cy="399097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marL="194310" marR="5080" indent="13970">
              <a:lnSpc>
                <a:spcPts val="3800"/>
              </a:lnSpc>
              <a:spcBef>
                <a:spcPts val="145"/>
              </a:spcBef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0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organisations</a:t>
            </a:r>
            <a:r>
              <a:rPr dirty="0" sz="30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30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established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mainly to</a:t>
            </a:r>
            <a:r>
              <a:rPr dirty="0" sz="30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0">
                <a:solidFill>
                  <a:srgbClr val="FFFFFF"/>
                </a:solidFill>
                <a:latin typeface="Calibri"/>
                <a:cs typeface="Calibri"/>
              </a:rPr>
              <a:t>make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dirty="0" sz="30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30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 following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ways: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350"/>
              </a:spcBef>
            </a:pPr>
            <a:endParaRPr sz="30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Selling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circulation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advertisements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advertorials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creating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advertisements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itself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12091" y="1233837"/>
            <a:ext cx="7366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>
                <a:solidFill>
                  <a:srgbClr val="3B7483"/>
                </a:solidFill>
                <a:latin typeface="Arial"/>
                <a:cs typeface="Arial"/>
              </a:rPr>
              <a:t>•</a:t>
            </a:r>
            <a:endParaRPr sz="1050">
              <a:latin typeface="Arial"/>
              <a:cs typeface="Arial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2091" y="3087140"/>
            <a:ext cx="7366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>
                <a:solidFill>
                  <a:srgbClr val="3B7483"/>
                </a:solidFill>
                <a:latin typeface="Arial"/>
                <a:cs typeface="Arial"/>
              </a:rPr>
              <a:t>•</a:t>
            </a:r>
            <a:endParaRPr sz="10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12091" y="5701128"/>
            <a:ext cx="7366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50">
                <a:solidFill>
                  <a:srgbClr val="3B7483"/>
                </a:solidFill>
                <a:latin typeface="Arial"/>
                <a:cs typeface="Arial"/>
              </a:rPr>
              <a:t>•</a:t>
            </a:r>
            <a:endParaRPr sz="10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12091" y="1129731"/>
            <a:ext cx="9016365" cy="5015865"/>
          </a:xfrm>
          <a:prstGeom prst="rect">
            <a:avLst/>
          </a:prstGeom>
        </p:spPr>
        <p:txBody>
          <a:bodyPr wrap="square" lIns="0" tIns="61594" rIns="0" bIns="0" rtlCol="0" vert="horz">
            <a:spAutoFit/>
          </a:bodyPr>
          <a:lstStyle/>
          <a:p>
            <a:pPr marL="194310">
              <a:lnSpc>
                <a:spcPct val="100000"/>
              </a:lnSpc>
              <a:spcBef>
                <a:spcPts val="484"/>
              </a:spcBef>
            </a:pPr>
            <a:r>
              <a:rPr dirty="0" sz="1550" spc="-35" b="1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dirty="0" sz="15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50" b="1">
                <a:solidFill>
                  <a:srgbClr val="FFFFFF"/>
                </a:solidFill>
                <a:latin typeface="Calibri"/>
                <a:cs typeface="Calibri"/>
              </a:rPr>
              <a:t>I</a:t>
            </a:r>
            <a:endParaRPr sz="1550">
              <a:latin typeface="Calibri"/>
              <a:cs typeface="Calibri"/>
            </a:endParaRPr>
          </a:p>
          <a:p>
            <a:pPr marL="194310" marR="589280" indent="-182245">
              <a:lnSpc>
                <a:spcPct val="100699"/>
              </a:lnSpc>
              <a:spcBef>
                <a:spcPts val="370"/>
              </a:spcBef>
              <a:buClr>
                <a:srgbClr val="3B7483"/>
              </a:buClr>
              <a:buSzPct val="67741"/>
              <a:buFont typeface="Arial"/>
              <a:buChar char="•"/>
              <a:tabLst>
                <a:tab pos="194310" algn="l"/>
              </a:tabLst>
            </a:pP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15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Design: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5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15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Conceptual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Issues.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 Media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5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Institution.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Media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entrepreneurship,</a:t>
            </a:r>
            <a:r>
              <a:rPr dirty="0" sz="15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Greiner's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dirty="0" sz="15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company.</a:t>
            </a:r>
            <a:endParaRPr sz="15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80"/>
              </a:spcBef>
              <a:buClr>
                <a:srgbClr val="3B7483"/>
              </a:buClr>
              <a:buSzPct val="67741"/>
              <a:buFont typeface="Arial"/>
              <a:buChar char="•"/>
              <a:tabLst>
                <a:tab pos="194310" algn="l"/>
              </a:tabLst>
            </a:pPr>
            <a:r>
              <a:rPr dirty="0" sz="1550" spc="-35" b="1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dirty="0" sz="1550" spc="-25" b="1">
                <a:solidFill>
                  <a:srgbClr val="FFFFFF"/>
                </a:solidFill>
                <a:latin typeface="Calibri"/>
                <a:cs typeface="Calibri"/>
              </a:rPr>
              <a:t> II</a:t>
            </a:r>
            <a:endParaRPr sz="1550">
              <a:latin typeface="Calibri"/>
              <a:cs typeface="Calibri"/>
            </a:endParaRPr>
          </a:p>
          <a:p>
            <a:pPr marL="194310" marR="524510" indent="-182245">
              <a:lnSpc>
                <a:spcPct val="100699"/>
              </a:lnSpc>
              <a:spcBef>
                <a:spcPts val="370"/>
              </a:spcBef>
              <a:buClr>
                <a:srgbClr val="3B7483"/>
              </a:buClr>
              <a:buSzPct val="67741"/>
              <a:buFont typeface="Arial"/>
              <a:buChar char="•"/>
              <a:tabLst>
                <a:tab pos="194310" algn="l"/>
              </a:tabLst>
            </a:pP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r>
              <a:rPr dirty="0" sz="15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15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Behavior.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 Nature</a:t>
            </a:r>
            <a:r>
              <a:rPr dirty="0" sz="15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dirty="0" sz="15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15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Media Organizations-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AIR/DD,</a:t>
            </a:r>
            <a:r>
              <a:rPr dirty="0" sz="15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Private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 Satellite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Channels,</a:t>
            </a:r>
            <a:r>
              <a:rPr dirty="0" sz="15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5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Houses,</a:t>
            </a:r>
            <a:r>
              <a:rPr dirty="0" sz="15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Calibri"/>
                <a:cs typeface="Calibri"/>
              </a:rPr>
              <a:t>employment</a:t>
            </a:r>
            <a:r>
              <a:rPr dirty="0" sz="15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Calibri"/>
                <a:cs typeface="Calibri"/>
              </a:rPr>
              <a:t>opportunities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5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Indian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5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5">
                <a:solidFill>
                  <a:srgbClr val="FFFFFF"/>
                </a:solidFill>
                <a:latin typeface="Calibri"/>
                <a:cs typeface="Calibri"/>
              </a:rPr>
              <a:t>industry,</a:t>
            </a:r>
            <a:r>
              <a:rPr dirty="0" sz="15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Behavior,</a:t>
            </a:r>
            <a:r>
              <a:rPr dirty="0" sz="15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Creativity,</a:t>
            </a:r>
            <a:r>
              <a:rPr dirty="0" sz="15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dirty="0" sz="15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endParaRPr sz="1550">
              <a:latin typeface="Calibri"/>
              <a:cs typeface="Calibri"/>
            </a:endParaRPr>
          </a:p>
          <a:p>
            <a:pPr marL="194310">
              <a:lnSpc>
                <a:spcPct val="100000"/>
              </a:lnSpc>
              <a:spcBef>
                <a:spcPts val="385"/>
              </a:spcBef>
            </a:pPr>
            <a:r>
              <a:rPr dirty="0" sz="1550" spc="-35" b="1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dirty="0" sz="1550" spc="-25" b="1">
                <a:solidFill>
                  <a:srgbClr val="FFFFFF"/>
                </a:solidFill>
                <a:latin typeface="Calibri"/>
                <a:cs typeface="Calibri"/>
              </a:rPr>
              <a:t> III</a:t>
            </a:r>
            <a:endParaRPr sz="1550">
              <a:latin typeface="Calibri"/>
              <a:cs typeface="Calibri"/>
            </a:endParaRPr>
          </a:p>
          <a:p>
            <a:pPr marL="194310" marR="515620" indent="-182245">
              <a:lnSpc>
                <a:spcPct val="100699"/>
              </a:lnSpc>
              <a:spcBef>
                <a:spcPts val="370"/>
              </a:spcBef>
              <a:buClr>
                <a:srgbClr val="3B7483"/>
              </a:buClr>
              <a:buSzPct val="67741"/>
              <a:buFont typeface="Arial"/>
              <a:buChar char="•"/>
              <a:tabLst>
                <a:tab pos="194310" algn="l"/>
              </a:tabLst>
            </a:pP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Economics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Media-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Relationship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dirty="0" sz="15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Calibri"/>
                <a:cs typeface="Calibri"/>
              </a:rPr>
              <a:t>supplier</a:t>
            </a:r>
            <a:r>
              <a:rPr dirty="0" sz="15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Calibri"/>
                <a:cs typeface="Calibri"/>
              </a:rPr>
              <a:t>buyer,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 Leisure</a:t>
            </a:r>
            <a:r>
              <a:rPr dirty="0" sz="15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5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activity,</a:t>
            </a:r>
            <a:r>
              <a:rPr dirty="0" sz="15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5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Factors,</a:t>
            </a:r>
            <a:r>
              <a:rPr dirty="0" sz="15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Revenue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Models,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Factors,</a:t>
            </a:r>
            <a:r>
              <a:rPr dirty="0" sz="15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dirty="0" sz="15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5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today.</a:t>
            </a:r>
            <a:endParaRPr sz="15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85"/>
              </a:spcBef>
              <a:buClr>
                <a:srgbClr val="3B7483"/>
              </a:buClr>
              <a:buSzPct val="67741"/>
              <a:buFont typeface="Arial"/>
              <a:buChar char="•"/>
              <a:tabLst>
                <a:tab pos="194310" algn="l"/>
              </a:tabLst>
            </a:pPr>
            <a:r>
              <a:rPr dirty="0" sz="1550" spc="-35" b="1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dirty="0" sz="1550" spc="-25" b="1">
                <a:solidFill>
                  <a:srgbClr val="FFFFFF"/>
                </a:solidFill>
                <a:latin typeface="Calibri"/>
                <a:cs typeface="Calibri"/>
              </a:rPr>
              <a:t> IV</a:t>
            </a:r>
            <a:endParaRPr sz="1550">
              <a:latin typeface="Calibri"/>
              <a:cs typeface="Calibri"/>
            </a:endParaRPr>
          </a:p>
          <a:p>
            <a:pPr marL="194310" marR="5080" indent="-182245">
              <a:lnSpc>
                <a:spcPct val="100699"/>
              </a:lnSpc>
              <a:spcBef>
                <a:spcPts val="370"/>
              </a:spcBef>
              <a:buClr>
                <a:srgbClr val="3B7483"/>
              </a:buClr>
              <a:buSzPct val="67741"/>
              <a:buFont typeface="Arial"/>
              <a:buChar char="•"/>
              <a:tabLst>
                <a:tab pos="194310" algn="l"/>
              </a:tabLst>
            </a:pP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 in</a:t>
            </a:r>
            <a:r>
              <a:rPr dirty="0" sz="15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Media-Production</a:t>
            </a:r>
            <a:r>
              <a:rPr dirty="0" sz="15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5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r>
              <a:rPr dirty="0" sz="15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(PPC),</a:t>
            </a:r>
            <a:r>
              <a:rPr dirty="0" sz="15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15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themes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Process, Project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Planning,</a:t>
            </a:r>
            <a:r>
              <a:rPr dirty="0" sz="15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Strategies,</a:t>
            </a:r>
            <a:r>
              <a:rPr dirty="0" sz="15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Calibri"/>
                <a:cs typeface="Calibri"/>
              </a:rPr>
              <a:t>PPC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Practice-Initiation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(Ideas,</a:t>
            </a:r>
            <a:r>
              <a:rPr dirty="0" sz="15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Evaluation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Calibri"/>
                <a:cs typeface="Calibri"/>
              </a:rPr>
              <a:t>Assessment),</a:t>
            </a:r>
            <a:r>
              <a:rPr dirty="0" sz="15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Risk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Impact</a:t>
            </a:r>
            <a:r>
              <a:rPr dirty="0" sz="15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Assessment,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Pre-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production,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5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Team,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Speciﬁcation,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15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plan,</a:t>
            </a:r>
            <a:r>
              <a:rPr dirty="0" sz="15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Sources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Funds,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Budgeting</a:t>
            </a:r>
            <a:r>
              <a:rPr dirty="0" sz="15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(tols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r>
              <a:rPr dirty="0" sz="15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5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Calibri"/>
                <a:cs typeface="Calibri"/>
              </a:rPr>
              <a:t>Responsibility,</a:t>
            </a:r>
            <a:r>
              <a:rPr dirty="0" sz="15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(status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Report,</a:t>
            </a:r>
            <a:r>
              <a:rPr dirty="0" sz="15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Assessment,</a:t>
            </a:r>
            <a:r>
              <a:rPr dirty="0" sz="15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Negotiation,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Completion,</a:t>
            </a:r>
            <a:r>
              <a:rPr dirty="0" sz="15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45">
                <a:solidFill>
                  <a:srgbClr val="FFFFFF"/>
                </a:solidFill>
                <a:latin typeface="Calibri"/>
                <a:cs typeface="Calibri"/>
              </a:rPr>
              <a:t>Follow-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up.</a:t>
            </a:r>
            <a:endParaRPr sz="15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84"/>
              </a:spcBef>
              <a:buClr>
                <a:srgbClr val="3B7483"/>
              </a:buClr>
              <a:buSzPct val="67741"/>
              <a:buFont typeface="Arial"/>
              <a:buChar char="•"/>
              <a:tabLst>
                <a:tab pos="194310" algn="l"/>
              </a:tabLst>
            </a:pPr>
            <a:r>
              <a:rPr dirty="0" sz="1550" spc="-35" b="1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dirty="0" sz="15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50" b="1">
                <a:solidFill>
                  <a:srgbClr val="FFFFFF"/>
                </a:solidFill>
                <a:latin typeface="Calibri"/>
                <a:cs typeface="Calibri"/>
              </a:rPr>
              <a:t>V</a:t>
            </a:r>
            <a:endParaRPr sz="1550">
              <a:latin typeface="Calibri"/>
              <a:cs typeface="Calibri"/>
            </a:endParaRPr>
          </a:p>
          <a:p>
            <a:pPr marL="194310" marR="243204">
              <a:lnSpc>
                <a:spcPct val="100699"/>
              </a:lnSpc>
              <a:spcBef>
                <a:spcPts val="370"/>
              </a:spcBef>
            </a:pP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r>
              <a:rPr dirty="0" sz="15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Strategies,</a:t>
            </a:r>
            <a:r>
              <a:rPr dirty="0" sz="15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r>
              <a:rPr dirty="0" sz="15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Rating-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Analyzing</a:t>
            </a:r>
            <a:r>
              <a:rPr dirty="0" sz="15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Programming</a:t>
            </a:r>
            <a:r>
              <a:rPr dirty="0" sz="15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r>
              <a:rPr dirty="0" sz="15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35">
                <a:solidFill>
                  <a:srgbClr val="FFFFFF"/>
                </a:solidFill>
                <a:latin typeface="Calibri"/>
                <a:cs typeface="Calibri"/>
              </a:rPr>
              <a:t>Trends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dirty="0" sz="15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Programs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arid</a:t>
            </a:r>
            <a:r>
              <a:rPr dirty="0" sz="15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selling</a:t>
            </a:r>
            <a:r>
              <a:rPr dirty="0" sz="15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dirty="0" sz="15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r>
              <a:rPr dirty="0" sz="15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15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40">
                <a:solidFill>
                  <a:srgbClr val="FFFFFF"/>
                </a:solidFill>
                <a:latin typeface="Calibri"/>
                <a:cs typeface="Calibri"/>
              </a:rPr>
              <a:t>kinds</a:t>
            </a:r>
            <a:r>
              <a:rPr dirty="0" sz="15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5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contracts</a:t>
            </a:r>
            <a:r>
              <a:rPr dirty="0" sz="15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5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dirty="0" sz="15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>
                <a:solidFill>
                  <a:srgbClr val="FFFFFF"/>
                </a:solidFill>
                <a:latin typeface="Calibri"/>
                <a:cs typeface="Calibri"/>
              </a:rPr>
              <a:t>arrangements,</a:t>
            </a:r>
            <a:r>
              <a:rPr dirty="0" sz="15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5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Calibri"/>
                <a:cs typeface="Calibri"/>
              </a:rPr>
              <a:t>Management.</a:t>
            </a:r>
            <a:endParaRPr sz="155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260208" y="141333"/>
            <a:ext cx="1859914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3B7483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sz="3950" spc="-55" b="1">
                <a:solidFill>
                  <a:srgbClr val="FFFFFF"/>
                </a:solidFill>
                <a:latin typeface="Calibri"/>
                <a:cs typeface="Calibri"/>
              </a:rPr>
              <a:t>Syllabus</a:t>
            </a:r>
            <a:endParaRPr sz="3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-30146"/>
            <a:ext cx="8818880" cy="5038090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465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950" spc="-1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As</a:t>
            </a:r>
            <a:r>
              <a:rPr dirty="0" u="heavy" sz="3950" spc="-1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Social</a:t>
            </a:r>
            <a:r>
              <a:rPr dirty="0" u="heavy" sz="3950" spc="-1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Institution</a:t>
            </a:r>
            <a:endParaRPr sz="3950">
              <a:latin typeface="Calibri"/>
              <a:cs typeface="Calibri"/>
            </a:endParaRPr>
          </a:p>
          <a:p>
            <a:pPr marL="193040" marR="141605" indent="-180975">
              <a:lnSpc>
                <a:spcPts val="2860"/>
              </a:lnSpc>
              <a:spcBef>
                <a:spcPts val="126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institutional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aspect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concerned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society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domination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certain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interests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others.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Clearly,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player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ideological</a:t>
            </a:r>
            <a:r>
              <a:rPr dirty="0" sz="265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struggle.</a:t>
            </a:r>
            <a:endParaRPr sz="2650">
              <a:latin typeface="Calibri"/>
              <a:cs typeface="Calibri"/>
            </a:endParaRPr>
          </a:p>
          <a:p>
            <a:pPr marL="193040" marR="5080" indent="-180975">
              <a:lnSpc>
                <a:spcPts val="2860"/>
              </a:lnSpc>
              <a:spcBef>
                <a:spcPts val="65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critical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theories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concerned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mass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primarily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media’s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disseminating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dominant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ideologies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theirs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dirty="0" sz="26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expressing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alternative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oppositional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ones.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critical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theorists,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industry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literally 	creates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symbols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images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oppress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marginalized 	groups.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159527"/>
            <a:ext cx="7486015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OBJECTIVES</a:t>
            </a:r>
            <a:r>
              <a:rPr dirty="0" u="heavy" sz="3950" spc="-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950" spc="-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950" spc="-1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AS</a:t>
            </a:r>
            <a:r>
              <a:rPr dirty="0" u="heavy" sz="3950" spc="-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3950" spc="-1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SOCIAL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0208" y="442194"/>
            <a:ext cx="2701925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950" spc="-25" b="1">
                <a:solidFill>
                  <a:srgbClr val="FFFFFF"/>
                </a:solidFill>
                <a:latin typeface="Calibri"/>
                <a:cs typeface="Calibri"/>
              </a:rPr>
              <a:t>INSTITUTION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4" name="object 4" descr=""/>
          <p:cNvSpPr/>
          <p:nvPr/>
        </p:nvSpPr>
        <p:spPr>
          <a:xfrm>
            <a:off x="454824" y="1009037"/>
            <a:ext cx="2574925" cy="0"/>
          </a:xfrm>
          <a:custGeom>
            <a:avLst/>
            <a:gdLst/>
            <a:ahLst/>
            <a:cxnLst/>
            <a:rect l="l" t="t" r="r" b="b"/>
            <a:pathLst>
              <a:path w="2574925" h="0">
                <a:moveTo>
                  <a:pt x="0" y="0"/>
                </a:moveTo>
                <a:lnTo>
                  <a:pt x="2574807" y="0"/>
                </a:lnTo>
              </a:path>
            </a:pathLst>
          </a:custGeom>
          <a:ln w="251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 txBox="1"/>
          <p:nvPr/>
        </p:nvSpPr>
        <p:spPr>
          <a:xfrm>
            <a:off x="251462" y="800952"/>
            <a:ext cx="6317615" cy="489013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7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Promoting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national</a:t>
            </a:r>
            <a:r>
              <a:rPr dirty="0" sz="26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integration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Safeguarding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citizens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Paying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attention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ﬁeld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Contributing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agriculture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environmental</a:t>
            </a:r>
            <a:r>
              <a:rPr dirty="0" sz="26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exposure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Adequate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Rural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Health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family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welfare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Science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technology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heritage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Empowerment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marginalized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communities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6125"/>
            <a:ext cx="8834755" cy="479933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01930" indent="-184150">
              <a:lnSpc>
                <a:spcPct val="100000"/>
              </a:lnSpc>
              <a:spcBef>
                <a:spcPts val="1180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950" spc="-1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entrepreneurship</a:t>
            </a:r>
            <a:endParaRPr sz="3950">
              <a:latin typeface="Calibri"/>
              <a:cs typeface="Calibri"/>
            </a:endParaRPr>
          </a:p>
          <a:p>
            <a:pPr marL="194310" marR="431165" indent="-182245">
              <a:lnSpc>
                <a:spcPct val="79700"/>
              </a:lnSpc>
              <a:spcBef>
                <a:spcPts val="1355"/>
              </a:spcBef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entrepreneurship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“the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creation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ownership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enterprise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whose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activity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adds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least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voice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marketplace.”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650">
              <a:latin typeface="Calibri"/>
              <a:cs typeface="Calibri"/>
            </a:endParaRPr>
          </a:p>
          <a:p>
            <a:pPr marL="194310" marR="5080" indent="-182245">
              <a:lnSpc>
                <a:spcPct val="79700"/>
              </a:lnSpc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basic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notion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entrepreneurs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entering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markets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cause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diversity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viewpoints,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element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“marketplace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ideas.”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</a:pPr>
            <a:endParaRPr sz="2650">
              <a:latin typeface="Calibri"/>
              <a:cs typeface="Calibri"/>
            </a:endParaRPr>
          </a:p>
          <a:p>
            <a:pPr marL="194310" marR="300355" indent="-182245">
              <a:lnSpc>
                <a:spcPct val="79700"/>
              </a:lnSpc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measuring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incidence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entrepreneurship,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comparison to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industries,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often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enjoyed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greater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rates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entrepreneurship over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6053" y="331400"/>
            <a:ext cx="4048760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sz="3500" spc="-45" b="1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500" spc="-1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 b="1">
                <a:solidFill>
                  <a:srgbClr val="FFFFFF"/>
                </a:solidFill>
                <a:latin typeface="Calibri"/>
                <a:cs typeface="Calibri"/>
              </a:rPr>
              <a:t>Entrepreneurs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 descr=""/>
          <p:cNvSpPr/>
          <p:nvPr/>
        </p:nvSpPr>
        <p:spPr>
          <a:xfrm>
            <a:off x="609600" y="1828800"/>
            <a:ext cx="2425700" cy="330200"/>
          </a:xfrm>
          <a:custGeom>
            <a:avLst/>
            <a:gdLst/>
            <a:ahLst/>
            <a:cxnLst/>
            <a:rect l="l" t="t" r="r" b="b"/>
            <a:pathLst>
              <a:path w="2425700" h="330200">
                <a:moveTo>
                  <a:pt x="2425700" y="330200"/>
                </a:moveTo>
                <a:lnTo>
                  <a:pt x="0" y="330200"/>
                </a:lnTo>
                <a:lnTo>
                  <a:pt x="0" y="0"/>
                </a:lnTo>
                <a:lnTo>
                  <a:pt x="2425700" y="0"/>
                </a:lnTo>
                <a:lnTo>
                  <a:pt x="2425700" y="3302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/>
          <p:nvPr/>
        </p:nvSpPr>
        <p:spPr>
          <a:xfrm>
            <a:off x="3619500" y="1841500"/>
            <a:ext cx="1524000" cy="317500"/>
          </a:xfrm>
          <a:custGeom>
            <a:avLst/>
            <a:gdLst/>
            <a:ahLst/>
            <a:cxnLst/>
            <a:rect l="l" t="t" r="r" b="b"/>
            <a:pathLst>
              <a:path w="1524000" h="317500">
                <a:moveTo>
                  <a:pt x="1524000" y="317500"/>
                </a:moveTo>
                <a:lnTo>
                  <a:pt x="0" y="317500"/>
                </a:lnTo>
                <a:lnTo>
                  <a:pt x="0" y="0"/>
                </a:lnTo>
                <a:lnTo>
                  <a:pt x="1524000" y="0"/>
                </a:lnTo>
                <a:lnTo>
                  <a:pt x="1524000" y="3175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 descr=""/>
          <p:cNvSpPr/>
          <p:nvPr/>
        </p:nvSpPr>
        <p:spPr>
          <a:xfrm>
            <a:off x="6654800" y="1828800"/>
            <a:ext cx="1905000" cy="330200"/>
          </a:xfrm>
          <a:custGeom>
            <a:avLst/>
            <a:gdLst/>
            <a:ahLst/>
            <a:cxnLst/>
            <a:rect l="l" t="t" r="r" b="b"/>
            <a:pathLst>
              <a:path w="1905000" h="330200">
                <a:moveTo>
                  <a:pt x="1905000" y="330200"/>
                </a:moveTo>
                <a:lnTo>
                  <a:pt x="0" y="330200"/>
                </a:lnTo>
                <a:lnTo>
                  <a:pt x="0" y="0"/>
                </a:lnTo>
                <a:lnTo>
                  <a:pt x="1905000" y="0"/>
                </a:lnTo>
                <a:lnTo>
                  <a:pt x="1905000" y="3302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/>
          <p:nvPr/>
        </p:nvSpPr>
        <p:spPr>
          <a:xfrm>
            <a:off x="596900" y="2654300"/>
            <a:ext cx="850900" cy="254000"/>
          </a:xfrm>
          <a:custGeom>
            <a:avLst/>
            <a:gdLst/>
            <a:ahLst/>
            <a:cxnLst/>
            <a:rect l="l" t="t" r="r" b="b"/>
            <a:pathLst>
              <a:path w="850900" h="254000">
                <a:moveTo>
                  <a:pt x="850900" y="254000"/>
                </a:moveTo>
                <a:lnTo>
                  <a:pt x="0" y="254000"/>
                </a:lnTo>
                <a:lnTo>
                  <a:pt x="0" y="0"/>
                </a:lnTo>
                <a:lnTo>
                  <a:pt x="850900" y="0"/>
                </a:lnTo>
                <a:lnTo>
                  <a:pt x="850900" y="254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 descr=""/>
          <p:cNvSpPr/>
          <p:nvPr/>
        </p:nvSpPr>
        <p:spPr>
          <a:xfrm>
            <a:off x="3619500" y="2654300"/>
            <a:ext cx="1866900" cy="254000"/>
          </a:xfrm>
          <a:custGeom>
            <a:avLst/>
            <a:gdLst/>
            <a:ahLst/>
            <a:cxnLst/>
            <a:rect l="l" t="t" r="r" b="b"/>
            <a:pathLst>
              <a:path w="1866900" h="254000">
                <a:moveTo>
                  <a:pt x="1866900" y="254000"/>
                </a:moveTo>
                <a:lnTo>
                  <a:pt x="0" y="254000"/>
                </a:lnTo>
                <a:lnTo>
                  <a:pt x="0" y="0"/>
                </a:lnTo>
                <a:lnTo>
                  <a:pt x="1866900" y="0"/>
                </a:lnTo>
                <a:lnTo>
                  <a:pt x="1866900" y="254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 descr=""/>
          <p:cNvSpPr/>
          <p:nvPr/>
        </p:nvSpPr>
        <p:spPr>
          <a:xfrm>
            <a:off x="6642100" y="2654300"/>
            <a:ext cx="1841500" cy="254000"/>
          </a:xfrm>
          <a:custGeom>
            <a:avLst/>
            <a:gdLst/>
            <a:ahLst/>
            <a:cxnLst/>
            <a:rect l="l" t="t" r="r" b="b"/>
            <a:pathLst>
              <a:path w="1841500" h="254000">
                <a:moveTo>
                  <a:pt x="1841500" y="254000"/>
                </a:moveTo>
                <a:lnTo>
                  <a:pt x="0" y="254000"/>
                </a:lnTo>
                <a:lnTo>
                  <a:pt x="0" y="0"/>
                </a:lnTo>
                <a:lnTo>
                  <a:pt x="1841500" y="0"/>
                </a:lnTo>
                <a:lnTo>
                  <a:pt x="1841500" y="254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9" name="object 9" descr=""/>
          <p:cNvSpPr/>
          <p:nvPr/>
        </p:nvSpPr>
        <p:spPr>
          <a:xfrm>
            <a:off x="596900" y="3492500"/>
            <a:ext cx="1701800" cy="241300"/>
          </a:xfrm>
          <a:custGeom>
            <a:avLst/>
            <a:gdLst/>
            <a:ahLst/>
            <a:cxnLst/>
            <a:rect l="l" t="t" r="r" b="b"/>
            <a:pathLst>
              <a:path w="1701800" h="241300">
                <a:moveTo>
                  <a:pt x="1701800" y="241300"/>
                </a:moveTo>
                <a:lnTo>
                  <a:pt x="0" y="241300"/>
                </a:lnTo>
                <a:lnTo>
                  <a:pt x="0" y="0"/>
                </a:lnTo>
                <a:lnTo>
                  <a:pt x="1701800" y="0"/>
                </a:lnTo>
                <a:lnTo>
                  <a:pt x="1701800" y="2413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 descr=""/>
          <p:cNvSpPr/>
          <p:nvPr/>
        </p:nvSpPr>
        <p:spPr>
          <a:xfrm>
            <a:off x="3606800" y="3492500"/>
            <a:ext cx="1346200" cy="241300"/>
          </a:xfrm>
          <a:custGeom>
            <a:avLst/>
            <a:gdLst/>
            <a:ahLst/>
            <a:cxnLst/>
            <a:rect l="l" t="t" r="r" b="b"/>
            <a:pathLst>
              <a:path w="1346200" h="241300">
                <a:moveTo>
                  <a:pt x="1346200" y="241300"/>
                </a:moveTo>
                <a:lnTo>
                  <a:pt x="0" y="241300"/>
                </a:lnTo>
                <a:lnTo>
                  <a:pt x="0" y="0"/>
                </a:lnTo>
                <a:lnTo>
                  <a:pt x="1346200" y="0"/>
                </a:lnTo>
                <a:lnTo>
                  <a:pt x="1346200" y="2413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1" name="object 11" descr=""/>
          <p:cNvGrpSpPr/>
          <p:nvPr/>
        </p:nvGrpSpPr>
        <p:grpSpPr>
          <a:xfrm>
            <a:off x="6629400" y="3492500"/>
            <a:ext cx="2692400" cy="596900"/>
            <a:chOff x="6629400" y="3492500"/>
            <a:chExt cx="2692400" cy="596900"/>
          </a:xfrm>
        </p:grpSpPr>
        <p:pic>
          <p:nvPicPr>
            <p:cNvPr id="12" name="object 12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29400" y="3492500"/>
              <a:ext cx="2692400" cy="279400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6642100" y="3797300"/>
              <a:ext cx="1816100" cy="292100"/>
            </a:xfrm>
            <a:custGeom>
              <a:avLst/>
              <a:gdLst/>
              <a:ahLst/>
              <a:cxnLst/>
              <a:rect l="l" t="t" r="r" b="b"/>
              <a:pathLst>
                <a:path w="1816100" h="292100">
                  <a:moveTo>
                    <a:pt x="1816100" y="292100"/>
                  </a:moveTo>
                  <a:lnTo>
                    <a:pt x="0" y="292100"/>
                  </a:lnTo>
                  <a:lnTo>
                    <a:pt x="0" y="0"/>
                  </a:lnTo>
                  <a:lnTo>
                    <a:pt x="1816100" y="0"/>
                  </a:lnTo>
                  <a:lnTo>
                    <a:pt x="1816100" y="2921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/>
          <p:nvPr/>
        </p:nvSpPr>
        <p:spPr>
          <a:xfrm>
            <a:off x="584200" y="4495800"/>
            <a:ext cx="1803400" cy="254000"/>
          </a:xfrm>
          <a:custGeom>
            <a:avLst/>
            <a:gdLst/>
            <a:ahLst/>
            <a:cxnLst/>
            <a:rect l="l" t="t" r="r" b="b"/>
            <a:pathLst>
              <a:path w="1803400" h="254000">
                <a:moveTo>
                  <a:pt x="1803400" y="254000"/>
                </a:moveTo>
                <a:lnTo>
                  <a:pt x="0" y="254000"/>
                </a:lnTo>
                <a:lnTo>
                  <a:pt x="0" y="0"/>
                </a:lnTo>
                <a:lnTo>
                  <a:pt x="1803400" y="0"/>
                </a:lnTo>
                <a:lnTo>
                  <a:pt x="1803400" y="254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5" name="object 15" descr=""/>
          <p:cNvSpPr/>
          <p:nvPr/>
        </p:nvSpPr>
        <p:spPr>
          <a:xfrm>
            <a:off x="3606800" y="4495800"/>
            <a:ext cx="1473200" cy="254000"/>
          </a:xfrm>
          <a:custGeom>
            <a:avLst/>
            <a:gdLst/>
            <a:ahLst/>
            <a:cxnLst/>
            <a:rect l="l" t="t" r="r" b="b"/>
            <a:pathLst>
              <a:path w="1473200" h="254000">
                <a:moveTo>
                  <a:pt x="1473200" y="254000"/>
                </a:moveTo>
                <a:lnTo>
                  <a:pt x="0" y="254000"/>
                </a:lnTo>
                <a:lnTo>
                  <a:pt x="0" y="0"/>
                </a:lnTo>
                <a:lnTo>
                  <a:pt x="1473200" y="0"/>
                </a:lnTo>
                <a:lnTo>
                  <a:pt x="1473200" y="254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16" name="object 16" descr=""/>
          <p:cNvGrpSpPr/>
          <p:nvPr/>
        </p:nvGrpSpPr>
        <p:grpSpPr>
          <a:xfrm>
            <a:off x="6629400" y="4495800"/>
            <a:ext cx="2540000" cy="914400"/>
            <a:chOff x="6629400" y="4495800"/>
            <a:chExt cx="2540000" cy="914400"/>
          </a:xfrm>
        </p:grpSpPr>
        <p:pic>
          <p:nvPicPr>
            <p:cNvPr id="17" name="object 17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29400" y="4495800"/>
              <a:ext cx="2070100" cy="279400"/>
            </a:xfrm>
            <a:prstGeom prst="rect">
              <a:avLst/>
            </a:prstGeom>
          </p:spPr>
        </p:pic>
        <p:sp>
          <p:nvSpPr>
            <p:cNvPr id="18" name="object 18" descr=""/>
            <p:cNvSpPr/>
            <p:nvPr/>
          </p:nvSpPr>
          <p:spPr>
            <a:xfrm>
              <a:off x="6642100" y="4800600"/>
              <a:ext cx="2527300" cy="292100"/>
            </a:xfrm>
            <a:custGeom>
              <a:avLst/>
              <a:gdLst/>
              <a:ahLst/>
              <a:cxnLst/>
              <a:rect l="l" t="t" r="r" b="b"/>
              <a:pathLst>
                <a:path w="2527300" h="292100">
                  <a:moveTo>
                    <a:pt x="2527300" y="292100"/>
                  </a:moveTo>
                  <a:lnTo>
                    <a:pt x="0" y="292100"/>
                  </a:lnTo>
                  <a:lnTo>
                    <a:pt x="0" y="0"/>
                  </a:lnTo>
                  <a:lnTo>
                    <a:pt x="2527300" y="0"/>
                  </a:lnTo>
                  <a:lnTo>
                    <a:pt x="2527300" y="2921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9" name="object 19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29400" y="4495800"/>
              <a:ext cx="2070100" cy="279400"/>
            </a:xfrm>
            <a:prstGeom prst="rect">
              <a:avLst/>
            </a:prstGeom>
          </p:spPr>
        </p:pic>
        <p:pic>
          <p:nvPicPr>
            <p:cNvPr id="20" name="object 20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642100" y="4800600"/>
              <a:ext cx="2527300" cy="292100"/>
            </a:xfrm>
            <a:prstGeom prst="rect">
              <a:avLst/>
            </a:prstGeom>
          </p:spPr>
        </p:pic>
        <p:sp>
          <p:nvSpPr>
            <p:cNvPr id="21" name="object 21" descr=""/>
            <p:cNvSpPr/>
            <p:nvPr/>
          </p:nvSpPr>
          <p:spPr>
            <a:xfrm>
              <a:off x="6642100" y="5130800"/>
              <a:ext cx="1104900" cy="279400"/>
            </a:xfrm>
            <a:custGeom>
              <a:avLst/>
              <a:gdLst/>
              <a:ahLst/>
              <a:cxnLst/>
              <a:rect l="l" t="t" r="r" b="b"/>
              <a:pathLst>
                <a:path w="1104900" h="279400">
                  <a:moveTo>
                    <a:pt x="1104900" y="279400"/>
                  </a:moveTo>
                  <a:lnTo>
                    <a:pt x="0" y="279400"/>
                  </a:lnTo>
                  <a:lnTo>
                    <a:pt x="0" y="0"/>
                  </a:lnTo>
                  <a:lnTo>
                    <a:pt x="1104900" y="0"/>
                  </a:lnTo>
                  <a:lnTo>
                    <a:pt x="1104900" y="2794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2" name="object 22" descr=""/>
          <p:cNvSpPr/>
          <p:nvPr/>
        </p:nvSpPr>
        <p:spPr>
          <a:xfrm>
            <a:off x="596900" y="5537200"/>
            <a:ext cx="1219200" cy="279400"/>
          </a:xfrm>
          <a:custGeom>
            <a:avLst/>
            <a:gdLst/>
            <a:ahLst/>
            <a:cxnLst/>
            <a:rect l="l" t="t" r="r" b="b"/>
            <a:pathLst>
              <a:path w="1219200" h="279400">
                <a:moveTo>
                  <a:pt x="1219200" y="279400"/>
                </a:moveTo>
                <a:lnTo>
                  <a:pt x="0" y="279400"/>
                </a:lnTo>
                <a:lnTo>
                  <a:pt x="0" y="0"/>
                </a:lnTo>
                <a:lnTo>
                  <a:pt x="1219200" y="0"/>
                </a:lnTo>
                <a:lnTo>
                  <a:pt x="1219200" y="2794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3" name="object 23" descr=""/>
          <p:cNvSpPr/>
          <p:nvPr/>
        </p:nvSpPr>
        <p:spPr>
          <a:xfrm>
            <a:off x="3619500" y="5537200"/>
            <a:ext cx="647700" cy="228600"/>
          </a:xfrm>
          <a:custGeom>
            <a:avLst/>
            <a:gdLst/>
            <a:ahLst/>
            <a:cxnLst/>
            <a:rect l="l" t="t" r="r" b="b"/>
            <a:pathLst>
              <a:path w="647700" h="228600">
                <a:moveTo>
                  <a:pt x="647700" y="228600"/>
                </a:moveTo>
                <a:lnTo>
                  <a:pt x="0" y="228600"/>
                </a:lnTo>
                <a:lnTo>
                  <a:pt x="0" y="0"/>
                </a:lnTo>
                <a:lnTo>
                  <a:pt x="647700" y="0"/>
                </a:lnTo>
                <a:lnTo>
                  <a:pt x="647700" y="2286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24" name="object 24" descr=""/>
          <p:cNvGrpSpPr/>
          <p:nvPr/>
        </p:nvGrpSpPr>
        <p:grpSpPr>
          <a:xfrm>
            <a:off x="6642100" y="5524500"/>
            <a:ext cx="2159000" cy="596900"/>
            <a:chOff x="6642100" y="5524500"/>
            <a:chExt cx="2159000" cy="596900"/>
          </a:xfrm>
        </p:grpSpPr>
        <p:pic>
          <p:nvPicPr>
            <p:cNvPr id="25" name="object 25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642100" y="5524500"/>
              <a:ext cx="2159000" cy="279400"/>
            </a:xfrm>
            <a:prstGeom prst="rect">
              <a:avLst/>
            </a:prstGeom>
          </p:spPr>
        </p:pic>
        <p:sp>
          <p:nvSpPr>
            <p:cNvPr id="26" name="object 26" descr=""/>
            <p:cNvSpPr/>
            <p:nvPr/>
          </p:nvSpPr>
          <p:spPr>
            <a:xfrm>
              <a:off x="6642100" y="5829300"/>
              <a:ext cx="1143000" cy="292100"/>
            </a:xfrm>
            <a:custGeom>
              <a:avLst/>
              <a:gdLst/>
              <a:ahLst/>
              <a:cxnLst/>
              <a:rect l="l" t="t" r="r" b="b"/>
              <a:pathLst>
                <a:path w="1143000" h="292100">
                  <a:moveTo>
                    <a:pt x="1143000" y="292100"/>
                  </a:moveTo>
                  <a:lnTo>
                    <a:pt x="0" y="292100"/>
                  </a:lnTo>
                  <a:lnTo>
                    <a:pt x="0" y="0"/>
                  </a:lnTo>
                  <a:lnTo>
                    <a:pt x="1143000" y="0"/>
                  </a:lnTo>
                  <a:lnTo>
                    <a:pt x="1143000" y="29210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/>
          <p:nvPr/>
        </p:nvSpPr>
        <p:spPr>
          <a:xfrm>
            <a:off x="584200" y="6350000"/>
            <a:ext cx="1346200" cy="292100"/>
          </a:xfrm>
          <a:custGeom>
            <a:avLst/>
            <a:gdLst/>
            <a:ahLst/>
            <a:cxnLst/>
            <a:rect l="l" t="t" r="r" b="b"/>
            <a:pathLst>
              <a:path w="1346200" h="292100">
                <a:moveTo>
                  <a:pt x="1346200" y="292100"/>
                </a:moveTo>
                <a:lnTo>
                  <a:pt x="0" y="292100"/>
                </a:lnTo>
                <a:lnTo>
                  <a:pt x="0" y="0"/>
                </a:lnTo>
                <a:lnTo>
                  <a:pt x="1346200" y="0"/>
                </a:lnTo>
                <a:lnTo>
                  <a:pt x="1346200" y="2921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8" name="object 28" descr=""/>
          <p:cNvSpPr/>
          <p:nvPr/>
        </p:nvSpPr>
        <p:spPr>
          <a:xfrm>
            <a:off x="3606800" y="6350000"/>
            <a:ext cx="2324100" cy="254000"/>
          </a:xfrm>
          <a:custGeom>
            <a:avLst/>
            <a:gdLst/>
            <a:ahLst/>
            <a:cxnLst/>
            <a:rect l="l" t="t" r="r" b="b"/>
            <a:pathLst>
              <a:path w="2324100" h="254000">
                <a:moveTo>
                  <a:pt x="2324100" y="254000"/>
                </a:moveTo>
                <a:lnTo>
                  <a:pt x="0" y="254000"/>
                </a:lnTo>
                <a:lnTo>
                  <a:pt x="0" y="0"/>
                </a:lnTo>
                <a:lnTo>
                  <a:pt x="2324100" y="0"/>
                </a:lnTo>
                <a:lnTo>
                  <a:pt x="2324100" y="2540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9" name="object 29" descr=""/>
          <p:cNvSpPr/>
          <p:nvPr/>
        </p:nvSpPr>
        <p:spPr>
          <a:xfrm>
            <a:off x="6642100" y="6350000"/>
            <a:ext cx="1879600" cy="292100"/>
          </a:xfrm>
          <a:custGeom>
            <a:avLst/>
            <a:gdLst/>
            <a:ahLst/>
            <a:cxnLst/>
            <a:rect l="l" t="t" r="r" b="b"/>
            <a:pathLst>
              <a:path w="1879600" h="292100">
                <a:moveTo>
                  <a:pt x="1879600" y="292100"/>
                </a:moveTo>
                <a:lnTo>
                  <a:pt x="0" y="292100"/>
                </a:lnTo>
                <a:lnTo>
                  <a:pt x="0" y="0"/>
                </a:lnTo>
                <a:lnTo>
                  <a:pt x="1879600" y="0"/>
                </a:lnTo>
                <a:lnTo>
                  <a:pt x="1879600" y="2921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0" name="object 30" descr=""/>
          <p:cNvGraphicFramePr>
            <a:graphicFrameLocks noGrp="1"/>
          </p:cNvGraphicFramePr>
          <p:nvPr/>
        </p:nvGraphicFramePr>
        <p:xfrm>
          <a:off x="492257" y="1747440"/>
          <a:ext cx="9175750" cy="535749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22600"/>
                <a:gridCol w="3022600"/>
                <a:gridCol w="3022600"/>
              </a:tblGrid>
              <a:tr h="83248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Media</a:t>
                      </a:r>
                      <a:r>
                        <a:rPr dirty="0" sz="22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Entrepreneur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Organisation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10"/>
                        </a:spcBef>
                      </a:pPr>
                      <a:r>
                        <a:rPr dirty="0" sz="220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Media</a:t>
                      </a:r>
                      <a:r>
                        <a:rPr dirty="0" sz="2200" spc="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2200" spc="-10" b="1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Category</a:t>
                      </a:r>
                      <a:endParaRPr sz="2200">
                        <a:latin typeface="Calibri"/>
                        <a:cs typeface="Calibri"/>
                      </a:endParaRPr>
                    </a:p>
                  </a:txBody>
                  <a:tcPr marL="0" marR="0" marB="0" marT="13970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3810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058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Radhika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Radaan</a:t>
                      </a:r>
                      <a:r>
                        <a:rPr dirty="0" sz="1950" spc="9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Television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Production</a:t>
                      </a:r>
                      <a:r>
                        <a:rPr dirty="0" sz="1950" spc="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house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0711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Kalanidhi</a:t>
                      </a:r>
                      <a:r>
                        <a:rPr dirty="0" sz="1950" spc="-10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Maran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Sun</a:t>
                      </a:r>
                      <a:r>
                        <a:rPr dirty="0" sz="1950" spc="-8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network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282575">
                        <a:lnSpc>
                          <a:spcPct val="103600"/>
                        </a:lnSpc>
                        <a:spcBef>
                          <a:spcPts val="25"/>
                        </a:spcBef>
                      </a:pP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Television</a:t>
                      </a:r>
                      <a:r>
                        <a:rPr dirty="0" sz="1950" spc="-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channels,</a:t>
                      </a:r>
                      <a:r>
                        <a:rPr dirty="0" sz="1950" spc="-7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News </a:t>
                      </a: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papers,</a:t>
                      </a:r>
                      <a:r>
                        <a:rPr dirty="0" sz="195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Radio</a:t>
                      </a:r>
                      <a:r>
                        <a:rPr dirty="0" sz="1950" spc="6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etc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02425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Subhash</a:t>
                      </a:r>
                      <a:r>
                        <a:rPr dirty="0" sz="1950" spc="-8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Chandra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Zee</a:t>
                      </a:r>
                      <a:r>
                        <a:rPr dirty="0" sz="19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Television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436245">
                        <a:lnSpc>
                          <a:spcPct val="103600"/>
                        </a:lnSpc>
                        <a:spcBef>
                          <a:spcPts val="25"/>
                        </a:spcBef>
                      </a:pP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Television</a:t>
                      </a:r>
                      <a:r>
                        <a:rPr dirty="0" sz="1950" spc="-7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channels, </a:t>
                      </a: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Production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house,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News </a:t>
                      </a: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papers</a:t>
                      </a:r>
                      <a:r>
                        <a:rPr dirty="0" sz="195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etc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0580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Pranoy</a:t>
                      </a:r>
                      <a:r>
                        <a:rPr dirty="0" sz="1950" spc="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Roy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NDTV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 marR="808355">
                        <a:lnSpc>
                          <a:spcPct val="103600"/>
                        </a:lnSpc>
                        <a:spcBef>
                          <a:spcPts val="25"/>
                        </a:spcBef>
                      </a:pP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News</a:t>
                      </a:r>
                      <a:r>
                        <a:rPr dirty="0" sz="1950" spc="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channels,</a:t>
                      </a:r>
                      <a:r>
                        <a:rPr dirty="0" sz="19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Web </a:t>
                      </a: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portals</a:t>
                      </a:r>
                      <a:r>
                        <a:rPr dirty="0" sz="1950" spc="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etc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317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1905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832485"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Jimmy</a:t>
                      </a:r>
                      <a:r>
                        <a:rPr dirty="0" sz="1950" spc="-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2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wales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3810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Wikimedia</a:t>
                      </a:r>
                      <a:r>
                        <a:rPr dirty="0" sz="1950" spc="-5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foundation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000000"/>
                      </a:solidFill>
                      <a:prstDash val="solid"/>
                    </a:lnL>
                    <a:lnR w="1905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00330">
                        <a:lnSpc>
                          <a:spcPct val="100000"/>
                        </a:lnSpc>
                        <a:spcBef>
                          <a:spcPts val="105"/>
                        </a:spcBef>
                      </a:pPr>
                      <a:r>
                        <a:rPr dirty="0" sz="195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Free</a:t>
                      </a:r>
                      <a:r>
                        <a:rPr dirty="0" sz="1950" spc="-25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950" spc="-10">
                          <a:solidFill>
                            <a:srgbClr val="FFFFFF"/>
                          </a:solidFill>
                          <a:latin typeface="Calibri"/>
                          <a:cs typeface="Calibri"/>
                        </a:rPr>
                        <a:t>Encyclopedia</a:t>
                      </a:r>
                      <a:endParaRPr sz="1950">
                        <a:latin typeface="Calibri"/>
                        <a:cs typeface="Calibri"/>
                      </a:endParaRPr>
                    </a:p>
                  </a:txBody>
                  <a:tcPr marL="0" marR="0" marB="0" marT="13335">
                    <a:lnL w="19050">
                      <a:solidFill>
                        <a:srgbClr val="000000"/>
                      </a:solidFill>
                      <a:prstDash val="solid"/>
                    </a:lnL>
                    <a:lnR w="38100">
                      <a:solidFill>
                        <a:srgbClr val="000000"/>
                      </a:solidFill>
                      <a:prstDash val="solid"/>
                    </a:lnR>
                    <a:lnT w="19050">
                      <a:solidFill>
                        <a:srgbClr val="000000"/>
                      </a:solidFill>
                      <a:prstDash val="solid"/>
                    </a:lnT>
                    <a:lnB w="381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159527"/>
            <a:ext cx="8976360" cy="560705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75310" indent="-3175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GREINER’S</a:t>
            </a:r>
            <a:r>
              <a:rPr dirty="0" u="heavy" sz="395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DEVELOPMENT</a:t>
            </a:r>
            <a:r>
              <a:rPr dirty="0" u="heavy" sz="395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MODEL</a:t>
            </a:r>
            <a:r>
              <a:rPr dirty="0" u="heavy" sz="3950" spc="-1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95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</a:t>
            </a:r>
            <a:r>
              <a:rPr dirty="0" sz="39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C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OMPANY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3015"/>
              </a:spcBef>
              <a:buClr>
                <a:srgbClr val="F1F1F1"/>
              </a:buClr>
              <a:buFont typeface="Arial"/>
              <a:buChar char="•"/>
            </a:pPr>
            <a:endParaRPr sz="3950">
              <a:latin typeface="Calibri"/>
              <a:cs typeface="Calibri"/>
            </a:endParaRPr>
          </a:p>
          <a:p>
            <a:pPr lvl="1" marL="445134" marR="586740" indent="-180975">
              <a:lnSpc>
                <a:spcPct val="797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44640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phases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Larry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E.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Greiner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suggests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r>
              <a:rPr dirty="0" sz="265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go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6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stages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needs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strategies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structures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cope.</a:t>
            </a:r>
            <a:endParaRPr sz="26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570"/>
              </a:spcBef>
              <a:buClr>
                <a:srgbClr val="F1F1F1"/>
              </a:buClr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lvl="1" marL="445134" marR="5080" indent="-180975">
              <a:lnSpc>
                <a:spcPct val="797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44640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descriptive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framework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understand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styles,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structures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mechanisms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work,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why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don't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at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phases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1972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Phases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model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Greiner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describes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ﬁve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phases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dirty="0" sz="26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growth: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82283"/>
            <a:ext cx="6705600" cy="10947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-10160">
              <a:lnSpc>
                <a:spcPts val="4190"/>
              </a:lnSpc>
              <a:spcBef>
                <a:spcPts val="23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35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Greiner’S</a:t>
            </a:r>
            <a:r>
              <a:rPr dirty="0" u="heavy" sz="3500" spc="-8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6</a:t>
            </a:r>
            <a:r>
              <a:rPr dirty="0" u="heavy" sz="3500" spc="-1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phases</a:t>
            </a:r>
            <a:r>
              <a:rPr dirty="0" u="heavy" sz="3500" spc="-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500" spc="-8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organizational</a:t>
            </a:r>
            <a:r>
              <a:rPr dirty="0" sz="350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5" b="1">
                <a:solidFill>
                  <a:srgbClr val="FFFFFF"/>
                </a:solidFill>
                <a:latin typeface="Calibri"/>
                <a:cs typeface="Calibri"/>
              </a:rPr>
              <a:t>d</a:t>
            </a:r>
            <a:r>
              <a:rPr dirty="0" u="heavy" sz="350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evelopment</a:t>
            </a:r>
            <a:r>
              <a:rPr dirty="0" u="heavy" sz="3500" spc="-1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3500" spc="-1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growth: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2286" y="2865337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92286" y="3639459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92286" y="4413580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92286" y="1725071"/>
            <a:ext cx="9897745" cy="419862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94310" marR="5080" indent="-182245">
              <a:lnSpc>
                <a:spcPts val="1870"/>
              </a:lnSpc>
              <a:spcBef>
                <a:spcPts val="585"/>
              </a:spcBef>
              <a:buClr>
                <a:srgbClr val="F1F1F1"/>
              </a:buClr>
              <a:buSzPct val="69230"/>
              <a:buFont typeface="Arial"/>
              <a:buChar char="•"/>
              <a:tabLst>
                <a:tab pos="194310" algn="l"/>
              </a:tabLst>
            </a:pPr>
            <a:r>
              <a:rPr dirty="0" sz="1950" b="1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195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9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9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FFFFFF"/>
                </a:solidFill>
                <a:latin typeface="Calibri"/>
                <a:cs typeface="Calibri"/>
              </a:rPr>
              <a:t>creativity.</a:t>
            </a:r>
            <a:r>
              <a:rPr dirty="0" sz="195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Start-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company,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entrepreneurial,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informal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communication,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hard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 low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earnings.</a:t>
            </a:r>
            <a:endParaRPr sz="1950">
              <a:latin typeface="Calibri"/>
              <a:cs typeface="Calibri"/>
            </a:endParaRPr>
          </a:p>
          <a:p>
            <a:pPr marL="194310" marR="213995" indent="-182245">
              <a:lnSpc>
                <a:spcPts val="1870"/>
              </a:lnSpc>
              <a:spcBef>
                <a:spcPts val="484"/>
              </a:spcBef>
              <a:buClr>
                <a:srgbClr val="F1F1F1"/>
              </a:buClr>
              <a:buSzPct val="69230"/>
              <a:buFont typeface="Arial"/>
              <a:buChar char="•"/>
              <a:tabLst>
                <a:tab pos="194310" algn="l"/>
              </a:tabLst>
            </a:pPr>
            <a:r>
              <a:rPr dirty="0" sz="1950" b="1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dirty="0" sz="1950" spc="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9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9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direction.</a:t>
            </a:r>
            <a:r>
              <a:rPr dirty="0" sz="195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Sustained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growth,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functional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structure,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accounting,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management,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incentives,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budgets,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standardized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processes.</a:t>
            </a:r>
            <a:endParaRPr sz="1950">
              <a:latin typeface="Calibri"/>
              <a:cs typeface="Calibri"/>
            </a:endParaRPr>
          </a:p>
          <a:p>
            <a:pPr lvl="1" marL="194310" marR="164465" indent="250825">
              <a:lnSpc>
                <a:spcPts val="1870"/>
              </a:lnSpc>
              <a:spcBef>
                <a:spcPts val="480"/>
              </a:spcBef>
              <a:buAutoNum type="arabicPeriod" startAt="3"/>
              <a:tabLst>
                <a:tab pos="445134" algn="l"/>
              </a:tabLst>
            </a:pP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9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9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delegation.</a:t>
            </a:r>
            <a:r>
              <a:rPr dirty="0" sz="195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Decentralized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organizational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structure,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operational and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market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responsibility,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proﬁt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centers,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ﬁnancial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incentives,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decision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periodic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reviews,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top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acts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exception,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formal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communication.</a:t>
            </a:r>
            <a:endParaRPr sz="1950">
              <a:latin typeface="Calibri"/>
              <a:cs typeface="Calibri"/>
            </a:endParaRPr>
          </a:p>
          <a:p>
            <a:pPr lvl="1" marL="194310" marR="381635" indent="250825">
              <a:lnSpc>
                <a:spcPts val="1870"/>
              </a:lnSpc>
              <a:spcBef>
                <a:spcPts val="484"/>
              </a:spcBef>
              <a:buAutoNum type="arabicPeriod" startAt="3"/>
              <a:tabLst>
                <a:tab pos="445134" algn="l"/>
              </a:tabLst>
            </a:pP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9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9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FFFFFF"/>
                </a:solidFill>
                <a:latin typeface="Calibri"/>
                <a:cs typeface="Calibri"/>
              </a:rPr>
              <a:t>coordination</a:t>
            </a:r>
            <a:r>
              <a:rPr dirty="0" sz="19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 b="1">
                <a:solidFill>
                  <a:srgbClr val="FFFFFF"/>
                </a:solidFill>
                <a:latin typeface="Calibri"/>
                <a:cs typeface="Calibri"/>
              </a:rPr>
              <a:t>monitoring.</a:t>
            </a:r>
            <a:r>
              <a:rPr dirty="0" sz="195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Formation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groups,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thorough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review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formal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planning,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centralization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functions,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corporate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staﬀ</a:t>
            </a:r>
            <a:r>
              <a:rPr dirty="0" sz="195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oversees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coordination,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corporate</a:t>
            </a:r>
            <a:r>
              <a:rPr dirty="0" sz="19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capital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expenditures,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motivation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lower-level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proﬁt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sharing.</a:t>
            </a:r>
            <a:endParaRPr sz="1950">
              <a:latin typeface="Calibri"/>
              <a:cs typeface="Calibri"/>
            </a:endParaRPr>
          </a:p>
          <a:p>
            <a:pPr lvl="1" marL="194310" marR="65405" indent="250825">
              <a:lnSpc>
                <a:spcPts val="1870"/>
              </a:lnSpc>
              <a:spcBef>
                <a:spcPts val="484"/>
              </a:spcBef>
              <a:buAutoNum type="arabicPeriod" startAt="3"/>
              <a:tabLst>
                <a:tab pos="445134" algn="l"/>
              </a:tabLst>
            </a:pP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9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b="1">
                <a:solidFill>
                  <a:srgbClr val="FFFFFF"/>
                </a:solidFill>
                <a:latin typeface="Calibri"/>
                <a:cs typeface="Calibri"/>
              </a:rPr>
              <a:t>collaboration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.</a:t>
            </a:r>
            <a:r>
              <a:rPr dirty="0" sz="19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evolutionary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path,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team action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problem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solving,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cross-functional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teams,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decentralized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staﬀ,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matrix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organization,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simpliﬁed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control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mechanisms,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behavior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education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programs,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advanced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information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systems,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team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incentives.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More recently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Greiner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added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sixth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his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Phases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model:</a:t>
            </a:r>
            <a:endParaRPr sz="1950">
              <a:latin typeface="Calibri"/>
              <a:cs typeface="Calibri"/>
            </a:endParaRPr>
          </a:p>
          <a:p>
            <a:pPr marL="194310" marR="1417320" indent="-182245">
              <a:lnSpc>
                <a:spcPts val="1870"/>
              </a:lnSpc>
              <a:spcBef>
                <a:spcPts val="490"/>
              </a:spcBef>
              <a:buChar char="•"/>
              <a:tabLst>
                <a:tab pos="194310" algn="l"/>
                <a:tab pos="250190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 b="1">
                <a:solidFill>
                  <a:srgbClr val="FFFFFF"/>
                </a:solidFill>
                <a:latin typeface="Calibri"/>
                <a:cs typeface="Calibri"/>
              </a:rPr>
              <a:t>6.</a:t>
            </a:r>
            <a:r>
              <a:rPr dirty="0" sz="195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Growth</a:t>
            </a:r>
            <a:r>
              <a:rPr dirty="0" sz="195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 b="1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9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extra-organizational</a:t>
            </a:r>
            <a:r>
              <a:rPr dirty="0" sz="19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 b="1">
                <a:solidFill>
                  <a:srgbClr val="FFFFFF"/>
                </a:solidFill>
                <a:latin typeface="Calibri"/>
                <a:cs typeface="Calibri"/>
              </a:rPr>
              <a:t>solutions</a:t>
            </a:r>
            <a:r>
              <a:rPr dirty="0" sz="19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(mergers,</a:t>
            </a:r>
            <a:r>
              <a:rPr dirty="0" sz="19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holdings,</a:t>
            </a:r>
            <a:r>
              <a:rPr dirty="0" sz="19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networks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organizations)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-34285"/>
            <a:ext cx="8383905" cy="4265930"/>
          </a:xfrm>
          <a:prstGeom prst="rect">
            <a:avLst/>
          </a:prstGeom>
        </p:spPr>
        <p:txBody>
          <a:bodyPr wrap="square" lIns="0" tIns="233679" rIns="0" bIns="0" rtlCol="0" vert="horz">
            <a:spAutoFit/>
          </a:bodyPr>
          <a:lstStyle/>
          <a:p>
            <a:pPr marL="173990" indent="-168275">
              <a:lnSpc>
                <a:spcPct val="100000"/>
              </a:lnSpc>
              <a:spcBef>
                <a:spcPts val="1839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73990" algn="l"/>
              </a:tabLst>
            </a:pPr>
            <a:r>
              <a:rPr dirty="0" u="heavy" sz="350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COMMUNICATION</a:t>
            </a:r>
            <a:r>
              <a:rPr dirty="0" u="heavy" sz="3500" spc="-1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3500" spc="-1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500" spc="-1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</a:t>
            </a:r>
            <a:endParaRPr sz="350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128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Vertical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650">
              <a:latin typeface="Calibri"/>
              <a:cs typeface="Calibri"/>
            </a:endParaRPr>
          </a:p>
          <a:p>
            <a:pPr lvl="1" marL="557530" indent="-335280">
              <a:lnSpc>
                <a:spcPct val="100000"/>
              </a:lnSpc>
              <a:spcBef>
                <a:spcPts val="650"/>
              </a:spcBef>
              <a:buAutoNum type="alphaLcParenR"/>
              <a:tabLst>
                <a:tab pos="55753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upward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650">
              <a:latin typeface="Calibri"/>
              <a:cs typeface="Calibri"/>
            </a:endParaRPr>
          </a:p>
          <a:p>
            <a:pPr lvl="1" marL="571500" indent="-349250">
              <a:lnSpc>
                <a:spcPct val="100000"/>
              </a:lnSpc>
              <a:spcBef>
                <a:spcPts val="650"/>
              </a:spcBef>
              <a:buAutoNum type="alphaLcParenR"/>
              <a:tabLst>
                <a:tab pos="57150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downward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65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1245"/>
              </a:spcBef>
              <a:buClr>
                <a:srgbClr val="FFFFFF"/>
              </a:buClr>
              <a:buFont typeface="Calibri"/>
              <a:buAutoNum type="alphaLcParenR"/>
            </a:pP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Horizontal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5"/>
              </a:spcBef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Diagonal</a:t>
            </a:r>
            <a:r>
              <a:rPr dirty="0" sz="265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82808" y="3370932"/>
            <a:ext cx="2350135" cy="10331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z="6600" b="0">
                <a:latin typeface="Calibri"/>
                <a:cs typeface="Calibri"/>
              </a:rPr>
              <a:t>UNIT</a:t>
            </a:r>
            <a:r>
              <a:rPr dirty="0" u="none" sz="6600" spc="85" b="0">
                <a:latin typeface="Calibri"/>
                <a:cs typeface="Calibri"/>
              </a:rPr>
              <a:t> </a:t>
            </a:r>
            <a:r>
              <a:rPr dirty="0" u="none" sz="6600" spc="-25" b="0">
                <a:latin typeface="Calibri"/>
                <a:cs typeface="Calibri"/>
              </a:rPr>
              <a:t>II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83593"/>
            <a:ext cx="9184640" cy="5492750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BEHAVIOR</a:t>
            </a:r>
            <a:r>
              <a:rPr dirty="0" u="heavy" sz="3500" spc="-1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3500" spc="-1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500" spc="-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90"/>
              </a:spcBef>
              <a:buClr>
                <a:srgbClr val="F1F1F1"/>
              </a:buClr>
              <a:buFont typeface="Arial"/>
              <a:buChar char="•"/>
            </a:pPr>
            <a:endParaRPr sz="3500">
              <a:latin typeface="Calibri"/>
              <a:cs typeface="Calibri"/>
            </a:endParaRPr>
          </a:p>
          <a:p>
            <a:pPr lvl="1" marL="528320" indent="-180340">
              <a:lnSpc>
                <a:spcPts val="263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chairman</a:t>
            </a:r>
            <a:r>
              <a:rPr dirty="0" sz="2200" spc="1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calm,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coordinating</a:t>
            </a:r>
            <a:r>
              <a:rPr dirty="0" sz="2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controlled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shaper</a:t>
            </a:r>
            <a:r>
              <a:rPr dirty="0" sz="22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directive,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balance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chairman.</a:t>
            </a:r>
            <a:endParaRPr sz="2200">
              <a:latin typeface="Calibri"/>
              <a:cs typeface="Calibri"/>
            </a:endParaRPr>
          </a:p>
          <a:p>
            <a:pPr lvl="1" marL="528320" marR="530225" indent="-180340">
              <a:lnSpc>
                <a:spcPct val="79300"/>
              </a:lnSpc>
              <a:spcBef>
                <a:spcPts val="540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530225" algn="l"/>
              </a:tabLst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r>
              <a:rPr dirty="0" sz="2200" spc="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creative,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often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“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oﬀ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wall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thinker;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sometimes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little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tangential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endParaRPr sz="2200">
              <a:latin typeface="Calibri"/>
              <a:cs typeface="Calibri"/>
            </a:endParaRPr>
          </a:p>
          <a:p>
            <a:pPr lvl="1" marL="528320" marR="5080" indent="-180340">
              <a:lnSpc>
                <a:spcPct val="79300"/>
              </a:lnSpc>
              <a:spcBef>
                <a:spcPts val="525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530225" algn="l"/>
              </a:tabLst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monitor/evaluator</a:t>
            </a:r>
            <a:r>
              <a:rPr dirty="0" sz="2200" spc="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dirty="0" sz="2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plant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earth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provide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critical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thinking.</a:t>
            </a:r>
            <a:endParaRPr sz="2200">
              <a:latin typeface="Calibri"/>
              <a:cs typeface="Calibri"/>
            </a:endParaRPr>
          </a:p>
          <a:p>
            <a:pPr lvl="1" marL="528320" marR="165100" indent="-180340">
              <a:lnSpc>
                <a:spcPct val="79300"/>
              </a:lnSpc>
              <a:spcBef>
                <a:spcPts val="530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530225" algn="l"/>
              </a:tabLst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dirty="0" sz="22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worker</a:t>
            </a:r>
            <a:r>
              <a:rPr dirty="0" sz="22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back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bone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team,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dirty="0" sz="2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stability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solid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team’s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function,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gets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jobs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done</a:t>
            </a:r>
            <a:endParaRPr sz="2200">
              <a:latin typeface="Calibri"/>
              <a:cs typeface="Calibri"/>
            </a:endParaRPr>
          </a:p>
          <a:p>
            <a:pPr lvl="1" marL="528320" marR="143510" indent="-180340">
              <a:lnSpc>
                <a:spcPct val="79300"/>
              </a:lnSpc>
              <a:spcBef>
                <a:spcPts val="530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530225" algn="l"/>
              </a:tabLst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22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 b="1">
                <a:solidFill>
                  <a:srgbClr val="FFFFFF"/>
                </a:solidFill>
                <a:latin typeface="Calibri"/>
                <a:cs typeface="Calibri"/>
              </a:rPr>
              <a:t>worker</a:t>
            </a:r>
            <a:r>
              <a:rPr dirty="0" sz="2200" spc="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bringing</a:t>
            </a:r>
            <a:r>
              <a:rPr dirty="0" sz="22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together,</a:t>
            </a:r>
            <a:r>
              <a:rPr dirty="0" sz="2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decision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maker.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15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completer/ﬁnisher</a:t>
            </a:r>
            <a:r>
              <a:rPr dirty="0" sz="2200" spc="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–keeps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focused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done.</a:t>
            </a:r>
            <a:endParaRPr sz="2200">
              <a:latin typeface="Calibri"/>
              <a:cs typeface="Calibri"/>
            </a:endParaRPr>
          </a:p>
          <a:p>
            <a:pPr lvl="1" marL="528320" marR="56515" indent="-180340">
              <a:lnSpc>
                <a:spcPct val="79300"/>
              </a:lnSpc>
              <a:spcBef>
                <a:spcPts val="540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530225" algn="l"/>
              </a:tabLst>
            </a:pPr>
            <a:r>
              <a:rPr dirty="0" sz="220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 b="1">
                <a:solidFill>
                  <a:srgbClr val="FFFFFF"/>
                </a:solidFill>
                <a:latin typeface="Calibri"/>
                <a:cs typeface="Calibri"/>
              </a:rPr>
              <a:t>resourcer/investigator</a:t>
            </a:r>
            <a:r>
              <a:rPr dirty="0" sz="2200" spc="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starter,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full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enthusiasm,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extrovert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keen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challenge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who,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challenge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met,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often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loses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interest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completed.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99494" y="1763183"/>
            <a:ext cx="6716889" cy="4983441"/>
          </a:xfrm>
          <a:prstGeom prst="rect">
            <a:avLst/>
          </a:prstGeom>
        </p:spPr>
      </p:pic>
      <p:sp>
        <p:nvSpPr>
          <p:cNvPr id="3" name="object 3" descr=""/>
          <p:cNvSpPr/>
          <p:nvPr/>
        </p:nvSpPr>
        <p:spPr>
          <a:xfrm>
            <a:off x="546100" y="609600"/>
            <a:ext cx="8674100" cy="419100"/>
          </a:xfrm>
          <a:custGeom>
            <a:avLst/>
            <a:gdLst/>
            <a:ahLst/>
            <a:cxnLst/>
            <a:rect l="l" t="t" r="r" b="b"/>
            <a:pathLst>
              <a:path w="8674100" h="419100">
                <a:moveTo>
                  <a:pt x="8674100" y="419100"/>
                </a:moveTo>
                <a:lnTo>
                  <a:pt x="0" y="419100"/>
                </a:lnTo>
                <a:lnTo>
                  <a:pt x="0" y="0"/>
                </a:lnTo>
                <a:lnTo>
                  <a:pt x="8674100" y="0"/>
                </a:lnTo>
                <a:lnTo>
                  <a:pt x="8674100" y="41910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512091" y="505619"/>
            <a:ext cx="8682355" cy="563245"/>
          </a:xfrm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u="none" b="0">
                <a:solidFill>
                  <a:srgbClr val="676A54"/>
                </a:solidFill>
                <a:latin typeface="Verdana"/>
                <a:cs typeface="Verdana"/>
              </a:rPr>
              <a:t>Behavioral</a:t>
            </a:r>
            <a:r>
              <a:rPr dirty="0" u="none" spc="-50" b="0">
                <a:solidFill>
                  <a:srgbClr val="676A54"/>
                </a:solidFill>
                <a:latin typeface="Verdana"/>
                <a:cs typeface="Verdana"/>
              </a:rPr>
              <a:t> </a:t>
            </a:r>
            <a:r>
              <a:rPr dirty="0" u="none" b="0">
                <a:solidFill>
                  <a:srgbClr val="676A54"/>
                </a:solidFill>
                <a:latin typeface="Verdana"/>
                <a:cs typeface="Verdana"/>
              </a:rPr>
              <a:t>models</a:t>
            </a:r>
            <a:r>
              <a:rPr dirty="0" u="none" spc="-40" b="0">
                <a:solidFill>
                  <a:srgbClr val="676A54"/>
                </a:solidFill>
                <a:latin typeface="Verdana"/>
                <a:cs typeface="Verdana"/>
              </a:rPr>
              <a:t> </a:t>
            </a:r>
            <a:r>
              <a:rPr dirty="0" u="none" b="0">
                <a:solidFill>
                  <a:srgbClr val="676A54"/>
                </a:solidFill>
                <a:latin typeface="Verdana"/>
                <a:cs typeface="Verdana"/>
              </a:rPr>
              <a:t>–</a:t>
            </a:r>
            <a:r>
              <a:rPr dirty="0" u="none" spc="-110" b="0">
                <a:solidFill>
                  <a:srgbClr val="676A54"/>
                </a:solidFill>
                <a:latin typeface="Verdana"/>
                <a:cs typeface="Verdana"/>
              </a:rPr>
              <a:t> </a:t>
            </a:r>
            <a:r>
              <a:rPr dirty="0" u="none" b="0">
                <a:solidFill>
                  <a:srgbClr val="676A54"/>
                </a:solidFill>
                <a:latin typeface="Verdana"/>
                <a:cs typeface="Verdana"/>
              </a:rPr>
              <a:t>JOHARI</a:t>
            </a:r>
            <a:r>
              <a:rPr dirty="0" u="none" spc="-125" b="0">
                <a:solidFill>
                  <a:srgbClr val="676A54"/>
                </a:solidFill>
                <a:latin typeface="Verdana"/>
                <a:cs typeface="Verdana"/>
              </a:rPr>
              <a:t> </a:t>
            </a:r>
            <a:r>
              <a:rPr dirty="0" u="none" spc="-10" b="0">
                <a:solidFill>
                  <a:srgbClr val="676A54"/>
                </a:solidFill>
                <a:latin typeface="Verdana"/>
                <a:cs typeface="Verdana"/>
              </a:rPr>
              <a:t>WINDOW</a:t>
            </a:r>
          </a:p>
        </p:txBody>
      </p:sp>
      <p:sp>
        <p:nvSpPr>
          <p:cNvPr id="5" name="object 5" descr=""/>
          <p:cNvSpPr/>
          <p:nvPr/>
        </p:nvSpPr>
        <p:spPr>
          <a:xfrm>
            <a:off x="524791" y="1010891"/>
            <a:ext cx="8662035" cy="0"/>
          </a:xfrm>
          <a:custGeom>
            <a:avLst/>
            <a:gdLst/>
            <a:ahLst/>
            <a:cxnLst/>
            <a:rect l="l" t="t" r="r" b="b"/>
            <a:pathLst>
              <a:path w="8662035" h="0">
                <a:moveTo>
                  <a:pt x="0" y="0"/>
                </a:moveTo>
                <a:lnTo>
                  <a:pt x="8661988" y="0"/>
                </a:lnTo>
              </a:path>
            </a:pathLst>
          </a:custGeom>
          <a:ln w="22389">
            <a:solidFill>
              <a:srgbClr val="676A54"/>
            </a:solidFill>
          </a:ln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none" sz="5950" b="0">
                <a:latin typeface="Calibri"/>
                <a:cs typeface="Calibri"/>
              </a:rPr>
              <a:t>UNIT</a:t>
            </a:r>
            <a:r>
              <a:rPr dirty="0" u="none" sz="5950" spc="-15" b="0">
                <a:latin typeface="Calibri"/>
                <a:cs typeface="Calibri"/>
              </a:rPr>
              <a:t> </a:t>
            </a:r>
            <a:r>
              <a:rPr dirty="0" u="none" sz="5950" spc="-50" b="0">
                <a:latin typeface="Calibri"/>
                <a:cs typeface="Calibri"/>
              </a:rPr>
              <a:t>I</a:t>
            </a:r>
            <a:endParaRPr sz="5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05955" y="2116553"/>
            <a:ext cx="8139430" cy="887730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marL="12700" marR="5080">
              <a:lnSpc>
                <a:spcPts val="2200"/>
              </a:lnSpc>
              <a:spcBef>
                <a:spcPts val="320"/>
              </a:spcBef>
            </a:pP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9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Organization</a:t>
            </a:r>
            <a:r>
              <a:rPr dirty="0" sz="19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9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Design:</a:t>
            </a:r>
            <a:r>
              <a:rPr dirty="0" sz="19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Some</a:t>
            </a:r>
            <a:r>
              <a:rPr dirty="0" sz="19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Conceptual</a:t>
            </a:r>
            <a:r>
              <a:rPr dirty="0" sz="19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Issues.</a:t>
            </a:r>
            <a:r>
              <a:rPr dirty="0" sz="1950" spc="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Verdana"/>
                <a:cs typeface="Verdana"/>
              </a:rPr>
              <a:t>Media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as</a:t>
            </a:r>
            <a:r>
              <a:rPr dirty="0" sz="19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Business</a:t>
            </a:r>
            <a:r>
              <a:rPr dirty="0" sz="19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9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Social</a:t>
            </a:r>
            <a:r>
              <a:rPr dirty="0" sz="19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Institution.</a:t>
            </a:r>
            <a:r>
              <a:rPr dirty="0" sz="19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9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Verdana"/>
                <a:cs typeface="Verdana"/>
              </a:rPr>
              <a:t>entrepreneurship,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Greiner's</a:t>
            </a:r>
            <a:r>
              <a:rPr dirty="0" sz="19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Development</a:t>
            </a:r>
            <a:r>
              <a:rPr dirty="0" sz="1950" spc="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Model</a:t>
            </a:r>
            <a:r>
              <a:rPr dirty="0" sz="1950" spc="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9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950" spc="114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Verdana"/>
                <a:cs typeface="Verdana"/>
              </a:rPr>
              <a:t>company.</a:t>
            </a:r>
            <a:endParaRPr sz="19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83593"/>
            <a:ext cx="3260725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ALL</a:t>
            </a:r>
            <a:r>
              <a:rPr dirty="0" u="heavy" sz="3500" spc="-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INDIA</a:t>
            </a:r>
            <a:r>
              <a:rPr dirty="0" u="heavy" sz="3500" spc="-1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RADIO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1616251"/>
            <a:ext cx="10075333" cy="594024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83593"/>
            <a:ext cx="3113405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DOORDARSHAN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1595261"/>
            <a:ext cx="10075333" cy="5961238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83593"/>
            <a:ext cx="4624070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500" spc="-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CONGLOMERATE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1703711"/>
            <a:ext cx="10075333" cy="5852788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83593"/>
            <a:ext cx="3322320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AD</a:t>
            </a:r>
            <a:r>
              <a:rPr dirty="0" u="heavy" sz="3500" spc="-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&amp;</a:t>
            </a:r>
            <a:r>
              <a:rPr dirty="0" u="heavy" sz="3500" spc="-8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</a:t>
            </a:r>
            <a:r>
              <a:rPr dirty="0" u="heavy" sz="3500" spc="-1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AGENCY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1595261"/>
            <a:ext cx="10075333" cy="5961238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83593"/>
            <a:ext cx="5113655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BROADCASTING</a:t>
            </a:r>
            <a:r>
              <a:rPr dirty="0" u="heavy" sz="3500" spc="-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COMPANY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1931105"/>
            <a:ext cx="10075333" cy="5625394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83593"/>
            <a:ext cx="3952240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NEWS</a:t>
            </a:r>
            <a:r>
              <a:rPr dirty="0" u="heavy" sz="3500" spc="-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DEPARTMENT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1595261"/>
            <a:ext cx="10075333" cy="596123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83593"/>
            <a:ext cx="1371600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RADIO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1595261"/>
            <a:ext cx="10075333" cy="5961238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83593"/>
            <a:ext cx="4190365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65735" indent="-163195">
              <a:lnSpc>
                <a:spcPct val="100000"/>
              </a:lnSpc>
              <a:spcBef>
                <a:spcPts val="12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65735" algn="l"/>
              </a:tabLst>
            </a:pP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NEWS</a:t>
            </a:r>
            <a:r>
              <a:rPr dirty="0" u="heavy" sz="3500" spc="-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PAPER</a:t>
            </a:r>
            <a:r>
              <a:rPr dirty="0" u="heavy" sz="3500" spc="-1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AGENCY</a:t>
            </a:r>
            <a:endParaRPr sz="350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233" y="1511300"/>
            <a:ext cx="10075333" cy="6045199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6125"/>
            <a:ext cx="8552815" cy="528256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180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spc="-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INNOVATION</a:t>
            </a:r>
            <a:r>
              <a:rPr dirty="0" u="heavy" sz="3950" spc="-1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3950" spc="-1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CREATIVITY</a:t>
            </a:r>
            <a:endParaRPr sz="3950">
              <a:latin typeface="Calibri"/>
              <a:cs typeface="Calibri"/>
            </a:endParaRPr>
          </a:p>
          <a:p>
            <a:pPr marL="193040" marR="631190" indent="-180975">
              <a:lnSpc>
                <a:spcPct val="79700"/>
              </a:lnSpc>
              <a:spcBef>
                <a:spcPts val="135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members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given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opportunity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work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innovative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environment.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93040" marR="71120" indent="-180975">
              <a:lnSpc>
                <a:spcPct val="797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major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threat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sense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job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security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lack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safety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work.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93040" marR="5080" indent="-180975">
              <a:lnSpc>
                <a:spcPct val="797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members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ready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take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risk.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entrepreneur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seen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 individual</a:t>
            </a:r>
            <a:r>
              <a:rPr dirty="0" sz="26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manages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 risk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on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behalf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team.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93040" marR="802005" indent="-180975">
              <a:lnSpc>
                <a:spcPct val="797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things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things 	diﬀerently.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5462905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ROLE</a:t>
            </a:r>
            <a:r>
              <a:rPr dirty="0" u="heavy" sz="395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95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395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INNOVATOR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1462" y="979422"/>
            <a:ext cx="107950" cy="3079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8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839189" y="884353"/>
            <a:ext cx="8024495" cy="1240155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5080">
              <a:lnSpc>
                <a:spcPct val="100499"/>
              </a:lnSpc>
              <a:spcBef>
                <a:spcPts val="75"/>
              </a:spcBef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might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suggested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entrepreneur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/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proxy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manager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producer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fostering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innovation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is;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51462" y="2589324"/>
            <a:ext cx="7007859" cy="1776730"/>
          </a:xfrm>
          <a:prstGeom prst="rect">
            <a:avLst/>
          </a:prstGeom>
        </p:spPr>
        <p:txBody>
          <a:bodyPr wrap="square" lIns="0" tIns="83820" rIns="0" bIns="0" rtlCol="0" vert="horz">
            <a:spAutoFit/>
          </a:bodyPr>
          <a:lstStyle/>
          <a:p>
            <a:pPr marL="600075" indent="-587375">
              <a:lnSpc>
                <a:spcPct val="100000"/>
              </a:lnSpc>
              <a:spcBef>
                <a:spcPts val="660"/>
              </a:spcBef>
              <a:buClr>
                <a:srgbClr val="F1F1F1"/>
              </a:buClr>
              <a:buSzPct val="70833"/>
              <a:buFont typeface="Arial"/>
              <a:buAutoNum type="arabicPeriod"/>
              <a:tabLst>
                <a:tab pos="60007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staﬀ</a:t>
            </a:r>
            <a:r>
              <a:rPr dirty="0" sz="24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2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likely</a:t>
            </a:r>
            <a:r>
              <a:rPr dirty="0" sz="24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4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innovative</a:t>
            </a:r>
            <a:endParaRPr sz="2400">
              <a:latin typeface="Calibri"/>
              <a:cs typeface="Calibri"/>
            </a:endParaRPr>
          </a:p>
          <a:p>
            <a:pPr marL="600075" indent="-587375">
              <a:lnSpc>
                <a:spcPct val="100000"/>
              </a:lnSpc>
              <a:spcBef>
                <a:spcPts val="565"/>
              </a:spcBef>
              <a:buClr>
                <a:srgbClr val="F1F1F1"/>
              </a:buClr>
              <a:buSzPct val="70833"/>
              <a:buFont typeface="Arial"/>
              <a:buAutoNum type="arabicPeriod"/>
              <a:tabLst>
                <a:tab pos="60007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establish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innovative</a:t>
            </a:r>
            <a:r>
              <a:rPr dirty="0" sz="24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climate</a:t>
            </a:r>
            <a:endParaRPr sz="2400">
              <a:latin typeface="Calibri"/>
              <a:cs typeface="Calibri"/>
            </a:endParaRPr>
          </a:p>
          <a:p>
            <a:pPr marL="600075" indent="-587375">
              <a:lnSpc>
                <a:spcPct val="100000"/>
              </a:lnSpc>
              <a:spcBef>
                <a:spcPts val="570"/>
              </a:spcBef>
              <a:buClr>
                <a:srgbClr val="F1F1F1"/>
              </a:buClr>
              <a:buSzPct val="70833"/>
              <a:buFont typeface="Arial"/>
              <a:buAutoNum type="arabicPeriod"/>
              <a:tabLst>
                <a:tab pos="60007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promote</a:t>
            </a:r>
            <a:r>
              <a:rPr dirty="0" sz="24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amongst</a:t>
            </a:r>
            <a:r>
              <a:rPr dirty="0" sz="24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4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20">
                <a:solidFill>
                  <a:srgbClr val="FFFFFF"/>
                </a:solidFill>
                <a:latin typeface="Calibri"/>
                <a:cs typeface="Calibri"/>
              </a:rPr>
              <a:t>staﬀ</a:t>
            </a:r>
            <a:endParaRPr sz="2400">
              <a:latin typeface="Calibri"/>
              <a:cs typeface="Calibri"/>
            </a:endParaRPr>
          </a:p>
          <a:p>
            <a:pPr marL="600075" indent="-587375">
              <a:lnSpc>
                <a:spcPct val="100000"/>
              </a:lnSpc>
              <a:spcBef>
                <a:spcPts val="565"/>
              </a:spcBef>
              <a:buClr>
                <a:srgbClr val="F1F1F1"/>
              </a:buClr>
              <a:buSzPct val="70833"/>
              <a:buFont typeface="Arial"/>
              <a:buAutoNum type="arabicPeriod"/>
              <a:tabLst>
                <a:tab pos="600075" algn="l"/>
              </a:tabLst>
            </a:pP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4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promote</a:t>
            </a:r>
            <a:r>
              <a:rPr dirty="0" sz="24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24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FFFFFF"/>
                </a:solidFill>
                <a:latin typeface="Calibri"/>
                <a:cs typeface="Calibri"/>
              </a:rPr>
              <a:t>among</a:t>
            </a:r>
            <a:r>
              <a:rPr dirty="0" sz="24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400" spc="-10">
                <a:solidFill>
                  <a:srgbClr val="FFFFFF"/>
                </a:solidFill>
                <a:latin typeface="Calibri"/>
                <a:cs typeface="Calibri"/>
              </a:rPr>
              <a:t>teams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2933700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MASS</a:t>
            </a:r>
            <a:r>
              <a:rPr dirty="0" u="heavy" sz="3950" spc="-1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92286" y="1511788"/>
            <a:ext cx="9583420" cy="4486910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2700" marR="433070">
              <a:lnSpc>
                <a:spcPct val="100499"/>
              </a:lnSpc>
              <a:spcBef>
                <a:spcPts val="75"/>
              </a:spcBef>
            </a:pPr>
            <a:r>
              <a:rPr dirty="0" sz="2650" spc="-25" b="1">
                <a:solidFill>
                  <a:srgbClr val="FFFFFF"/>
                </a:solidFill>
                <a:latin typeface="Calibri"/>
                <a:cs typeface="Calibri"/>
              </a:rPr>
              <a:t>Mass</a:t>
            </a:r>
            <a:r>
              <a:rPr dirty="0" sz="2650" spc="-1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b="1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denote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section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media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speciﬁcally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conceived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reach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audience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population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nation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state.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coined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1920s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advent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nationwide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radio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networks,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mass-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circulation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newspapers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magazines</a:t>
            </a:r>
            <a:endParaRPr sz="265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  <a:spcBef>
                <a:spcPts val="3195"/>
              </a:spcBef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(the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plural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"medium")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refers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those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organized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dissemination</a:t>
            </a:r>
            <a:r>
              <a:rPr dirty="0" sz="26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fact,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opinion,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entertainment,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information,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newspapers,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magazines,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out-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of-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advertising,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cinema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ﬁlms,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radio,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television,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World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 Wide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Web,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books,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CDs,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DVDs, videocassettes,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computer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games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forms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publishing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-30146"/>
            <a:ext cx="8700770" cy="4552315"/>
          </a:xfrm>
          <a:prstGeom prst="rect">
            <a:avLst/>
          </a:prstGeom>
        </p:spPr>
        <p:txBody>
          <a:bodyPr wrap="square" lIns="0" tIns="186055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465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395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CULTURE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95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395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ORGANISATION</a:t>
            </a:r>
            <a:endParaRPr sz="39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90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Organizations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deﬁnable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44"/>
              </a:spcBef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93040" marR="248920" indent="-180975">
              <a:lnSpc>
                <a:spcPts val="286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addition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national,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regional,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there is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unique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business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relating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organization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905"/>
              </a:spcBef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93040" marR="5080" indent="-180975">
              <a:lnSpc>
                <a:spcPts val="2860"/>
              </a:lnSpc>
              <a:spcBef>
                <a:spcPts val="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behavior,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dress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code,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rules,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code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ethics,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communication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system,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policies,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objectives,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atmosphere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etc.,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determines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organization.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286" y="138849"/>
            <a:ext cx="6673215" cy="6307455"/>
          </a:xfrm>
          <a:prstGeom prst="rect">
            <a:avLst/>
          </a:prstGeom>
        </p:spPr>
        <p:txBody>
          <a:bodyPr wrap="square" lIns="0" tIns="241935" rIns="0" bIns="0" rtlCol="0" vert="horz">
            <a:spAutoFit/>
          </a:bodyPr>
          <a:lstStyle/>
          <a:p>
            <a:pPr marL="628015" indent="-125730">
              <a:lnSpc>
                <a:spcPct val="100000"/>
              </a:lnSpc>
              <a:spcBef>
                <a:spcPts val="1905"/>
              </a:spcBef>
              <a:buClr>
                <a:srgbClr val="F1F1F1"/>
              </a:buClr>
              <a:buSzPct val="96226"/>
              <a:buFont typeface="Arial"/>
              <a:buChar char="•"/>
              <a:tabLst>
                <a:tab pos="628015" algn="l"/>
              </a:tabLst>
            </a:pPr>
            <a:r>
              <a:rPr dirty="0" u="heavy" sz="265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TYPES</a:t>
            </a:r>
            <a:r>
              <a:rPr dirty="0" u="heavy" sz="2650" spc="-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2650" spc="-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</a:t>
            </a:r>
            <a:r>
              <a:rPr dirty="0" u="heavy" sz="26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7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CULTURAL</a:t>
            </a:r>
            <a:r>
              <a:rPr dirty="0" u="heavy" sz="2650" spc="-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FORMS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180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 power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2650">
              <a:latin typeface="Calibri"/>
              <a:cs typeface="Calibri"/>
            </a:endParaRPr>
          </a:p>
          <a:p>
            <a:pPr marL="194310" marR="1572895" indent="27940">
              <a:lnSpc>
                <a:spcPct val="109200"/>
              </a:lnSpc>
              <a:spcBef>
                <a:spcPts val="1135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central ﬁgure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controls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whole organization</a:t>
            </a:r>
            <a:endParaRPr sz="19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6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role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2650">
              <a:latin typeface="Calibri"/>
              <a:cs typeface="Calibri"/>
            </a:endParaRPr>
          </a:p>
          <a:p>
            <a:pPr marL="194310" marR="1670050" indent="27940">
              <a:lnSpc>
                <a:spcPct val="109200"/>
              </a:lnSpc>
              <a:spcBef>
                <a:spcPts val="1135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departments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pillars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9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leader</a:t>
            </a:r>
            <a:endParaRPr sz="19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2650">
              <a:latin typeface="Calibri"/>
              <a:cs typeface="Calibri"/>
            </a:endParaRPr>
          </a:p>
          <a:p>
            <a:pPr marL="194310" marR="1635760" indent="41910">
              <a:lnSpc>
                <a:spcPct val="103600"/>
              </a:lnSpc>
              <a:spcBef>
                <a:spcPts val="470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control is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maintained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managers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through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resource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allocation.</a:t>
            </a:r>
            <a:r>
              <a:rPr dirty="0" sz="19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managers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high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degree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autonomy</a:t>
            </a:r>
            <a:endParaRPr sz="19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spcBef>
                <a:spcPts val="65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person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culture</a:t>
            </a:r>
            <a:endParaRPr sz="2650">
              <a:latin typeface="Calibri"/>
              <a:cs typeface="Calibri"/>
            </a:endParaRPr>
          </a:p>
          <a:p>
            <a:pPr marL="194310" marR="1273175" indent="41910">
              <a:lnSpc>
                <a:spcPct val="103600"/>
              </a:lnSpc>
              <a:spcBef>
                <a:spcPts val="470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individuals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form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administrative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support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enable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professional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tasks.</a:t>
            </a:r>
            <a:endParaRPr sz="19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697846" y="1595261"/>
            <a:ext cx="4381720" cy="5457471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450731" y="3119049"/>
            <a:ext cx="2560320" cy="10331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z="6600" b="0">
                <a:latin typeface="Calibri"/>
                <a:cs typeface="Calibri"/>
              </a:rPr>
              <a:t>UNIT</a:t>
            </a:r>
            <a:r>
              <a:rPr dirty="0" u="none" sz="6600" spc="85" b="0">
                <a:latin typeface="Calibri"/>
                <a:cs typeface="Calibri"/>
              </a:rPr>
              <a:t> </a:t>
            </a:r>
            <a:r>
              <a:rPr dirty="0" u="none" sz="6600" spc="-25" b="0">
                <a:latin typeface="Calibri"/>
                <a:cs typeface="Calibri"/>
              </a:rPr>
              <a:t>III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4301490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950" spc="-1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ECONOMICS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1708838"/>
            <a:ext cx="8827770" cy="4613275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94310" marR="5080" indent="-182245">
              <a:lnSpc>
                <a:spcPct val="79700"/>
              </a:lnSpc>
              <a:spcBef>
                <a:spcPts val="740"/>
              </a:spcBef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economics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polices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practices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companies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disciples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including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journalism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industry,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ﬁlm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production,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entertainment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programs,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print,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broadcast,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mobile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communications,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Internet,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advertising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265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relations.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65"/>
              </a:spcBef>
            </a:pPr>
            <a:endParaRPr sz="2650">
              <a:latin typeface="Calibri"/>
              <a:cs typeface="Calibri"/>
            </a:endParaRPr>
          </a:p>
          <a:p>
            <a:pPr marL="193040" marR="312420" indent="-180975">
              <a:lnSpc>
                <a:spcPct val="797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Deregulation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media,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ownership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concentration,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share,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intellectual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property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rights,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competitive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strategies,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company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economics,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"media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tax"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issues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considered parts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ﬁeld.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70"/>
              </a:spcBef>
              <a:buClr>
                <a:srgbClr val="F1F1F1"/>
              </a:buClr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93040" marR="1471930" indent="-180975">
              <a:lnSpc>
                <a:spcPct val="797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economics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social,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cultural,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economic 	implications.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-66417"/>
            <a:ext cx="8749030" cy="1785620"/>
          </a:xfrm>
          <a:prstGeom prst="rect">
            <a:avLst/>
          </a:prstGeom>
        </p:spPr>
        <p:txBody>
          <a:bodyPr wrap="square" lIns="0" tIns="222250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750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Pressures</a:t>
            </a:r>
            <a:r>
              <a:rPr dirty="0" sz="395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3950" spc="-1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3950">
              <a:latin typeface="Calibri"/>
              <a:cs typeface="Calibri"/>
            </a:endParaRPr>
          </a:p>
          <a:p>
            <a:pPr marL="193040" marR="5080" indent="-180975">
              <a:lnSpc>
                <a:spcPct val="100499"/>
              </a:lnSpc>
              <a:spcBef>
                <a:spcPts val="107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institutions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centre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overlapping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kinds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pulls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pushes</a:t>
            </a:r>
            <a:endParaRPr sz="2650">
              <a:latin typeface="Calibri"/>
              <a:cs typeface="Calibri"/>
            </a:endParaRPr>
          </a:p>
        </p:txBody>
      </p:sp>
      <p:grpSp>
        <p:nvGrpSpPr>
          <p:cNvPr id="3" name="object 3" descr=""/>
          <p:cNvGrpSpPr/>
          <p:nvPr/>
        </p:nvGrpSpPr>
        <p:grpSpPr>
          <a:xfrm>
            <a:off x="4195291" y="5030669"/>
            <a:ext cx="1777364" cy="937894"/>
            <a:chOff x="4195291" y="5030669"/>
            <a:chExt cx="1777364" cy="937894"/>
          </a:xfrm>
        </p:grpSpPr>
        <p:sp>
          <p:nvSpPr>
            <p:cNvPr id="4" name="object 4" descr=""/>
            <p:cNvSpPr/>
            <p:nvPr/>
          </p:nvSpPr>
          <p:spPr>
            <a:xfrm>
              <a:off x="4202288" y="5037666"/>
              <a:ext cx="1763395" cy="923925"/>
            </a:xfrm>
            <a:custGeom>
              <a:avLst/>
              <a:gdLst/>
              <a:ahLst/>
              <a:cxnLst/>
              <a:rect l="l" t="t" r="r" b="b"/>
              <a:pathLst>
                <a:path w="1763395" h="923925">
                  <a:moveTo>
                    <a:pt x="881591" y="923572"/>
                  </a:moveTo>
                  <a:lnTo>
                    <a:pt x="818632" y="922412"/>
                  </a:lnTo>
                  <a:lnTo>
                    <a:pt x="756867" y="918986"/>
                  </a:lnTo>
                  <a:lnTo>
                    <a:pt x="696446" y="913371"/>
                  </a:lnTo>
                  <a:lnTo>
                    <a:pt x="637518" y="905645"/>
                  </a:lnTo>
                  <a:lnTo>
                    <a:pt x="580233" y="895887"/>
                  </a:lnTo>
                  <a:lnTo>
                    <a:pt x="524739" y="884175"/>
                  </a:lnTo>
                  <a:lnTo>
                    <a:pt x="471185" y="870587"/>
                  </a:lnTo>
                  <a:lnTo>
                    <a:pt x="419722" y="855201"/>
                  </a:lnTo>
                  <a:lnTo>
                    <a:pt x="370498" y="838094"/>
                  </a:lnTo>
                  <a:lnTo>
                    <a:pt x="323662" y="819347"/>
                  </a:lnTo>
                  <a:lnTo>
                    <a:pt x="279363" y="799035"/>
                  </a:lnTo>
                  <a:lnTo>
                    <a:pt x="237751" y="777238"/>
                  </a:lnTo>
                  <a:lnTo>
                    <a:pt x="198975" y="754034"/>
                  </a:lnTo>
                  <a:lnTo>
                    <a:pt x="163183" y="729501"/>
                  </a:lnTo>
                  <a:lnTo>
                    <a:pt x="130526" y="703717"/>
                  </a:lnTo>
                  <a:lnTo>
                    <a:pt x="101152" y="676760"/>
                  </a:lnTo>
                  <a:lnTo>
                    <a:pt x="75211" y="648708"/>
                  </a:lnTo>
                  <a:lnTo>
                    <a:pt x="34222" y="589633"/>
                  </a:lnTo>
                  <a:lnTo>
                    <a:pt x="8754" y="527118"/>
                  </a:lnTo>
                  <a:lnTo>
                    <a:pt x="0" y="461786"/>
                  </a:lnTo>
                  <a:lnTo>
                    <a:pt x="2213" y="428807"/>
                  </a:lnTo>
                  <a:lnTo>
                    <a:pt x="19474" y="364805"/>
                  </a:lnTo>
                  <a:lnTo>
                    <a:pt x="52851" y="303931"/>
                  </a:lnTo>
                  <a:lnTo>
                    <a:pt x="101152" y="246811"/>
                  </a:lnTo>
                  <a:lnTo>
                    <a:pt x="130526" y="219854"/>
                  </a:lnTo>
                  <a:lnTo>
                    <a:pt x="163183" y="194070"/>
                  </a:lnTo>
                  <a:lnTo>
                    <a:pt x="198975" y="169537"/>
                  </a:lnTo>
                  <a:lnTo>
                    <a:pt x="237751" y="146333"/>
                  </a:lnTo>
                  <a:lnTo>
                    <a:pt x="279363" y="124536"/>
                  </a:lnTo>
                  <a:lnTo>
                    <a:pt x="323662" y="104225"/>
                  </a:lnTo>
                  <a:lnTo>
                    <a:pt x="370498" y="85477"/>
                  </a:lnTo>
                  <a:lnTo>
                    <a:pt x="419722" y="68371"/>
                  </a:lnTo>
                  <a:lnTo>
                    <a:pt x="471185" y="52984"/>
                  </a:lnTo>
                  <a:lnTo>
                    <a:pt x="524739" y="39396"/>
                  </a:lnTo>
                  <a:lnTo>
                    <a:pt x="580233" y="27684"/>
                  </a:lnTo>
                  <a:lnTo>
                    <a:pt x="637518" y="17926"/>
                  </a:lnTo>
                  <a:lnTo>
                    <a:pt x="696446" y="10200"/>
                  </a:lnTo>
                  <a:lnTo>
                    <a:pt x="756867" y="4585"/>
                  </a:lnTo>
                  <a:lnTo>
                    <a:pt x="818632" y="1159"/>
                  </a:lnTo>
                  <a:lnTo>
                    <a:pt x="881591" y="0"/>
                  </a:lnTo>
                  <a:lnTo>
                    <a:pt x="944551" y="1159"/>
                  </a:lnTo>
                  <a:lnTo>
                    <a:pt x="1006316" y="4585"/>
                  </a:lnTo>
                  <a:lnTo>
                    <a:pt x="1066737" y="10200"/>
                  </a:lnTo>
                  <a:lnTo>
                    <a:pt x="1125665" y="17926"/>
                  </a:lnTo>
                  <a:lnTo>
                    <a:pt x="1182950" y="27684"/>
                  </a:lnTo>
                  <a:lnTo>
                    <a:pt x="1238444" y="39396"/>
                  </a:lnTo>
                  <a:lnTo>
                    <a:pt x="1291997" y="52984"/>
                  </a:lnTo>
                  <a:lnTo>
                    <a:pt x="1343460" y="68371"/>
                  </a:lnTo>
                  <a:lnTo>
                    <a:pt x="1392685" y="85477"/>
                  </a:lnTo>
                  <a:lnTo>
                    <a:pt x="1439521" y="104225"/>
                  </a:lnTo>
                  <a:lnTo>
                    <a:pt x="1483820" y="124536"/>
                  </a:lnTo>
                  <a:lnTo>
                    <a:pt x="1525432" y="146333"/>
                  </a:lnTo>
                  <a:lnTo>
                    <a:pt x="1564208" y="169537"/>
                  </a:lnTo>
                  <a:lnTo>
                    <a:pt x="1599999" y="194070"/>
                  </a:lnTo>
                  <a:lnTo>
                    <a:pt x="1632656" y="219854"/>
                  </a:lnTo>
                  <a:lnTo>
                    <a:pt x="1662030" y="246811"/>
                  </a:lnTo>
                  <a:lnTo>
                    <a:pt x="1687972" y="274863"/>
                  </a:lnTo>
                  <a:lnTo>
                    <a:pt x="1728960" y="333938"/>
                  </a:lnTo>
                  <a:lnTo>
                    <a:pt x="1754428" y="396454"/>
                  </a:lnTo>
                  <a:lnTo>
                    <a:pt x="1763183" y="461786"/>
                  </a:lnTo>
                  <a:lnTo>
                    <a:pt x="1760969" y="494764"/>
                  </a:lnTo>
                  <a:lnTo>
                    <a:pt x="1743709" y="558767"/>
                  </a:lnTo>
                  <a:lnTo>
                    <a:pt x="1710331" y="619640"/>
                  </a:lnTo>
                  <a:lnTo>
                    <a:pt x="1662030" y="676760"/>
                  </a:lnTo>
                  <a:lnTo>
                    <a:pt x="1632656" y="703717"/>
                  </a:lnTo>
                  <a:lnTo>
                    <a:pt x="1599999" y="729501"/>
                  </a:lnTo>
                  <a:lnTo>
                    <a:pt x="1564208" y="754034"/>
                  </a:lnTo>
                  <a:lnTo>
                    <a:pt x="1525432" y="777238"/>
                  </a:lnTo>
                  <a:lnTo>
                    <a:pt x="1483820" y="799035"/>
                  </a:lnTo>
                  <a:lnTo>
                    <a:pt x="1439521" y="819347"/>
                  </a:lnTo>
                  <a:lnTo>
                    <a:pt x="1392685" y="838094"/>
                  </a:lnTo>
                  <a:lnTo>
                    <a:pt x="1343460" y="855201"/>
                  </a:lnTo>
                  <a:lnTo>
                    <a:pt x="1291997" y="870587"/>
                  </a:lnTo>
                  <a:lnTo>
                    <a:pt x="1238444" y="884175"/>
                  </a:lnTo>
                  <a:lnTo>
                    <a:pt x="1182950" y="895887"/>
                  </a:lnTo>
                  <a:lnTo>
                    <a:pt x="1125665" y="905645"/>
                  </a:lnTo>
                  <a:lnTo>
                    <a:pt x="1066737" y="913371"/>
                  </a:lnTo>
                  <a:lnTo>
                    <a:pt x="1006316" y="918986"/>
                  </a:lnTo>
                  <a:lnTo>
                    <a:pt x="944551" y="922412"/>
                  </a:lnTo>
                  <a:lnTo>
                    <a:pt x="881591" y="923572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" name="object 5" descr=""/>
            <p:cNvSpPr/>
            <p:nvPr/>
          </p:nvSpPr>
          <p:spPr>
            <a:xfrm>
              <a:off x="4202288" y="5037666"/>
              <a:ext cx="1763395" cy="923925"/>
            </a:xfrm>
            <a:custGeom>
              <a:avLst/>
              <a:gdLst/>
              <a:ahLst/>
              <a:cxnLst/>
              <a:rect l="l" t="t" r="r" b="b"/>
              <a:pathLst>
                <a:path w="1763395" h="923925">
                  <a:moveTo>
                    <a:pt x="0" y="461786"/>
                  </a:moveTo>
                  <a:lnTo>
                    <a:pt x="8754" y="396454"/>
                  </a:lnTo>
                  <a:lnTo>
                    <a:pt x="34222" y="333938"/>
                  </a:lnTo>
                  <a:lnTo>
                    <a:pt x="75211" y="274863"/>
                  </a:lnTo>
                  <a:lnTo>
                    <a:pt x="101152" y="246811"/>
                  </a:lnTo>
                  <a:lnTo>
                    <a:pt x="130526" y="219854"/>
                  </a:lnTo>
                  <a:lnTo>
                    <a:pt x="163183" y="194070"/>
                  </a:lnTo>
                  <a:lnTo>
                    <a:pt x="198975" y="169537"/>
                  </a:lnTo>
                  <a:lnTo>
                    <a:pt x="237751" y="146333"/>
                  </a:lnTo>
                  <a:lnTo>
                    <a:pt x="279363" y="124536"/>
                  </a:lnTo>
                  <a:lnTo>
                    <a:pt x="323662" y="104225"/>
                  </a:lnTo>
                  <a:lnTo>
                    <a:pt x="370498" y="85477"/>
                  </a:lnTo>
                  <a:lnTo>
                    <a:pt x="419722" y="68371"/>
                  </a:lnTo>
                  <a:lnTo>
                    <a:pt x="471185" y="52984"/>
                  </a:lnTo>
                  <a:lnTo>
                    <a:pt x="524739" y="39396"/>
                  </a:lnTo>
                  <a:lnTo>
                    <a:pt x="580233" y="27684"/>
                  </a:lnTo>
                  <a:lnTo>
                    <a:pt x="637518" y="17926"/>
                  </a:lnTo>
                  <a:lnTo>
                    <a:pt x="696446" y="10200"/>
                  </a:lnTo>
                  <a:lnTo>
                    <a:pt x="756867" y="4585"/>
                  </a:lnTo>
                  <a:lnTo>
                    <a:pt x="818632" y="1159"/>
                  </a:lnTo>
                  <a:lnTo>
                    <a:pt x="881591" y="0"/>
                  </a:lnTo>
                  <a:lnTo>
                    <a:pt x="944551" y="1159"/>
                  </a:lnTo>
                  <a:lnTo>
                    <a:pt x="1006316" y="4585"/>
                  </a:lnTo>
                  <a:lnTo>
                    <a:pt x="1066737" y="10200"/>
                  </a:lnTo>
                  <a:lnTo>
                    <a:pt x="1125665" y="17926"/>
                  </a:lnTo>
                  <a:lnTo>
                    <a:pt x="1182950" y="27684"/>
                  </a:lnTo>
                  <a:lnTo>
                    <a:pt x="1238444" y="39396"/>
                  </a:lnTo>
                  <a:lnTo>
                    <a:pt x="1291997" y="52984"/>
                  </a:lnTo>
                  <a:lnTo>
                    <a:pt x="1343460" y="68371"/>
                  </a:lnTo>
                  <a:lnTo>
                    <a:pt x="1392685" y="85477"/>
                  </a:lnTo>
                  <a:lnTo>
                    <a:pt x="1439521" y="104225"/>
                  </a:lnTo>
                  <a:lnTo>
                    <a:pt x="1483820" y="124536"/>
                  </a:lnTo>
                  <a:lnTo>
                    <a:pt x="1525432" y="146333"/>
                  </a:lnTo>
                  <a:lnTo>
                    <a:pt x="1564208" y="169537"/>
                  </a:lnTo>
                  <a:lnTo>
                    <a:pt x="1599999" y="194070"/>
                  </a:lnTo>
                  <a:lnTo>
                    <a:pt x="1632656" y="219854"/>
                  </a:lnTo>
                  <a:lnTo>
                    <a:pt x="1662030" y="246811"/>
                  </a:lnTo>
                  <a:lnTo>
                    <a:pt x="1687972" y="274863"/>
                  </a:lnTo>
                  <a:lnTo>
                    <a:pt x="1728960" y="333938"/>
                  </a:lnTo>
                  <a:lnTo>
                    <a:pt x="1754428" y="396454"/>
                  </a:lnTo>
                  <a:lnTo>
                    <a:pt x="1763183" y="461786"/>
                  </a:lnTo>
                  <a:lnTo>
                    <a:pt x="1760969" y="494764"/>
                  </a:lnTo>
                  <a:lnTo>
                    <a:pt x="1743709" y="558767"/>
                  </a:lnTo>
                  <a:lnTo>
                    <a:pt x="1710331" y="619640"/>
                  </a:lnTo>
                  <a:lnTo>
                    <a:pt x="1662030" y="676760"/>
                  </a:lnTo>
                  <a:lnTo>
                    <a:pt x="1632656" y="703717"/>
                  </a:lnTo>
                  <a:lnTo>
                    <a:pt x="1599999" y="729501"/>
                  </a:lnTo>
                  <a:lnTo>
                    <a:pt x="1564208" y="754034"/>
                  </a:lnTo>
                  <a:lnTo>
                    <a:pt x="1525432" y="777238"/>
                  </a:lnTo>
                  <a:lnTo>
                    <a:pt x="1483820" y="799035"/>
                  </a:lnTo>
                  <a:lnTo>
                    <a:pt x="1439521" y="819347"/>
                  </a:lnTo>
                  <a:lnTo>
                    <a:pt x="1392685" y="838094"/>
                  </a:lnTo>
                  <a:lnTo>
                    <a:pt x="1343460" y="855201"/>
                  </a:lnTo>
                  <a:lnTo>
                    <a:pt x="1291997" y="870587"/>
                  </a:lnTo>
                  <a:lnTo>
                    <a:pt x="1238444" y="884175"/>
                  </a:lnTo>
                  <a:lnTo>
                    <a:pt x="1182950" y="895887"/>
                  </a:lnTo>
                  <a:lnTo>
                    <a:pt x="1125665" y="905645"/>
                  </a:lnTo>
                  <a:lnTo>
                    <a:pt x="1066737" y="913371"/>
                  </a:lnTo>
                  <a:lnTo>
                    <a:pt x="1006316" y="918986"/>
                  </a:lnTo>
                  <a:lnTo>
                    <a:pt x="944551" y="922412"/>
                  </a:lnTo>
                  <a:lnTo>
                    <a:pt x="881591" y="923572"/>
                  </a:lnTo>
                  <a:lnTo>
                    <a:pt x="818632" y="922412"/>
                  </a:lnTo>
                  <a:lnTo>
                    <a:pt x="756867" y="918986"/>
                  </a:lnTo>
                  <a:lnTo>
                    <a:pt x="696446" y="913371"/>
                  </a:lnTo>
                  <a:lnTo>
                    <a:pt x="637518" y="905645"/>
                  </a:lnTo>
                  <a:lnTo>
                    <a:pt x="580233" y="895887"/>
                  </a:lnTo>
                  <a:lnTo>
                    <a:pt x="524739" y="884175"/>
                  </a:lnTo>
                  <a:lnTo>
                    <a:pt x="471185" y="870587"/>
                  </a:lnTo>
                  <a:lnTo>
                    <a:pt x="419722" y="855201"/>
                  </a:lnTo>
                  <a:lnTo>
                    <a:pt x="370498" y="838094"/>
                  </a:lnTo>
                  <a:lnTo>
                    <a:pt x="323662" y="819347"/>
                  </a:lnTo>
                  <a:lnTo>
                    <a:pt x="279363" y="799035"/>
                  </a:lnTo>
                  <a:lnTo>
                    <a:pt x="237751" y="777238"/>
                  </a:lnTo>
                  <a:lnTo>
                    <a:pt x="198975" y="754034"/>
                  </a:lnTo>
                  <a:lnTo>
                    <a:pt x="163183" y="729501"/>
                  </a:lnTo>
                  <a:lnTo>
                    <a:pt x="130526" y="703717"/>
                  </a:lnTo>
                  <a:lnTo>
                    <a:pt x="101152" y="676760"/>
                  </a:lnTo>
                  <a:lnTo>
                    <a:pt x="75211" y="648708"/>
                  </a:lnTo>
                  <a:lnTo>
                    <a:pt x="34222" y="589633"/>
                  </a:lnTo>
                  <a:lnTo>
                    <a:pt x="8754" y="527118"/>
                  </a:lnTo>
                  <a:lnTo>
                    <a:pt x="0" y="461786"/>
                  </a:lnTo>
                  <a:close/>
                </a:path>
              </a:pathLst>
            </a:custGeom>
            <a:ln w="13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" name="object 6" descr=""/>
          <p:cNvSpPr txBox="1"/>
          <p:nvPr/>
        </p:nvSpPr>
        <p:spPr>
          <a:xfrm>
            <a:off x="4292600" y="5397500"/>
            <a:ext cx="1600200" cy="203200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 marL="14604">
              <a:lnSpc>
                <a:spcPts val="1455"/>
              </a:lnSpc>
            </a:pPr>
            <a:r>
              <a:rPr dirty="0" sz="1300">
                <a:latin typeface="Verdana"/>
                <a:cs typeface="Verdana"/>
              </a:rPr>
              <a:t>Media</a:t>
            </a:r>
            <a:r>
              <a:rPr dirty="0" sz="1300" spc="204">
                <a:latin typeface="Verdana"/>
                <a:cs typeface="Verdana"/>
              </a:rPr>
              <a:t> </a:t>
            </a:r>
            <a:r>
              <a:rPr dirty="0" sz="1300" spc="-10">
                <a:latin typeface="Verdana"/>
                <a:cs typeface="Verdana"/>
              </a:rPr>
              <a:t>institutions</a:t>
            </a:r>
            <a:endParaRPr sz="1300">
              <a:latin typeface="Verdana"/>
              <a:cs typeface="Verdana"/>
            </a:endParaRPr>
          </a:p>
        </p:txBody>
      </p:sp>
      <p:grpSp>
        <p:nvGrpSpPr>
          <p:cNvPr id="7" name="object 7" descr=""/>
          <p:cNvGrpSpPr/>
          <p:nvPr/>
        </p:nvGrpSpPr>
        <p:grpSpPr>
          <a:xfrm>
            <a:off x="5067088" y="3946171"/>
            <a:ext cx="118110" cy="842010"/>
            <a:chOff x="5067088" y="3946171"/>
            <a:chExt cx="118110" cy="842010"/>
          </a:xfrm>
        </p:grpSpPr>
        <p:sp>
          <p:nvSpPr>
            <p:cNvPr id="8" name="object 8" descr=""/>
            <p:cNvSpPr/>
            <p:nvPr/>
          </p:nvSpPr>
          <p:spPr>
            <a:xfrm>
              <a:off x="5125861" y="3946171"/>
              <a:ext cx="0" cy="826135"/>
            </a:xfrm>
            <a:custGeom>
              <a:avLst/>
              <a:gdLst/>
              <a:ahLst/>
              <a:cxnLst/>
              <a:rect l="l" t="t" r="r" b="b"/>
              <a:pathLst>
                <a:path w="0" h="826135">
                  <a:moveTo>
                    <a:pt x="0" y="0"/>
                  </a:moveTo>
                  <a:lnTo>
                    <a:pt x="0" y="825617"/>
                  </a:lnTo>
                </a:path>
              </a:pathLst>
            </a:custGeom>
            <a:ln w="13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 descr=""/>
            <p:cNvSpPr/>
            <p:nvPr/>
          </p:nvSpPr>
          <p:spPr>
            <a:xfrm>
              <a:off x="5067088" y="4668237"/>
              <a:ext cx="118110" cy="120014"/>
            </a:xfrm>
            <a:custGeom>
              <a:avLst/>
              <a:gdLst/>
              <a:ahLst/>
              <a:cxnLst/>
              <a:rect l="l" t="t" r="r" b="b"/>
              <a:pathLst>
                <a:path w="118110" h="120014">
                  <a:moveTo>
                    <a:pt x="58772" y="119896"/>
                  </a:moveTo>
                  <a:lnTo>
                    <a:pt x="0" y="0"/>
                  </a:lnTo>
                  <a:lnTo>
                    <a:pt x="117545" y="0"/>
                  </a:lnTo>
                  <a:lnTo>
                    <a:pt x="58772" y="119896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0" name="object 10" descr=""/>
          <p:cNvGrpSpPr/>
          <p:nvPr/>
        </p:nvGrpSpPr>
        <p:grpSpPr>
          <a:xfrm>
            <a:off x="4279253" y="2847680"/>
            <a:ext cx="1777364" cy="937894"/>
            <a:chOff x="4279253" y="2847680"/>
            <a:chExt cx="1777364" cy="937894"/>
          </a:xfrm>
        </p:grpSpPr>
        <p:sp>
          <p:nvSpPr>
            <p:cNvPr id="11" name="object 11" descr=""/>
            <p:cNvSpPr/>
            <p:nvPr/>
          </p:nvSpPr>
          <p:spPr>
            <a:xfrm>
              <a:off x="4286249" y="2854677"/>
              <a:ext cx="1763395" cy="923925"/>
            </a:xfrm>
            <a:custGeom>
              <a:avLst/>
              <a:gdLst/>
              <a:ahLst/>
              <a:cxnLst/>
              <a:rect l="l" t="t" r="r" b="b"/>
              <a:pathLst>
                <a:path w="1763395" h="923925">
                  <a:moveTo>
                    <a:pt x="881591" y="923572"/>
                  </a:moveTo>
                  <a:lnTo>
                    <a:pt x="818632" y="922412"/>
                  </a:lnTo>
                  <a:lnTo>
                    <a:pt x="756867" y="918986"/>
                  </a:lnTo>
                  <a:lnTo>
                    <a:pt x="696446" y="913371"/>
                  </a:lnTo>
                  <a:lnTo>
                    <a:pt x="637518" y="905645"/>
                  </a:lnTo>
                  <a:lnTo>
                    <a:pt x="580233" y="895887"/>
                  </a:lnTo>
                  <a:lnTo>
                    <a:pt x="524739" y="884175"/>
                  </a:lnTo>
                  <a:lnTo>
                    <a:pt x="471185" y="870587"/>
                  </a:lnTo>
                  <a:lnTo>
                    <a:pt x="419722" y="855201"/>
                  </a:lnTo>
                  <a:lnTo>
                    <a:pt x="370498" y="838094"/>
                  </a:lnTo>
                  <a:lnTo>
                    <a:pt x="323662" y="819347"/>
                  </a:lnTo>
                  <a:lnTo>
                    <a:pt x="279363" y="799035"/>
                  </a:lnTo>
                  <a:lnTo>
                    <a:pt x="237751" y="777238"/>
                  </a:lnTo>
                  <a:lnTo>
                    <a:pt x="198975" y="754034"/>
                  </a:lnTo>
                  <a:lnTo>
                    <a:pt x="163183" y="729501"/>
                  </a:lnTo>
                  <a:lnTo>
                    <a:pt x="130526" y="703717"/>
                  </a:lnTo>
                  <a:lnTo>
                    <a:pt x="101152" y="676760"/>
                  </a:lnTo>
                  <a:lnTo>
                    <a:pt x="75211" y="648708"/>
                  </a:lnTo>
                  <a:lnTo>
                    <a:pt x="34222" y="589633"/>
                  </a:lnTo>
                  <a:lnTo>
                    <a:pt x="8754" y="527118"/>
                  </a:lnTo>
                  <a:lnTo>
                    <a:pt x="0" y="461786"/>
                  </a:lnTo>
                  <a:lnTo>
                    <a:pt x="2213" y="428807"/>
                  </a:lnTo>
                  <a:lnTo>
                    <a:pt x="19474" y="364805"/>
                  </a:lnTo>
                  <a:lnTo>
                    <a:pt x="52851" y="303931"/>
                  </a:lnTo>
                  <a:lnTo>
                    <a:pt x="101152" y="246811"/>
                  </a:lnTo>
                  <a:lnTo>
                    <a:pt x="130526" y="219854"/>
                  </a:lnTo>
                  <a:lnTo>
                    <a:pt x="163183" y="194070"/>
                  </a:lnTo>
                  <a:lnTo>
                    <a:pt x="198975" y="169537"/>
                  </a:lnTo>
                  <a:lnTo>
                    <a:pt x="237751" y="146333"/>
                  </a:lnTo>
                  <a:lnTo>
                    <a:pt x="279363" y="124536"/>
                  </a:lnTo>
                  <a:lnTo>
                    <a:pt x="323662" y="104225"/>
                  </a:lnTo>
                  <a:lnTo>
                    <a:pt x="370498" y="85477"/>
                  </a:lnTo>
                  <a:lnTo>
                    <a:pt x="419722" y="68371"/>
                  </a:lnTo>
                  <a:lnTo>
                    <a:pt x="471185" y="52984"/>
                  </a:lnTo>
                  <a:lnTo>
                    <a:pt x="524739" y="39396"/>
                  </a:lnTo>
                  <a:lnTo>
                    <a:pt x="580233" y="27684"/>
                  </a:lnTo>
                  <a:lnTo>
                    <a:pt x="637518" y="17926"/>
                  </a:lnTo>
                  <a:lnTo>
                    <a:pt x="696446" y="10200"/>
                  </a:lnTo>
                  <a:lnTo>
                    <a:pt x="756867" y="4585"/>
                  </a:lnTo>
                  <a:lnTo>
                    <a:pt x="818632" y="1159"/>
                  </a:lnTo>
                  <a:lnTo>
                    <a:pt x="881591" y="0"/>
                  </a:lnTo>
                  <a:lnTo>
                    <a:pt x="944551" y="1159"/>
                  </a:lnTo>
                  <a:lnTo>
                    <a:pt x="1006316" y="4585"/>
                  </a:lnTo>
                  <a:lnTo>
                    <a:pt x="1066737" y="10200"/>
                  </a:lnTo>
                  <a:lnTo>
                    <a:pt x="1125665" y="17926"/>
                  </a:lnTo>
                  <a:lnTo>
                    <a:pt x="1182950" y="27684"/>
                  </a:lnTo>
                  <a:lnTo>
                    <a:pt x="1238444" y="39396"/>
                  </a:lnTo>
                  <a:lnTo>
                    <a:pt x="1291997" y="52984"/>
                  </a:lnTo>
                  <a:lnTo>
                    <a:pt x="1343460" y="68371"/>
                  </a:lnTo>
                  <a:lnTo>
                    <a:pt x="1392685" y="85477"/>
                  </a:lnTo>
                  <a:lnTo>
                    <a:pt x="1439521" y="104225"/>
                  </a:lnTo>
                  <a:lnTo>
                    <a:pt x="1483820" y="124536"/>
                  </a:lnTo>
                  <a:lnTo>
                    <a:pt x="1525432" y="146333"/>
                  </a:lnTo>
                  <a:lnTo>
                    <a:pt x="1564208" y="169537"/>
                  </a:lnTo>
                  <a:lnTo>
                    <a:pt x="1599999" y="194070"/>
                  </a:lnTo>
                  <a:lnTo>
                    <a:pt x="1632656" y="219854"/>
                  </a:lnTo>
                  <a:lnTo>
                    <a:pt x="1662030" y="246811"/>
                  </a:lnTo>
                  <a:lnTo>
                    <a:pt x="1687972" y="274863"/>
                  </a:lnTo>
                  <a:lnTo>
                    <a:pt x="1728960" y="333938"/>
                  </a:lnTo>
                  <a:lnTo>
                    <a:pt x="1754428" y="396454"/>
                  </a:lnTo>
                  <a:lnTo>
                    <a:pt x="1763183" y="461786"/>
                  </a:lnTo>
                  <a:lnTo>
                    <a:pt x="1760969" y="494764"/>
                  </a:lnTo>
                  <a:lnTo>
                    <a:pt x="1743709" y="558767"/>
                  </a:lnTo>
                  <a:lnTo>
                    <a:pt x="1710331" y="619640"/>
                  </a:lnTo>
                  <a:lnTo>
                    <a:pt x="1662030" y="676760"/>
                  </a:lnTo>
                  <a:lnTo>
                    <a:pt x="1632656" y="703717"/>
                  </a:lnTo>
                  <a:lnTo>
                    <a:pt x="1599999" y="729501"/>
                  </a:lnTo>
                  <a:lnTo>
                    <a:pt x="1564208" y="754034"/>
                  </a:lnTo>
                  <a:lnTo>
                    <a:pt x="1525432" y="777238"/>
                  </a:lnTo>
                  <a:lnTo>
                    <a:pt x="1483820" y="799035"/>
                  </a:lnTo>
                  <a:lnTo>
                    <a:pt x="1439521" y="819347"/>
                  </a:lnTo>
                  <a:lnTo>
                    <a:pt x="1392685" y="838094"/>
                  </a:lnTo>
                  <a:lnTo>
                    <a:pt x="1343460" y="855201"/>
                  </a:lnTo>
                  <a:lnTo>
                    <a:pt x="1291997" y="870587"/>
                  </a:lnTo>
                  <a:lnTo>
                    <a:pt x="1238444" y="884175"/>
                  </a:lnTo>
                  <a:lnTo>
                    <a:pt x="1182950" y="895887"/>
                  </a:lnTo>
                  <a:lnTo>
                    <a:pt x="1125665" y="905645"/>
                  </a:lnTo>
                  <a:lnTo>
                    <a:pt x="1066737" y="913371"/>
                  </a:lnTo>
                  <a:lnTo>
                    <a:pt x="1006316" y="918986"/>
                  </a:lnTo>
                  <a:lnTo>
                    <a:pt x="944551" y="922412"/>
                  </a:lnTo>
                  <a:lnTo>
                    <a:pt x="881591" y="923572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 descr=""/>
            <p:cNvSpPr/>
            <p:nvPr/>
          </p:nvSpPr>
          <p:spPr>
            <a:xfrm>
              <a:off x="4286249" y="2854677"/>
              <a:ext cx="1763395" cy="923925"/>
            </a:xfrm>
            <a:custGeom>
              <a:avLst/>
              <a:gdLst/>
              <a:ahLst/>
              <a:cxnLst/>
              <a:rect l="l" t="t" r="r" b="b"/>
              <a:pathLst>
                <a:path w="1763395" h="923925">
                  <a:moveTo>
                    <a:pt x="0" y="461786"/>
                  </a:moveTo>
                  <a:lnTo>
                    <a:pt x="8754" y="396454"/>
                  </a:lnTo>
                  <a:lnTo>
                    <a:pt x="34222" y="333938"/>
                  </a:lnTo>
                  <a:lnTo>
                    <a:pt x="75211" y="274863"/>
                  </a:lnTo>
                  <a:lnTo>
                    <a:pt x="101152" y="246811"/>
                  </a:lnTo>
                  <a:lnTo>
                    <a:pt x="130526" y="219854"/>
                  </a:lnTo>
                  <a:lnTo>
                    <a:pt x="163183" y="194070"/>
                  </a:lnTo>
                  <a:lnTo>
                    <a:pt x="198975" y="169537"/>
                  </a:lnTo>
                  <a:lnTo>
                    <a:pt x="237751" y="146333"/>
                  </a:lnTo>
                  <a:lnTo>
                    <a:pt x="279363" y="124536"/>
                  </a:lnTo>
                  <a:lnTo>
                    <a:pt x="323662" y="104225"/>
                  </a:lnTo>
                  <a:lnTo>
                    <a:pt x="370498" y="85477"/>
                  </a:lnTo>
                  <a:lnTo>
                    <a:pt x="419722" y="68371"/>
                  </a:lnTo>
                  <a:lnTo>
                    <a:pt x="471185" y="52984"/>
                  </a:lnTo>
                  <a:lnTo>
                    <a:pt x="524739" y="39396"/>
                  </a:lnTo>
                  <a:lnTo>
                    <a:pt x="580233" y="27684"/>
                  </a:lnTo>
                  <a:lnTo>
                    <a:pt x="637518" y="17926"/>
                  </a:lnTo>
                  <a:lnTo>
                    <a:pt x="696446" y="10200"/>
                  </a:lnTo>
                  <a:lnTo>
                    <a:pt x="756867" y="4585"/>
                  </a:lnTo>
                  <a:lnTo>
                    <a:pt x="818632" y="1159"/>
                  </a:lnTo>
                  <a:lnTo>
                    <a:pt x="881591" y="0"/>
                  </a:lnTo>
                  <a:lnTo>
                    <a:pt x="944551" y="1159"/>
                  </a:lnTo>
                  <a:lnTo>
                    <a:pt x="1006316" y="4585"/>
                  </a:lnTo>
                  <a:lnTo>
                    <a:pt x="1066737" y="10200"/>
                  </a:lnTo>
                  <a:lnTo>
                    <a:pt x="1125665" y="17926"/>
                  </a:lnTo>
                  <a:lnTo>
                    <a:pt x="1182950" y="27684"/>
                  </a:lnTo>
                  <a:lnTo>
                    <a:pt x="1238444" y="39396"/>
                  </a:lnTo>
                  <a:lnTo>
                    <a:pt x="1291997" y="52984"/>
                  </a:lnTo>
                  <a:lnTo>
                    <a:pt x="1343460" y="68371"/>
                  </a:lnTo>
                  <a:lnTo>
                    <a:pt x="1392685" y="85477"/>
                  </a:lnTo>
                  <a:lnTo>
                    <a:pt x="1439521" y="104225"/>
                  </a:lnTo>
                  <a:lnTo>
                    <a:pt x="1483820" y="124536"/>
                  </a:lnTo>
                  <a:lnTo>
                    <a:pt x="1525432" y="146333"/>
                  </a:lnTo>
                  <a:lnTo>
                    <a:pt x="1564208" y="169537"/>
                  </a:lnTo>
                  <a:lnTo>
                    <a:pt x="1599999" y="194070"/>
                  </a:lnTo>
                  <a:lnTo>
                    <a:pt x="1632656" y="219854"/>
                  </a:lnTo>
                  <a:lnTo>
                    <a:pt x="1662030" y="246811"/>
                  </a:lnTo>
                  <a:lnTo>
                    <a:pt x="1687972" y="274863"/>
                  </a:lnTo>
                  <a:lnTo>
                    <a:pt x="1728960" y="333938"/>
                  </a:lnTo>
                  <a:lnTo>
                    <a:pt x="1754428" y="396454"/>
                  </a:lnTo>
                  <a:lnTo>
                    <a:pt x="1763183" y="461786"/>
                  </a:lnTo>
                  <a:lnTo>
                    <a:pt x="1760969" y="494764"/>
                  </a:lnTo>
                  <a:lnTo>
                    <a:pt x="1743709" y="558767"/>
                  </a:lnTo>
                  <a:lnTo>
                    <a:pt x="1710331" y="619640"/>
                  </a:lnTo>
                  <a:lnTo>
                    <a:pt x="1662030" y="676760"/>
                  </a:lnTo>
                  <a:lnTo>
                    <a:pt x="1632656" y="703717"/>
                  </a:lnTo>
                  <a:lnTo>
                    <a:pt x="1599999" y="729501"/>
                  </a:lnTo>
                  <a:lnTo>
                    <a:pt x="1564208" y="754034"/>
                  </a:lnTo>
                  <a:lnTo>
                    <a:pt x="1525432" y="777238"/>
                  </a:lnTo>
                  <a:lnTo>
                    <a:pt x="1483820" y="799035"/>
                  </a:lnTo>
                  <a:lnTo>
                    <a:pt x="1439521" y="819347"/>
                  </a:lnTo>
                  <a:lnTo>
                    <a:pt x="1392685" y="838094"/>
                  </a:lnTo>
                  <a:lnTo>
                    <a:pt x="1343460" y="855201"/>
                  </a:lnTo>
                  <a:lnTo>
                    <a:pt x="1291997" y="870587"/>
                  </a:lnTo>
                  <a:lnTo>
                    <a:pt x="1238444" y="884175"/>
                  </a:lnTo>
                  <a:lnTo>
                    <a:pt x="1182950" y="895887"/>
                  </a:lnTo>
                  <a:lnTo>
                    <a:pt x="1125665" y="905645"/>
                  </a:lnTo>
                  <a:lnTo>
                    <a:pt x="1066737" y="913371"/>
                  </a:lnTo>
                  <a:lnTo>
                    <a:pt x="1006316" y="918986"/>
                  </a:lnTo>
                  <a:lnTo>
                    <a:pt x="944551" y="922412"/>
                  </a:lnTo>
                  <a:lnTo>
                    <a:pt x="881591" y="923572"/>
                  </a:lnTo>
                  <a:lnTo>
                    <a:pt x="818632" y="922412"/>
                  </a:lnTo>
                  <a:lnTo>
                    <a:pt x="756867" y="918986"/>
                  </a:lnTo>
                  <a:lnTo>
                    <a:pt x="696446" y="913371"/>
                  </a:lnTo>
                  <a:lnTo>
                    <a:pt x="637518" y="905645"/>
                  </a:lnTo>
                  <a:lnTo>
                    <a:pt x="580233" y="895887"/>
                  </a:lnTo>
                  <a:lnTo>
                    <a:pt x="524739" y="884175"/>
                  </a:lnTo>
                  <a:lnTo>
                    <a:pt x="471185" y="870587"/>
                  </a:lnTo>
                  <a:lnTo>
                    <a:pt x="419722" y="855201"/>
                  </a:lnTo>
                  <a:lnTo>
                    <a:pt x="370498" y="838094"/>
                  </a:lnTo>
                  <a:lnTo>
                    <a:pt x="323662" y="819347"/>
                  </a:lnTo>
                  <a:lnTo>
                    <a:pt x="279363" y="799035"/>
                  </a:lnTo>
                  <a:lnTo>
                    <a:pt x="237751" y="777238"/>
                  </a:lnTo>
                  <a:lnTo>
                    <a:pt x="198975" y="754034"/>
                  </a:lnTo>
                  <a:lnTo>
                    <a:pt x="163183" y="729501"/>
                  </a:lnTo>
                  <a:lnTo>
                    <a:pt x="130526" y="703717"/>
                  </a:lnTo>
                  <a:lnTo>
                    <a:pt x="101152" y="676760"/>
                  </a:lnTo>
                  <a:lnTo>
                    <a:pt x="75211" y="648708"/>
                  </a:lnTo>
                  <a:lnTo>
                    <a:pt x="34222" y="589633"/>
                  </a:lnTo>
                  <a:lnTo>
                    <a:pt x="8754" y="527118"/>
                  </a:lnTo>
                  <a:lnTo>
                    <a:pt x="0" y="461786"/>
                  </a:lnTo>
                  <a:close/>
                </a:path>
              </a:pathLst>
            </a:custGeom>
            <a:ln w="13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3" name="object 13" descr=""/>
          <p:cNvGrpSpPr/>
          <p:nvPr/>
        </p:nvGrpSpPr>
        <p:grpSpPr>
          <a:xfrm>
            <a:off x="1088730" y="5539976"/>
            <a:ext cx="2947670" cy="1771650"/>
            <a:chOff x="1088730" y="5539976"/>
            <a:chExt cx="2947670" cy="1771650"/>
          </a:xfrm>
        </p:grpSpPr>
        <p:sp>
          <p:nvSpPr>
            <p:cNvPr id="14" name="object 14" descr=""/>
            <p:cNvSpPr/>
            <p:nvPr/>
          </p:nvSpPr>
          <p:spPr>
            <a:xfrm>
              <a:off x="2439105" y="5550104"/>
              <a:ext cx="1584325" cy="1250950"/>
            </a:xfrm>
            <a:custGeom>
              <a:avLst/>
              <a:gdLst/>
              <a:ahLst/>
              <a:cxnLst/>
              <a:rect l="l" t="t" r="r" b="b"/>
              <a:pathLst>
                <a:path w="1584325" h="1250950">
                  <a:moveTo>
                    <a:pt x="0" y="1250745"/>
                  </a:moveTo>
                  <a:lnTo>
                    <a:pt x="1584277" y="0"/>
                  </a:lnTo>
                </a:path>
              </a:pathLst>
            </a:custGeom>
            <a:ln w="13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3905689" y="5539976"/>
              <a:ext cx="130810" cy="120650"/>
            </a:xfrm>
            <a:custGeom>
              <a:avLst/>
              <a:gdLst/>
              <a:ahLst/>
              <a:cxnLst/>
              <a:rect l="l" t="t" r="r" b="b"/>
              <a:pathLst>
                <a:path w="130810" h="120650">
                  <a:moveTo>
                    <a:pt x="130522" y="0"/>
                  </a:moveTo>
                  <a:lnTo>
                    <a:pt x="0" y="28163"/>
                  </a:lnTo>
                  <a:lnTo>
                    <a:pt x="72836" y="120422"/>
                  </a:lnTo>
                  <a:lnTo>
                    <a:pt x="13052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 descr=""/>
            <p:cNvSpPr/>
            <p:nvPr/>
          </p:nvSpPr>
          <p:spPr>
            <a:xfrm>
              <a:off x="1095727" y="6381044"/>
              <a:ext cx="1763395" cy="923925"/>
            </a:xfrm>
            <a:custGeom>
              <a:avLst/>
              <a:gdLst/>
              <a:ahLst/>
              <a:cxnLst/>
              <a:rect l="l" t="t" r="r" b="b"/>
              <a:pathLst>
                <a:path w="1763395" h="923925">
                  <a:moveTo>
                    <a:pt x="881591" y="923572"/>
                  </a:moveTo>
                  <a:lnTo>
                    <a:pt x="818632" y="922412"/>
                  </a:lnTo>
                  <a:lnTo>
                    <a:pt x="756867" y="918986"/>
                  </a:lnTo>
                  <a:lnTo>
                    <a:pt x="696446" y="913371"/>
                  </a:lnTo>
                  <a:lnTo>
                    <a:pt x="637518" y="905645"/>
                  </a:lnTo>
                  <a:lnTo>
                    <a:pt x="580233" y="895887"/>
                  </a:lnTo>
                  <a:lnTo>
                    <a:pt x="524739" y="884175"/>
                  </a:lnTo>
                  <a:lnTo>
                    <a:pt x="471185" y="870587"/>
                  </a:lnTo>
                  <a:lnTo>
                    <a:pt x="419722" y="855201"/>
                  </a:lnTo>
                  <a:lnTo>
                    <a:pt x="370498" y="838094"/>
                  </a:lnTo>
                  <a:lnTo>
                    <a:pt x="323662" y="819347"/>
                  </a:lnTo>
                  <a:lnTo>
                    <a:pt x="279363" y="799035"/>
                  </a:lnTo>
                  <a:lnTo>
                    <a:pt x="237751" y="777238"/>
                  </a:lnTo>
                  <a:lnTo>
                    <a:pt x="198975" y="754034"/>
                  </a:lnTo>
                  <a:lnTo>
                    <a:pt x="163183" y="729501"/>
                  </a:lnTo>
                  <a:lnTo>
                    <a:pt x="130526" y="703717"/>
                  </a:lnTo>
                  <a:lnTo>
                    <a:pt x="101152" y="676760"/>
                  </a:lnTo>
                  <a:lnTo>
                    <a:pt x="75211" y="648708"/>
                  </a:lnTo>
                  <a:lnTo>
                    <a:pt x="34222" y="589633"/>
                  </a:lnTo>
                  <a:lnTo>
                    <a:pt x="8754" y="527118"/>
                  </a:lnTo>
                  <a:lnTo>
                    <a:pt x="0" y="461786"/>
                  </a:lnTo>
                  <a:lnTo>
                    <a:pt x="2213" y="428807"/>
                  </a:lnTo>
                  <a:lnTo>
                    <a:pt x="19474" y="364805"/>
                  </a:lnTo>
                  <a:lnTo>
                    <a:pt x="52851" y="303931"/>
                  </a:lnTo>
                  <a:lnTo>
                    <a:pt x="101152" y="246811"/>
                  </a:lnTo>
                  <a:lnTo>
                    <a:pt x="130526" y="219854"/>
                  </a:lnTo>
                  <a:lnTo>
                    <a:pt x="163183" y="194070"/>
                  </a:lnTo>
                  <a:lnTo>
                    <a:pt x="198975" y="169537"/>
                  </a:lnTo>
                  <a:lnTo>
                    <a:pt x="237751" y="146333"/>
                  </a:lnTo>
                  <a:lnTo>
                    <a:pt x="279363" y="124536"/>
                  </a:lnTo>
                  <a:lnTo>
                    <a:pt x="323662" y="104225"/>
                  </a:lnTo>
                  <a:lnTo>
                    <a:pt x="370498" y="85477"/>
                  </a:lnTo>
                  <a:lnTo>
                    <a:pt x="419722" y="68371"/>
                  </a:lnTo>
                  <a:lnTo>
                    <a:pt x="471185" y="52984"/>
                  </a:lnTo>
                  <a:lnTo>
                    <a:pt x="524739" y="39396"/>
                  </a:lnTo>
                  <a:lnTo>
                    <a:pt x="580233" y="27684"/>
                  </a:lnTo>
                  <a:lnTo>
                    <a:pt x="637518" y="17926"/>
                  </a:lnTo>
                  <a:lnTo>
                    <a:pt x="696446" y="10200"/>
                  </a:lnTo>
                  <a:lnTo>
                    <a:pt x="756867" y="4585"/>
                  </a:lnTo>
                  <a:lnTo>
                    <a:pt x="818632" y="1159"/>
                  </a:lnTo>
                  <a:lnTo>
                    <a:pt x="881591" y="0"/>
                  </a:lnTo>
                  <a:lnTo>
                    <a:pt x="944551" y="1159"/>
                  </a:lnTo>
                  <a:lnTo>
                    <a:pt x="1006316" y="4585"/>
                  </a:lnTo>
                  <a:lnTo>
                    <a:pt x="1066737" y="10200"/>
                  </a:lnTo>
                  <a:lnTo>
                    <a:pt x="1125665" y="17926"/>
                  </a:lnTo>
                  <a:lnTo>
                    <a:pt x="1182950" y="27684"/>
                  </a:lnTo>
                  <a:lnTo>
                    <a:pt x="1238444" y="39396"/>
                  </a:lnTo>
                  <a:lnTo>
                    <a:pt x="1291997" y="52984"/>
                  </a:lnTo>
                  <a:lnTo>
                    <a:pt x="1343460" y="68371"/>
                  </a:lnTo>
                  <a:lnTo>
                    <a:pt x="1392685" y="85477"/>
                  </a:lnTo>
                  <a:lnTo>
                    <a:pt x="1439521" y="104225"/>
                  </a:lnTo>
                  <a:lnTo>
                    <a:pt x="1483820" y="124536"/>
                  </a:lnTo>
                  <a:lnTo>
                    <a:pt x="1525432" y="146333"/>
                  </a:lnTo>
                  <a:lnTo>
                    <a:pt x="1564208" y="169537"/>
                  </a:lnTo>
                  <a:lnTo>
                    <a:pt x="1599999" y="194070"/>
                  </a:lnTo>
                  <a:lnTo>
                    <a:pt x="1632656" y="219854"/>
                  </a:lnTo>
                  <a:lnTo>
                    <a:pt x="1662030" y="246811"/>
                  </a:lnTo>
                  <a:lnTo>
                    <a:pt x="1687972" y="274863"/>
                  </a:lnTo>
                  <a:lnTo>
                    <a:pt x="1728960" y="333938"/>
                  </a:lnTo>
                  <a:lnTo>
                    <a:pt x="1754428" y="396454"/>
                  </a:lnTo>
                  <a:lnTo>
                    <a:pt x="1763183" y="461786"/>
                  </a:lnTo>
                  <a:lnTo>
                    <a:pt x="1760969" y="494764"/>
                  </a:lnTo>
                  <a:lnTo>
                    <a:pt x="1743709" y="558767"/>
                  </a:lnTo>
                  <a:lnTo>
                    <a:pt x="1710331" y="619640"/>
                  </a:lnTo>
                  <a:lnTo>
                    <a:pt x="1662030" y="676760"/>
                  </a:lnTo>
                  <a:lnTo>
                    <a:pt x="1632656" y="703717"/>
                  </a:lnTo>
                  <a:lnTo>
                    <a:pt x="1599999" y="729501"/>
                  </a:lnTo>
                  <a:lnTo>
                    <a:pt x="1564208" y="754034"/>
                  </a:lnTo>
                  <a:lnTo>
                    <a:pt x="1525432" y="777238"/>
                  </a:lnTo>
                  <a:lnTo>
                    <a:pt x="1483820" y="799035"/>
                  </a:lnTo>
                  <a:lnTo>
                    <a:pt x="1439521" y="819347"/>
                  </a:lnTo>
                  <a:lnTo>
                    <a:pt x="1392685" y="838094"/>
                  </a:lnTo>
                  <a:lnTo>
                    <a:pt x="1343460" y="855201"/>
                  </a:lnTo>
                  <a:lnTo>
                    <a:pt x="1291997" y="870587"/>
                  </a:lnTo>
                  <a:lnTo>
                    <a:pt x="1238444" y="884175"/>
                  </a:lnTo>
                  <a:lnTo>
                    <a:pt x="1182950" y="895887"/>
                  </a:lnTo>
                  <a:lnTo>
                    <a:pt x="1125665" y="905645"/>
                  </a:lnTo>
                  <a:lnTo>
                    <a:pt x="1066737" y="913371"/>
                  </a:lnTo>
                  <a:lnTo>
                    <a:pt x="1006316" y="918986"/>
                  </a:lnTo>
                  <a:lnTo>
                    <a:pt x="944551" y="922412"/>
                  </a:lnTo>
                  <a:lnTo>
                    <a:pt x="881591" y="923572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1095727" y="6381044"/>
              <a:ext cx="1763395" cy="923925"/>
            </a:xfrm>
            <a:custGeom>
              <a:avLst/>
              <a:gdLst/>
              <a:ahLst/>
              <a:cxnLst/>
              <a:rect l="l" t="t" r="r" b="b"/>
              <a:pathLst>
                <a:path w="1763395" h="923925">
                  <a:moveTo>
                    <a:pt x="0" y="461786"/>
                  </a:moveTo>
                  <a:lnTo>
                    <a:pt x="8754" y="396454"/>
                  </a:lnTo>
                  <a:lnTo>
                    <a:pt x="34222" y="333938"/>
                  </a:lnTo>
                  <a:lnTo>
                    <a:pt x="75211" y="274863"/>
                  </a:lnTo>
                  <a:lnTo>
                    <a:pt x="101152" y="246811"/>
                  </a:lnTo>
                  <a:lnTo>
                    <a:pt x="130526" y="219854"/>
                  </a:lnTo>
                  <a:lnTo>
                    <a:pt x="163183" y="194070"/>
                  </a:lnTo>
                  <a:lnTo>
                    <a:pt x="198975" y="169537"/>
                  </a:lnTo>
                  <a:lnTo>
                    <a:pt x="237751" y="146333"/>
                  </a:lnTo>
                  <a:lnTo>
                    <a:pt x="279363" y="124536"/>
                  </a:lnTo>
                  <a:lnTo>
                    <a:pt x="323662" y="104225"/>
                  </a:lnTo>
                  <a:lnTo>
                    <a:pt x="370498" y="85477"/>
                  </a:lnTo>
                  <a:lnTo>
                    <a:pt x="419722" y="68371"/>
                  </a:lnTo>
                  <a:lnTo>
                    <a:pt x="471185" y="52984"/>
                  </a:lnTo>
                  <a:lnTo>
                    <a:pt x="524739" y="39396"/>
                  </a:lnTo>
                  <a:lnTo>
                    <a:pt x="580233" y="27684"/>
                  </a:lnTo>
                  <a:lnTo>
                    <a:pt x="637518" y="17926"/>
                  </a:lnTo>
                  <a:lnTo>
                    <a:pt x="696446" y="10200"/>
                  </a:lnTo>
                  <a:lnTo>
                    <a:pt x="756867" y="4585"/>
                  </a:lnTo>
                  <a:lnTo>
                    <a:pt x="818632" y="1159"/>
                  </a:lnTo>
                  <a:lnTo>
                    <a:pt x="881591" y="0"/>
                  </a:lnTo>
                  <a:lnTo>
                    <a:pt x="944551" y="1159"/>
                  </a:lnTo>
                  <a:lnTo>
                    <a:pt x="1006316" y="4585"/>
                  </a:lnTo>
                  <a:lnTo>
                    <a:pt x="1066737" y="10200"/>
                  </a:lnTo>
                  <a:lnTo>
                    <a:pt x="1125665" y="17926"/>
                  </a:lnTo>
                  <a:lnTo>
                    <a:pt x="1182950" y="27684"/>
                  </a:lnTo>
                  <a:lnTo>
                    <a:pt x="1238444" y="39396"/>
                  </a:lnTo>
                  <a:lnTo>
                    <a:pt x="1291997" y="52984"/>
                  </a:lnTo>
                  <a:lnTo>
                    <a:pt x="1343460" y="68371"/>
                  </a:lnTo>
                  <a:lnTo>
                    <a:pt x="1392685" y="85477"/>
                  </a:lnTo>
                  <a:lnTo>
                    <a:pt x="1439521" y="104225"/>
                  </a:lnTo>
                  <a:lnTo>
                    <a:pt x="1483820" y="124536"/>
                  </a:lnTo>
                  <a:lnTo>
                    <a:pt x="1525432" y="146333"/>
                  </a:lnTo>
                  <a:lnTo>
                    <a:pt x="1564208" y="169537"/>
                  </a:lnTo>
                  <a:lnTo>
                    <a:pt x="1599999" y="194070"/>
                  </a:lnTo>
                  <a:lnTo>
                    <a:pt x="1632656" y="219854"/>
                  </a:lnTo>
                  <a:lnTo>
                    <a:pt x="1662030" y="246811"/>
                  </a:lnTo>
                  <a:lnTo>
                    <a:pt x="1687972" y="274863"/>
                  </a:lnTo>
                  <a:lnTo>
                    <a:pt x="1728960" y="333938"/>
                  </a:lnTo>
                  <a:lnTo>
                    <a:pt x="1754428" y="396454"/>
                  </a:lnTo>
                  <a:lnTo>
                    <a:pt x="1763183" y="461786"/>
                  </a:lnTo>
                  <a:lnTo>
                    <a:pt x="1760969" y="494764"/>
                  </a:lnTo>
                  <a:lnTo>
                    <a:pt x="1743709" y="558767"/>
                  </a:lnTo>
                  <a:lnTo>
                    <a:pt x="1710331" y="619640"/>
                  </a:lnTo>
                  <a:lnTo>
                    <a:pt x="1662030" y="676760"/>
                  </a:lnTo>
                  <a:lnTo>
                    <a:pt x="1632656" y="703717"/>
                  </a:lnTo>
                  <a:lnTo>
                    <a:pt x="1599999" y="729501"/>
                  </a:lnTo>
                  <a:lnTo>
                    <a:pt x="1564208" y="754034"/>
                  </a:lnTo>
                  <a:lnTo>
                    <a:pt x="1525432" y="777238"/>
                  </a:lnTo>
                  <a:lnTo>
                    <a:pt x="1483820" y="799035"/>
                  </a:lnTo>
                  <a:lnTo>
                    <a:pt x="1439521" y="819347"/>
                  </a:lnTo>
                  <a:lnTo>
                    <a:pt x="1392685" y="838094"/>
                  </a:lnTo>
                  <a:lnTo>
                    <a:pt x="1343460" y="855201"/>
                  </a:lnTo>
                  <a:lnTo>
                    <a:pt x="1291997" y="870587"/>
                  </a:lnTo>
                  <a:lnTo>
                    <a:pt x="1238444" y="884175"/>
                  </a:lnTo>
                  <a:lnTo>
                    <a:pt x="1182950" y="895887"/>
                  </a:lnTo>
                  <a:lnTo>
                    <a:pt x="1125665" y="905645"/>
                  </a:lnTo>
                  <a:lnTo>
                    <a:pt x="1066737" y="913371"/>
                  </a:lnTo>
                  <a:lnTo>
                    <a:pt x="1006316" y="918986"/>
                  </a:lnTo>
                  <a:lnTo>
                    <a:pt x="944551" y="922412"/>
                  </a:lnTo>
                  <a:lnTo>
                    <a:pt x="881591" y="923572"/>
                  </a:lnTo>
                  <a:lnTo>
                    <a:pt x="818632" y="922412"/>
                  </a:lnTo>
                  <a:lnTo>
                    <a:pt x="756867" y="918986"/>
                  </a:lnTo>
                  <a:lnTo>
                    <a:pt x="696446" y="913371"/>
                  </a:lnTo>
                  <a:lnTo>
                    <a:pt x="637518" y="905645"/>
                  </a:lnTo>
                  <a:lnTo>
                    <a:pt x="580233" y="895887"/>
                  </a:lnTo>
                  <a:lnTo>
                    <a:pt x="524739" y="884175"/>
                  </a:lnTo>
                  <a:lnTo>
                    <a:pt x="471185" y="870587"/>
                  </a:lnTo>
                  <a:lnTo>
                    <a:pt x="419722" y="855201"/>
                  </a:lnTo>
                  <a:lnTo>
                    <a:pt x="370498" y="838094"/>
                  </a:lnTo>
                  <a:lnTo>
                    <a:pt x="323662" y="819347"/>
                  </a:lnTo>
                  <a:lnTo>
                    <a:pt x="279363" y="799035"/>
                  </a:lnTo>
                  <a:lnTo>
                    <a:pt x="237751" y="777238"/>
                  </a:lnTo>
                  <a:lnTo>
                    <a:pt x="198975" y="754034"/>
                  </a:lnTo>
                  <a:lnTo>
                    <a:pt x="163183" y="729501"/>
                  </a:lnTo>
                  <a:lnTo>
                    <a:pt x="130526" y="703717"/>
                  </a:lnTo>
                  <a:lnTo>
                    <a:pt x="101152" y="676760"/>
                  </a:lnTo>
                  <a:lnTo>
                    <a:pt x="75211" y="648708"/>
                  </a:lnTo>
                  <a:lnTo>
                    <a:pt x="34222" y="589633"/>
                  </a:lnTo>
                  <a:lnTo>
                    <a:pt x="8754" y="527118"/>
                  </a:lnTo>
                  <a:lnTo>
                    <a:pt x="0" y="461786"/>
                  </a:lnTo>
                  <a:close/>
                </a:path>
              </a:pathLst>
            </a:custGeom>
            <a:ln w="13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18" name="object 18" descr=""/>
          <p:cNvGrpSpPr/>
          <p:nvPr/>
        </p:nvGrpSpPr>
        <p:grpSpPr>
          <a:xfrm>
            <a:off x="6131730" y="5791654"/>
            <a:ext cx="2527935" cy="1520190"/>
            <a:chOff x="6131730" y="5791654"/>
            <a:chExt cx="2527935" cy="1520190"/>
          </a:xfrm>
        </p:grpSpPr>
        <p:sp>
          <p:nvSpPr>
            <p:cNvPr id="19" name="object 19" descr=""/>
            <p:cNvSpPr/>
            <p:nvPr/>
          </p:nvSpPr>
          <p:spPr>
            <a:xfrm>
              <a:off x="6143288" y="5803211"/>
              <a:ext cx="1249680" cy="1249680"/>
            </a:xfrm>
            <a:custGeom>
              <a:avLst/>
              <a:gdLst/>
              <a:ahLst/>
              <a:cxnLst/>
              <a:rect l="l" t="t" r="r" b="b"/>
              <a:pathLst>
                <a:path w="1249679" h="1249679">
                  <a:moveTo>
                    <a:pt x="1249521" y="1249521"/>
                  </a:moveTo>
                  <a:lnTo>
                    <a:pt x="0" y="0"/>
                  </a:lnTo>
                </a:path>
              </a:pathLst>
            </a:custGeom>
            <a:ln w="13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 descr=""/>
            <p:cNvSpPr/>
            <p:nvPr/>
          </p:nvSpPr>
          <p:spPr>
            <a:xfrm>
              <a:off x="6131730" y="5791654"/>
              <a:ext cx="126364" cy="126364"/>
            </a:xfrm>
            <a:custGeom>
              <a:avLst/>
              <a:gdLst/>
              <a:ahLst/>
              <a:cxnLst/>
              <a:rect l="l" t="t" r="r" b="b"/>
              <a:pathLst>
                <a:path w="126364" h="126364">
                  <a:moveTo>
                    <a:pt x="0" y="0"/>
                  </a:moveTo>
                  <a:lnTo>
                    <a:pt x="126338" y="43221"/>
                  </a:lnTo>
                  <a:lnTo>
                    <a:pt x="43221" y="126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 descr=""/>
            <p:cNvSpPr/>
            <p:nvPr/>
          </p:nvSpPr>
          <p:spPr>
            <a:xfrm>
              <a:off x="6889044" y="6381044"/>
              <a:ext cx="1763395" cy="923925"/>
            </a:xfrm>
            <a:custGeom>
              <a:avLst/>
              <a:gdLst/>
              <a:ahLst/>
              <a:cxnLst/>
              <a:rect l="l" t="t" r="r" b="b"/>
              <a:pathLst>
                <a:path w="1763395" h="923925">
                  <a:moveTo>
                    <a:pt x="881591" y="923572"/>
                  </a:moveTo>
                  <a:lnTo>
                    <a:pt x="818632" y="922412"/>
                  </a:lnTo>
                  <a:lnTo>
                    <a:pt x="756867" y="918986"/>
                  </a:lnTo>
                  <a:lnTo>
                    <a:pt x="696446" y="913371"/>
                  </a:lnTo>
                  <a:lnTo>
                    <a:pt x="637518" y="905645"/>
                  </a:lnTo>
                  <a:lnTo>
                    <a:pt x="580233" y="895887"/>
                  </a:lnTo>
                  <a:lnTo>
                    <a:pt x="524739" y="884175"/>
                  </a:lnTo>
                  <a:lnTo>
                    <a:pt x="471185" y="870587"/>
                  </a:lnTo>
                  <a:lnTo>
                    <a:pt x="419722" y="855201"/>
                  </a:lnTo>
                  <a:lnTo>
                    <a:pt x="370498" y="838094"/>
                  </a:lnTo>
                  <a:lnTo>
                    <a:pt x="323662" y="819347"/>
                  </a:lnTo>
                  <a:lnTo>
                    <a:pt x="279363" y="799035"/>
                  </a:lnTo>
                  <a:lnTo>
                    <a:pt x="237751" y="777238"/>
                  </a:lnTo>
                  <a:lnTo>
                    <a:pt x="198975" y="754034"/>
                  </a:lnTo>
                  <a:lnTo>
                    <a:pt x="163183" y="729501"/>
                  </a:lnTo>
                  <a:lnTo>
                    <a:pt x="130526" y="703717"/>
                  </a:lnTo>
                  <a:lnTo>
                    <a:pt x="101152" y="676760"/>
                  </a:lnTo>
                  <a:lnTo>
                    <a:pt x="75211" y="648708"/>
                  </a:lnTo>
                  <a:lnTo>
                    <a:pt x="34222" y="589633"/>
                  </a:lnTo>
                  <a:lnTo>
                    <a:pt x="8754" y="527118"/>
                  </a:lnTo>
                  <a:lnTo>
                    <a:pt x="0" y="461786"/>
                  </a:lnTo>
                  <a:lnTo>
                    <a:pt x="2213" y="428807"/>
                  </a:lnTo>
                  <a:lnTo>
                    <a:pt x="19474" y="364805"/>
                  </a:lnTo>
                  <a:lnTo>
                    <a:pt x="52851" y="303931"/>
                  </a:lnTo>
                  <a:lnTo>
                    <a:pt x="101152" y="246811"/>
                  </a:lnTo>
                  <a:lnTo>
                    <a:pt x="130526" y="219854"/>
                  </a:lnTo>
                  <a:lnTo>
                    <a:pt x="163183" y="194070"/>
                  </a:lnTo>
                  <a:lnTo>
                    <a:pt x="198975" y="169537"/>
                  </a:lnTo>
                  <a:lnTo>
                    <a:pt x="237751" y="146333"/>
                  </a:lnTo>
                  <a:lnTo>
                    <a:pt x="279363" y="124536"/>
                  </a:lnTo>
                  <a:lnTo>
                    <a:pt x="323662" y="104225"/>
                  </a:lnTo>
                  <a:lnTo>
                    <a:pt x="370498" y="85477"/>
                  </a:lnTo>
                  <a:lnTo>
                    <a:pt x="419722" y="68371"/>
                  </a:lnTo>
                  <a:lnTo>
                    <a:pt x="471185" y="52984"/>
                  </a:lnTo>
                  <a:lnTo>
                    <a:pt x="524739" y="39396"/>
                  </a:lnTo>
                  <a:lnTo>
                    <a:pt x="580233" y="27684"/>
                  </a:lnTo>
                  <a:lnTo>
                    <a:pt x="637518" y="17926"/>
                  </a:lnTo>
                  <a:lnTo>
                    <a:pt x="696446" y="10200"/>
                  </a:lnTo>
                  <a:lnTo>
                    <a:pt x="756867" y="4585"/>
                  </a:lnTo>
                  <a:lnTo>
                    <a:pt x="818632" y="1159"/>
                  </a:lnTo>
                  <a:lnTo>
                    <a:pt x="881591" y="0"/>
                  </a:lnTo>
                  <a:lnTo>
                    <a:pt x="944551" y="1159"/>
                  </a:lnTo>
                  <a:lnTo>
                    <a:pt x="1006316" y="4585"/>
                  </a:lnTo>
                  <a:lnTo>
                    <a:pt x="1066737" y="10200"/>
                  </a:lnTo>
                  <a:lnTo>
                    <a:pt x="1125665" y="17926"/>
                  </a:lnTo>
                  <a:lnTo>
                    <a:pt x="1182950" y="27684"/>
                  </a:lnTo>
                  <a:lnTo>
                    <a:pt x="1238444" y="39396"/>
                  </a:lnTo>
                  <a:lnTo>
                    <a:pt x="1291997" y="52984"/>
                  </a:lnTo>
                  <a:lnTo>
                    <a:pt x="1343460" y="68371"/>
                  </a:lnTo>
                  <a:lnTo>
                    <a:pt x="1392685" y="85477"/>
                  </a:lnTo>
                  <a:lnTo>
                    <a:pt x="1439521" y="104225"/>
                  </a:lnTo>
                  <a:lnTo>
                    <a:pt x="1483820" y="124536"/>
                  </a:lnTo>
                  <a:lnTo>
                    <a:pt x="1525432" y="146333"/>
                  </a:lnTo>
                  <a:lnTo>
                    <a:pt x="1564208" y="169537"/>
                  </a:lnTo>
                  <a:lnTo>
                    <a:pt x="1599999" y="194070"/>
                  </a:lnTo>
                  <a:lnTo>
                    <a:pt x="1632656" y="219854"/>
                  </a:lnTo>
                  <a:lnTo>
                    <a:pt x="1662030" y="246811"/>
                  </a:lnTo>
                  <a:lnTo>
                    <a:pt x="1687972" y="274863"/>
                  </a:lnTo>
                  <a:lnTo>
                    <a:pt x="1728960" y="333938"/>
                  </a:lnTo>
                  <a:lnTo>
                    <a:pt x="1754428" y="396454"/>
                  </a:lnTo>
                  <a:lnTo>
                    <a:pt x="1763183" y="461786"/>
                  </a:lnTo>
                  <a:lnTo>
                    <a:pt x="1760969" y="494764"/>
                  </a:lnTo>
                  <a:lnTo>
                    <a:pt x="1743709" y="558767"/>
                  </a:lnTo>
                  <a:lnTo>
                    <a:pt x="1710331" y="619640"/>
                  </a:lnTo>
                  <a:lnTo>
                    <a:pt x="1662030" y="676760"/>
                  </a:lnTo>
                  <a:lnTo>
                    <a:pt x="1632656" y="703717"/>
                  </a:lnTo>
                  <a:lnTo>
                    <a:pt x="1599999" y="729501"/>
                  </a:lnTo>
                  <a:lnTo>
                    <a:pt x="1564208" y="754034"/>
                  </a:lnTo>
                  <a:lnTo>
                    <a:pt x="1525432" y="777238"/>
                  </a:lnTo>
                  <a:lnTo>
                    <a:pt x="1483820" y="799035"/>
                  </a:lnTo>
                  <a:lnTo>
                    <a:pt x="1439521" y="819347"/>
                  </a:lnTo>
                  <a:lnTo>
                    <a:pt x="1392685" y="838094"/>
                  </a:lnTo>
                  <a:lnTo>
                    <a:pt x="1343460" y="855201"/>
                  </a:lnTo>
                  <a:lnTo>
                    <a:pt x="1291997" y="870587"/>
                  </a:lnTo>
                  <a:lnTo>
                    <a:pt x="1238444" y="884175"/>
                  </a:lnTo>
                  <a:lnTo>
                    <a:pt x="1182950" y="895887"/>
                  </a:lnTo>
                  <a:lnTo>
                    <a:pt x="1125665" y="905645"/>
                  </a:lnTo>
                  <a:lnTo>
                    <a:pt x="1066737" y="913371"/>
                  </a:lnTo>
                  <a:lnTo>
                    <a:pt x="1006316" y="918986"/>
                  </a:lnTo>
                  <a:lnTo>
                    <a:pt x="944551" y="922412"/>
                  </a:lnTo>
                  <a:lnTo>
                    <a:pt x="881591" y="923572"/>
                  </a:lnTo>
                  <a:close/>
                </a:path>
              </a:pathLst>
            </a:custGeom>
            <a:solidFill>
              <a:srgbClr val="71A276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 descr=""/>
            <p:cNvSpPr/>
            <p:nvPr/>
          </p:nvSpPr>
          <p:spPr>
            <a:xfrm>
              <a:off x="6889044" y="6381044"/>
              <a:ext cx="1763395" cy="923925"/>
            </a:xfrm>
            <a:custGeom>
              <a:avLst/>
              <a:gdLst/>
              <a:ahLst/>
              <a:cxnLst/>
              <a:rect l="l" t="t" r="r" b="b"/>
              <a:pathLst>
                <a:path w="1763395" h="923925">
                  <a:moveTo>
                    <a:pt x="0" y="461786"/>
                  </a:moveTo>
                  <a:lnTo>
                    <a:pt x="8754" y="396454"/>
                  </a:lnTo>
                  <a:lnTo>
                    <a:pt x="34222" y="333938"/>
                  </a:lnTo>
                  <a:lnTo>
                    <a:pt x="75211" y="274863"/>
                  </a:lnTo>
                  <a:lnTo>
                    <a:pt x="101152" y="246811"/>
                  </a:lnTo>
                  <a:lnTo>
                    <a:pt x="130526" y="219854"/>
                  </a:lnTo>
                  <a:lnTo>
                    <a:pt x="163183" y="194070"/>
                  </a:lnTo>
                  <a:lnTo>
                    <a:pt x="198975" y="169537"/>
                  </a:lnTo>
                  <a:lnTo>
                    <a:pt x="237751" y="146333"/>
                  </a:lnTo>
                  <a:lnTo>
                    <a:pt x="279363" y="124536"/>
                  </a:lnTo>
                  <a:lnTo>
                    <a:pt x="323662" y="104225"/>
                  </a:lnTo>
                  <a:lnTo>
                    <a:pt x="370498" y="85477"/>
                  </a:lnTo>
                  <a:lnTo>
                    <a:pt x="419722" y="68371"/>
                  </a:lnTo>
                  <a:lnTo>
                    <a:pt x="471185" y="52984"/>
                  </a:lnTo>
                  <a:lnTo>
                    <a:pt x="524739" y="39396"/>
                  </a:lnTo>
                  <a:lnTo>
                    <a:pt x="580233" y="27684"/>
                  </a:lnTo>
                  <a:lnTo>
                    <a:pt x="637518" y="17926"/>
                  </a:lnTo>
                  <a:lnTo>
                    <a:pt x="696446" y="10200"/>
                  </a:lnTo>
                  <a:lnTo>
                    <a:pt x="756867" y="4585"/>
                  </a:lnTo>
                  <a:lnTo>
                    <a:pt x="818632" y="1159"/>
                  </a:lnTo>
                  <a:lnTo>
                    <a:pt x="881591" y="0"/>
                  </a:lnTo>
                  <a:lnTo>
                    <a:pt x="944551" y="1159"/>
                  </a:lnTo>
                  <a:lnTo>
                    <a:pt x="1006316" y="4585"/>
                  </a:lnTo>
                  <a:lnTo>
                    <a:pt x="1066737" y="10200"/>
                  </a:lnTo>
                  <a:lnTo>
                    <a:pt x="1125665" y="17926"/>
                  </a:lnTo>
                  <a:lnTo>
                    <a:pt x="1182950" y="27684"/>
                  </a:lnTo>
                  <a:lnTo>
                    <a:pt x="1238444" y="39396"/>
                  </a:lnTo>
                  <a:lnTo>
                    <a:pt x="1291997" y="52984"/>
                  </a:lnTo>
                  <a:lnTo>
                    <a:pt x="1343460" y="68371"/>
                  </a:lnTo>
                  <a:lnTo>
                    <a:pt x="1392685" y="85477"/>
                  </a:lnTo>
                  <a:lnTo>
                    <a:pt x="1439521" y="104225"/>
                  </a:lnTo>
                  <a:lnTo>
                    <a:pt x="1483820" y="124536"/>
                  </a:lnTo>
                  <a:lnTo>
                    <a:pt x="1525432" y="146333"/>
                  </a:lnTo>
                  <a:lnTo>
                    <a:pt x="1564208" y="169537"/>
                  </a:lnTo>
                  <a:lnTo>
                    <a:pt x="1599999" y="194070"/>
                  </a:lnTo>
                  <a:lnTo>
                    <a:pt x="1632656" y="219854"/>
                  </a:lnTo>
                  <a:lnTo>
                    <a:pt x="1662030" y="246811"/>
                  </a:lnTo>
                  <a:lnTo>
                    <a:pt x="1687972" y="274863"/>
                  </a:lnTo>
                  <a:lnTo>
                    <a:pt x="1728960" y="333938"/>
                  </a:lnTo>
                  <a:lnTo>
                    <a:pt x="1754428" y="396454"/>
                  </a:lnTo>
                  <a:lnTo>
                    <a:pt x="1763183" y="461786"/>
                  </a:lnTo>
                  <a:lnTo>
                    <a:pt x="1760969" y="494764"/>
                  </a:lnTo>
                  <a:lnTo>
                    <a:pt x="1743709" y="558767"/>
                  </a:lnTo>
                  <a:lnTo>
                    <a:pt x="1710331" y="619640"/>
                  </a:lnTo>
                  <a:lnTo>
                    <a:pt x="1662030" y="676760"/>
                  </a:lnTo>
                  <a:lnTo>
                    <a:pt x="1632656" y="703717"/>
                  </a:lnTo>
                  <a:lnTo>
                    <a:pt x="1599999" y="729501"/>
                  </a:lnTo>
                  <a:lnTo>
                    <a:pt x="1564208" y="754034"/>
                  </a:lnTo>
                  <a:lnTo>
                    <a:pt x="1525432" y="777238"/>
                  </a:lnTo>
                  <a:lnTo>
                    <a:pt x="1483820" y="799035"/>
                  </a:lnTo>
                  <a:lnTo>
                    <a:pt x="1439521" y="819347"/>
                  </a:lnTo>
                  <a:lnTo>
                    <a:pt x="1392685" y="838094"/>
                  </a:lnTo>
                  <a:lnTo>
                    <a:pt x="1343460" y="855201"/>
                  </a:lnTo>
                  <a:lnTo>
                    <a:pt x="1291997" y="870587"/>
                  </a:lnTo>
                  <a:lnTo>
                    <a:pt x="1238444" y="884175"/>
                  </a:lnTo>
                  <a:lnTo>
                    <a:pt x="1182950" y="895887"/>
                  </a:lnTo>
                  <a:lnTo>
                    <a:pt x="1125665" y="905645"/>
                  </a:lnTo>
                  <a:lnTo>
                    <a:pt x="1066737" y="913371"/>
                  </a:lnTo>
                  <a:lnTo>
                    <a:pt x="1006316" y="918986"/>
                  </a:lnTo>
                  <a:lnTo>
                    <a:pt x="944551" y="922412"/>
                  </a:lnTo>
                  <a:lnTo>
                    <a:pt x="881591" y="923572"/>
                  </a:lnTo>
                  <a:lnTo>
                    <a:pt x="818632" y="922412"/>
                  </a:lnTo>
                  <a:lnTo>
                    <a:pt x="756867" y="918986"/>
                  </a:lnTo>
                  <a:lnTo>
                    <a:pt x="696446" y="913371"/>
                  </a:lnTo>
                  <a:lnTo>
                    <a:pt x="637518" y="905645"/>
                  </a:lnTo>
                  <a:lnTo>
                    <a:pt x="580233" y="895887"/>
                  </a:lnTo>
                  <a:lnTo>
                    <a:pt x="524739" y="884175"/>
                  </a:lnTo>
                  <a:lnTo>
                    <a:pt x="471185" y="870587"/>
                  </a:lnTo>
                  <a:lnTo>
                    <a:pt x="419722" y="855201"/>
                  </a:lnTo>
                  <a:lnTo>
                    <a:pt x="370498" y="838094"/>
                  </a:lnTo>
                  <a:lnTo>
                    <a:pt x="323662" y="819347"/>
                  </a:lnTo>
                  <a:lnTo>
                    <a:pt x="279363" y="799035"/>
                  </a:lnTo>
                  <a:lnTo>
                    <a:pt x="237751" y="777238"/>
                  </a:lnTo>
                  <a:lnTo>
                    <a:pt x="198975" y="754034"/>
                  </a:lnTo>
                  <a:lnTo>
                    <a:pt x="163183" y="729501"/>
                  </a:lnTo>
                  <a:lnTo>
                    <a:pt x="130526" y="703717"/>
                  </a:lnTo>
                  <a:lnTo>
                    <a:pt x="101152" y="676760"/>
                  </a:lnTo>
                  <a:lnTo>
                    <a:pt x="75211" y="648708"/>
                  </a:lnTo>
                  <a:lnTo>
                    <a:pt x="34222" y="589633"/>
                  </a:lnTo>
                  <a:lnTo>
                    <a:pt x="8754" y="527118"/>
                  </a:lnTo>
                  <a:lnTo>
                    <a:pt x="0" y="461786"/>
                  </a:lnTo>
                  <a:close/>
                </a:path>
              </a:pathLst>
            </a:custGeom>
            <a:ln w="13993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3" name="object 23" descr=""/>
          <p:cNvSpPr txBox="1"/>
          <p:nvPr/>
        </p:nvSpPr>
        <p:spPr>
          <a:xfrm>
            <a:off x="4699000" y="3213100"/>
            <a:ext cx="965200" cy="203200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 marL="20955">
              <a:lnSpc>
                <a:spcPts val="1465"/>
              </a:lnSpc>
            </a:pPr>
            <a:r>
              <a:rPr dirty="0" sz="1300" spc="-10">
                <a:latin typeface="Verdana"/>
                <a:cs typeface="Verdana"/>
              </a:rPr>
              <a:t>economics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4" name="object 24" descr=""/>
          <p:cNvSpPr txBox="1"/>
          <p:nvPr/>
        </p:nvSpPr>
        <p:spPr>
          <a:xfrm>
            <a:off x="1473200" y="6731000"/>
            <a:ext cx="1041400" cy="241300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 marL="27940">
              <a:lnSpc>
                <a:spcPts val="1530"/>
              </a:lnSpc>
            </a:pPr>
            <a:r>
              <a:rPr dirty="0" sz="1300" spc="-10">
                <a:latin typeface="Verdana"/>
                <a:cs typeface="Verdana"/>
              </a:rPr>
              <a:t>technology</a:t>
            </a:r>
            <a:endParaRPr sz="1300">
              <a:latin typeface="Verdana"/>
              <a:cs typeface="Verdana"/>
            </a:endParaRPr>
          </a:p>
        </p:txBody>
      </p:sp>
      <p:sp>
        <p:nvSpPr>
          <p:cNvPr id="25" name="object 25" descr=""/>
          <p:cNvSpPr txBox="1"/>
          <p:nvPr/>
        </p:nvSpPr>
        <p:spPr>
          <a:xfrm>
            <a:off x="7467600" y="6731000"/>
            <a:ext cx="635000" cy="241300"/>
          </a:xfrm>
          <a:prstGeom prst="rect">
            <a:avLst/>
          </a:prstGeom>
          <a:solidFill>
            <a:srgbClr val="C0C0C0"/>
          </a:solidFill>
        </p:spPr>
        <p:txBody>
          <a:bodyPr wrap="square" lIns="0" tIns="0" rIns="0" bIns="0" rtlCol="0" vert="horz">
            <a:spAutoFit/>
          </a:bodyPr>
          <a:lstStyle/>
          <a:p>
            <a:pPr marL="8890">
              <a:lnSpc>
                <a:spcPts val="1530"/>
              </a:lnSpc>
            </a:pPr>
            <a:r>
              <a:rPr dirty="0" sz="1300" spc="-10">
                <a:latin typeface="Verdana"/>
                <a:cs typeface="Verdana"/>
              </a:rPr>
              <a:t>politics</a:t>
            </a:r>
            <a:endParaRPr sz="13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6125"/>
            <a:ext cx="8453755" cy="5605145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180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ECONOMICS</a:t>
            </a:r>
            <a:r>
              <a:rPr dirty="0" u="heavy" sz="3950" spc="-8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950" spc="-8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FILMS</a:t>
            </a:r>
            <a:endParaRPr sz="3950">
              <a:latin typeface="Calibri"/>
              <a:cs typeface="Calibri"/>
            </a:endParaRPr>
          </a:p>
          <a:p>
            <a:pPr marL="193675" indent="-180975">
              <a:lnSpc>
                <a:spcPts val="3175"/>
              </a:lnSpc>
              <a:spcBef>
                <a:spcPts val="70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Ticket</a:t>
            </a:r>
            <a:r>
              <a:rPr dirty="0" sz="2650" spc="-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network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TV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dirty="0" sz="2650" spc="-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independent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TV</a:t>
            </a:r>
            <a:r>
              <a:rPr dirty="0" sz="26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stations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pay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pay-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per-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view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TV</a:t>
            </a:r>
            <a:r>
              <a:rPr dirty="0" sz="26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airline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for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in-ﬂight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movies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college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campus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screenings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music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sales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ﬁlm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soundtracks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ﬁlm-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merchandise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(toys,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etc.)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publishing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rights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(when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follows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movie)</a:t>
            </a:r>
            <a:endParaRPr sz="2650">
              <a:latin typeface="Calibri"/>
              <a:cs typeface="Calibri"/>
            </a:endParaRPr>
          </a:p>
          <a:p>
            <a:pPr marL="193040" marR="5080" indent="-180975">
              <a:lnSpc>
                <a:spcPct val="79700"/>
              </a:lnSpc>
              <a:spcBef>
                <a:spcPts val="64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placement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(money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received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clearly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showing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certain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products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scenes.)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159527"/>
            <a:ext cx="7930515" cy="12319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-3175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Sources</a:t>
            </a:r>
            <a:r>
              <a:rPr dirty="0" u="heavy" sz="3950" spc="-2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3950" spc="-1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news</a:t>
            </a:r>
            <a:r>
              <a:rPr dirty="0" u="heavy" sz="3950" spc="-2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paper</a:t>
            </a:r>
            <a:r>
              <a:rPr dirty="0" u="heavy" sz="3950" spc="-1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3950" spc="-1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magazine</a:t>
            </a:r>
            <a:r>
              <a:rPr dirty="0" sz="39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evenue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83455" y="2099027"/>
            <a:ext cx="6800850" cy="4477925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8521065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Typical</a:t>
            </a:r>
            <a:r>
              <a:rPr dirty="0" u="heavy" sz="3950" spc="-1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News</a:t>
            </a:r>
            <a:r>
              <a:rPr dirty="0" u="heavy" sz="3950" spc="-2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paper</a:t>
            </a:r>
            <a:r>
              <a:rPr dirty="0" u="heavy" sz="3950" spc="-1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production</a:t>
            </a:r>
            <a:r>
              <a:rPr dirty="0" u="heavy" sz="3950" spc="-1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expenses</a:t>
            </a:r>
            <a:endParaRPr sz="3950">
              <a:latin typeface="Calibri"/>
              <a:cs typeface="Calibri"/>
            </a:endParaRP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851377" y="1763183"/>
            <a:ext cx="6465006" cy="4892483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99073"/>
            <a:ext cx="8030209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203200">
              <a:lnSpc>
                <a:spcPct val="100000"/>
              </a:lnSpc>
              <a:spcBef>
                <a:spcPts val="105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07645" algn="l"/>
              </a:tabLst>
            </a:pPr>
            <a:r>
              <a:rPr dirty="0" u="heavy"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Expenses</a:t>
            </a:r>
            <a:r>
              <a:rPr dirty="0" u="heavy" sz="4400" spc="-2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for</a:t>
            </a:r>
            <a:r>
              <a:rPr dirty="0" u="heavy" sz="4400" spc="-2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television</a:t>
            </a:r>
            <a:r>
              <a:rPr dirty="0" u="heavy" sz="4400" spc="-20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production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1456955"/>
            <a:ext cx="8463915" cy="495427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94310" marR="124460" indent="97790">
              <a:lnSpc>
                <a:spcPct val="79700"/>
              </a:lnSpc>
              <a:spcBef>
                <a:spcPts val="740"/>
              </a:spcBef>
              <a:tabLst>
                <a:tab pos="6603365" algn="l"/>
              </a:tabLst>
            </a:pP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Traditionally,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falling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	broad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areas: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above-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the-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dirty="0" sz="265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below-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the-line.</a:t>
            </a:r>
            <a:endParaRPr sz="2650">
              <a:latin typeface="Calibri"/>
              <a:cs typeface="Calibri"/>
            </a:endParaRPr>
          </a:p>
          <a:p>
            <a:pPr marL="222250">
              <a:lnSpc>
                <a:spcPts val="3170"/>
              </a:lnSpc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Above-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the-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dirty="0" sz="26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Below-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the-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90"/>
              </a:spcBef>
            </a:pPr>
            <a:endParaRPr sz="2650">
              <a:latin typeface="Calibri"/>
              <a:cs typeface="Calibri"/>
            </a:endParaRPr>
          </a:p>
          <a:p>
            <a:pPr marL="192405" marR="5080" indent="-180340">
              <a:lnSpc>
                <a:spcPct val="7930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431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Although</a:t>
            </a:r>
            <a:r>
              <a:rPr dirty="0" sz="22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"line"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blurs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times,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above-the-line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generally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relate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performing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producing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elements: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talent,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script,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music,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others.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2605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Below-the-line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elements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refer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two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broad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areas: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  <a:buClr>
                <a:srgbClr val="F1F1F1"/>
              </a:buClr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192405" marR="404495" indent="-180340">
              <a:lnSpc>
                <a:spcPct val="79300"/>
              </a:lnSpc>
              <a:spcBef>
                <a:spcPts val="5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19431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r>
              <a:rPr dirty="0" sz="2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elements: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sets,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props,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make-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up,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wardrobe,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graphics,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transportation,</a:t>
            </a:r>
            <a:r>
              <a:rPr dirty="0" sz="220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2200" spc="2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equipment,</a:t>
            </a:r>
            <a:r>
              <a:rPr dirty="0" sz="22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dirty="0" sz="2200" spc="2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facilities,</a:t>
            </a:r>
            <a:r>
              <a:rPr dirty="0" sz="220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editing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  <a:buClr>
                <a:srgbClr val="F1F1F1"/>
              </a:buClr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marL="192405" marR="151130" indent="-180340">
              <a:lnSpc>
                <a:spcPct val="7930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431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personnel: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stage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manager,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engineering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personnel,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video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recording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operators,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audio</a:t>
            </a:r>
            <a:r>
              <a:rPr dirty="0" sz="22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operators,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22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labor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159527"/>
            <a:ext cx="9091295" cy="650494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737870" indent="-3175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SUPPLIER</a:t>
            </a:r>
            <a:r>
              <a:rPr dirty="0" u="heavy" sz="3950" spc="-1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–</a:t>
            </a:r>
            <a:r>
              <a:rPr dirty="0" u="heavy" sz="3950" spc="-1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BUYER</a:t>
            </a:r>
            <a:r>
              <a:rPr dirty="0" u="heavy" sz="3950" spc="-1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RELATIONSHIP</a:t>
            </a:r>
            <a:r>
              <a:rPr dirty="0" u="heavy" sz="3950" spc="-1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WITH</a:t>
            </a:r>
            <a:r>
              <a:rPr dirty="0" sz="39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EFERENCE</a:t>
            </a:r>
            <a:r>
              <a:rPr dirty="0" u="heavy" sz="395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3950" spc="-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INNOVATION</a:t>
            </a:r>
            <a:endParaRPr sz="3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065"/>
              </a:spcBef>
              <a:buClr>
                <a:srgbClr val="F1F1F1"/>
              </a:buClr>
              <a:buFont typeface="Arial"/>
              <a:buChar char="•"/>
            </a:pPr>
            <a:endParaRPr sz="3950">
              <a:latin typeface="Calibri"/>
              <a:cs typeface="Calibri"/>
            </a:endParaRPr>
          </a:p>
          <a:p>
            <a:pPr lvl="1" marL="528320" marR="1108075" indent="-180340">
              <a:lnSpc>
                <a:spcPct val="7930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30225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2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R&amp;D-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employment</a:t>
            </a:r>
            <a:r>
              <a:rPr dirty="0" sz="22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intensity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2200" spc="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decline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buyer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concentration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supplier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markets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low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concentrated,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65"/>
              </a:spcBef>
              <a:buClr>
                <a:srgbClr val="F1F1F1"/>
              </a:buClr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lvl="1" marL="528320" marR="1310640" indent="-180340">
              <a:lnSpc>
                <a:spcPct val="7930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30225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buyers'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pressure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20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prices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reduces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suppliers'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innovation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expenditures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incentive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dirty="0" sz="220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products,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65"/>
              </a:spcBef>
              <a:buClr>
                <a:srgbClr val="F1F1F1"/>
              </a:buClr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lvl="1" marL="528320" marR="5080" indent="-180340">
              <a:lnSpc>
                <a:spcPct val="7930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30225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number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competitors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domestic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foreign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suppliers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markets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large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stock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customers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stimulates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innovative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behavior,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65"/>
              </a:spcBef>
              <a:buClr>
                <a:srgbClr val="F1F1F1"/>
              </a:buClr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lvl="1" marL="530225" marR="212725" indent="-182245">
              <a:lnSpc>
                <a:spcPct val="79300"/>
              </a:lnSpc>
              <a:buChar char="•"/>
              <a:tabLst>
                <a:tab pos="530225" algn="l"/>
                <a:tab pos="600075" algn="l"/>
              </a:tabLst>
            </a:pPr>
            <a:r>
              <a:rPr dirty="0" baseline="1792" sz="23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small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medium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sized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suppliers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invest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innovation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22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lower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probabilities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realize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innovations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2200" spc="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larger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ﬁrms,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endParaRPr sz="2200">
              <a:latin typeface="Calibri"/>
              <a:cs typeface="Calibri"/>
            </a:endParaRPr>
          </a:p>
          <a:p>
            <a:pPr lvl="1">
              <a:lnSpc>
                <a:spcPct val="100000"/>
              </a:lnSpc>
              <a:spcBef>
                <a:spcPts val="465"/>
              </a:spcBef>
              <a:buClr>
                <a:srgbClr val="F1F1F1"/>
              </a:buClr>
              <a:buFont typeface="Arial"/>
              <a:buChar char="•"/>
            </a:pPr>
            <a:endParaRPr sz="2200">
              <a:latin typeface="Calibri"/>
              <a:cs typeface="Calibri"/>
            </a:endParaRPr>
          </a:p>
          <a:p>
            <a:pPr lvl="1" marL="528320" marR="344805" indent="-180340">
              <a:lnSpc>
                <a:spcPct val="7930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30225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technological</a:t>
            </a:r>
            <a:r>
              <a:rPr dirty="0" sz="22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capabilities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lead</a:t>
            </a:r>
            <a:r>
              <a:rPr dirty="0" sz="2200" spc="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higher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innovation</a:t>
            </a:r>
            <a:r>
              <a:rPr dirty="0" sz="2200" spc="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dirty="0" sz="2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output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transaction</a:t>
            </a:r>
            <a:r>
              <a:rPr dirty="0" sz="2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between</a:t>
            </a:r>
            <a:r>
              <a:rPr dirty="0" sz="220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buyer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supplier.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286" y="-26588"/>
            <a:ext cx="3415665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ORGANISATION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1462" y="1759564"/>
            <a:ext cx="8761730" cy="3556000"/>
          </a:xfrm>
          <a:prstGeom prst="rect">
            <a:avLst/>
          </a:prstGeom>
        </p:spPr>
        <p:txBody>
          <a:bodyPr wrap="square" lIns="0" tIns="93980" rIns="0" bIns="0" rtlCol="0" vert="horz">
            <a:spAutoFit/>
          </a:bodyPr>
          <a:lstStyle/>
          <a:p>
            <a:pPr marL="193040" marR="5080" indent="-180975">
              <a:lnSpc>
                <a:spcPct val="79700"/>
              </a:lnSpc>
              <a:spcBef>
                <a:spcPts val="74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social arrangement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pursues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collective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goals,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controls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own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performance,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boundary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separating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environment.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The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word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itself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derived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Greek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word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“organon”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meaning 	tool.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15"/>
              </a:spcBef>
              <a:buClr>
                <a:srgbClr val="F1F1F1"/>
              </a:buClr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93040" marR="179705" indent="-180975">
              <a:lnSpc>
                <a:spcPct val="797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"organization"</a:t>
            </a:r>
            <a:r>
              <a:rPr dirty="0" sz="26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understood</a:t>
            </a:r>
            <a:r>
              <a:rPr dirty="0" sz="26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planned,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coordinated</a:t>
            </a:r>
            <a:r>
              <a:rPr dirty="0" sz="26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purposeful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action of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human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beings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construct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compile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tangible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intangible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product. This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dirty="0" sz="26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usually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framed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formal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membership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(institutional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rules).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5379085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LEISURE</a:t>
            </a:r>
            <a:r>
              <a:rPr dirty="0" u="heavy" sz="3950" spc="-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TIME</a:t>
            </a:r>
            <a:r>
              <a:rPr dirty="0" u="heavy" sz="3950" spc="-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ACTIVITIES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1472292"/>
            <a:ext cx="8757285" cy="5220335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94310" marR="143510" indent="27940">
              <a:lnSpc>
                <a:spcPct val="79300"/>
              </a:lnSpc>
              <a:spcBef>
                <a:spcPts val="65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importance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leisure-time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psychological,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cognitive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physical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young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recognized</a:t>
            </a:r>
            <a:r>
              <a:rPr dirty="0" sz="22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societies.</a:t>
            </a:r>
            <a:endParaRPr sz="2200">
              <a:latin typeface="Calibri"/>
              <a:cs typeface="Calibri"/>
            </a:endParaRPr>
          </a:p>
          <a:p>
            <a:pPr marL="292100">
              <a:lnSpc>
                <a:spcPts val="2615"/>
              </a:lnSpc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Leisure-time</a:t>
            </a:r>
            <a:r>
              <a:rPr dirty="0" sz="22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22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include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games,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sports,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r>
              <a:rPr dirty="0" sz="2200" spc="2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events,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entertainment</a:t>
            </a:r>
            <a:r>
              <a:rPr dirty="0" sz="2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community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service.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Excursions</a:t>
            </a:r>
            <a:endParaRPr sz="2200">
              <a:latin typeface="Calibri"/>
              <a:cs typeface="Calibri"/>
            </a:endParaRPr>
          </a:p>
          <a:p>
            <a:pPr marL="194310" marR="5080" indent="97790">
              <a:lnSpc>
                <a:spcPct val="79300"/>
              </a:lnSpc>
              <a:spcBef>
                <a:spcPts val="535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Appropriate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leisure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youth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elements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any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measure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aimed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ﬁghting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ills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drug</a:t>
            </a:r>
            <a:r>
              <a:rPr dirty="0" sz="2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abuse,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dowry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system, untouchability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65"/>
              </a:spcBef>
            </a:pPr>
            <a:endParaRPr sz="2200">
              <a:latin typeface="Calibri"/>
              <a:cs typeface="Calibri"/>
            </a:endParaRPr>
          </a:p>
          <a:p>
            <a:pPr marL="194310" marR="16510" indent="97790">
              <a:lnSpc>
                <a:spcPct val="79300"/>
              </a:lnSpc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leisure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contribute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greatly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development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physical,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intellectual</a:t>
            </a:r>
            <a:r>
              <a:rPr dirty="0" sz="22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emotional</a:t>
            </a:r>
            <a:r>
              <a:rPr dirty="0" sz="22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potential</a:t>
            </a:r>
            <a:r>
              <a:rPr dirty="0" sz="22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young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people,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they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due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concern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they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excluding</a:t>
            </a:r>
            <a:r>
              <a:rPr dirty="0" sz="2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youth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participating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aspects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life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236771"/>
            <a:ext cx="6614159" cy="765111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203200">
              <a:lnSpc>
                <a:spcPct val="100000"/>
              </a:lnSpc>
              <a:spcBef>
                <a:spcPts val="105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07645" algn="l"/>
              </a:tabLst>
            </a:pPr>
            <a:r>
              <a:rPr dirty="0" u="heavy"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COST</a:t>
            </a:r>
            <a:r>
              <a:rPr dirty="0" u="heavy" sz="4400" spc="-2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FACTORS</a:t>
            </a:r>
            <a:endParaRPr sz="4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0"/>
              </a:spcBef>
            </a:pPr>
            <a:r>
              <a:rPr dirty="0" u="heavy" sz="44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Film</a:t>
            </a:r>
            <a:r>
              <a:rPr dirty="0" u="heavy" sz="4400" spc="-19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production</a:t>
            </a:r>
            <a:r>
              <a:rPr dirty="0" u="heavy" sz="4400" spc="-2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expenses</a:t>
            </a:r>
            <a:endParaRPr sz="4400">
              <a:latin typeface="Calibri"/>
              <a:cs typeface="Calibri"/>
            </a:endParaRPr>
          </a:p>
          <a:p>
            <a:pPr lvl="1" marL="528320" indent="-180340">
              <a:lnSpc>
                <a:spcPts val="2630"/>
              </a:lnSpc>
              <a:spcBef>
                <a:spcPts val="4870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script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general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preproduction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scouting/travel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oﬃce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rental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sets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on-location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site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6.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rental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ﬁlm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stock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8.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crew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9.</a:t>
            </a:r>
            <a:r>
              <a:rPr dirty="0" sz="2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producer,</a:t>
            </a:r>
            <a:r>
              <a:rPr dirty="0" sz="2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director,</a:t>
            </a:r>
            <a:r>
              <a:rPr dirty="0" sz="2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associated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10.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actors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extras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11.</a:t>
            </a:r>
            <a:r>
              <a:rPr dirty="0" sz="2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makeup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hair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12.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clothes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costumes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13.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insurance,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shooting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permits,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contingencies,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14.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editing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special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eﬀects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15.</a:t>
            </a:r>
            <a:r>
              <a:rPr dirty="0" sz="2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food/catering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16.</a:t>
            </a:r>
            <a:r>
              <a:rPr dirty="0" sz="22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police,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safety,</a:t>
            </a:r>
            <a:r>
              <a:rPr dirty="0" sz="2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watchmen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crowd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control</a:t>
            </a:r>
            <a:endParaRPr sz="2200">
              <a:latin typeface="Calibri"/>
              <a:cs typeface="Calibri"/>
            </a:endParaRPr>
          </a:p>
          <a:p>
            <a:pPr lvl="1" marL="528320" indent="-180340">
              <a:lnSpc>
                <a:spcPts val="263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52832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17.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materials,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supplies,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miscellaneous</a:t>
            </a:r>
            <a:r>
              <a:rPr dirty="0" sz="22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5243830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Costing</a:t>
            </a:r>
            <a:r>
              <a:rPr dirty="0" u="heavy" sz="3950" spc="-1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out</a:t>
            </a:r>
            <a:r>
              <a:rPr dirty="0" u="heavy" sz="3950" spc="-1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</a:t>
            </a:r>
            <a:r>
              <a:rPr dirty="0" u="heavy" sz="3950" spc="-1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production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1724175"/>
            <a:ext cx="6278245" cy="50241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93040" indent="-180340">
              <a:lnSpc>
                <a:spcPts val="2630"/>
              </a:lnSpc>
              <a:spcBef>
                <a:spcPts val="100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1.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preproduction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location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scouting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related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travel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studio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rental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sets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set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construction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on-location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6.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equipment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rental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videotapes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5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videotape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duplication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8.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crew</a:t>
            </a:r>
            <a:r>
              <a:rPr dirty="0" sz="2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9.</a:t>
            </a:r>
            <a:r>
              <a:rPr dirty="0" sz="22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producer,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director,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writer,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dirty="0" sz="22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fees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10.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on-camera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talent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11.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insurance,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shooting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permits,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contingencies,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12.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on-line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35">
                <a:solidFill>
                  <a:srgbClr val="FFFFFF"/>
                </a:solidFill>
                <a:latin typeface="Calibri"/>
                <a:cs typeface="Calibri"/>
              </a:rPr>
              <a:t>oﬀ-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line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editing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13.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advertising,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promotion,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publicity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2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14.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research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follow-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endParaRPr sz="2200">
              <a:latin typeface="Calibri"/>
              <a:cs typeface="Calibri"/>
            </a:endParaRPr>
          </a:p>
          <a:p>
            <a:pPr marL="193040" indent="-180340">
              <a:lnSpc>
                <a:spcPts val="2630"/>
              </a:lnSpc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15.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materials,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supplies,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miscellaneous</a:t>
            </a:r>
            <a:r>
              <a:rPr dirty="0" sz="2200" spc="2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45159"/>
            <a:ext cx="8728710" cy="4670425"/>
          </a:xfrm>
          <a:prstGeom prst="rect">
            <a:avLst/>
          </a:prstGeom>
        </p:spPr>
        <p:txBody>
          <a:bodyPr wrap="square" lIns="0" tIns="110489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869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sz="3950" spc="-35" b="1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r>
              <a:rPr dirty="0" sz="3950" spc="-1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models</a:t>
            </a:r>
            <a:endParaRPr sz="3950">
              <a:latin typeface="Calibri"/>
              <a:cs typeface="Calibri"/>
            </a:endParaRPr>
          </a:p>
          <a:p>
            <a:pPr marL="194310" marR="5080" indent="-182245">
              <a:lnSpc>
                <a:spcPts val="2980"/>
              </a:lnSpc>
              <a:spcBef>
                <a:spcPts val="129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3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sold</a:t>
            </a:r>
            <a:r>
              <a:rPr dirty="0" sz="3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0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0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30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producer</a:t>
            </a:r>
            <a:r>
              <a:rPr dirty="0" sz="30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30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rates,</a:t>
            </a:r>
            <a:r>
              <a:rPr dirty="0" sz="30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producer</a:t>
            </a:r>
            <a:r>
              <a:rPr dirty="0" sz="30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takes</a:t>
            </a:r>
            <a:r>
              <a:rPr dirty="0" sz="30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advertisement</a:t>
            </a:r>
            <a:r>
              <a:rPr dirty="0" sz="305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revenue.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194310" marR="662940" indent="-182245">
              <a:lnSpc>
                <a:spcPts val="2980"/>
              </a:lnSpc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3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3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given</a:t>
            </a:r>
            <a:r>
              <a:rPr dirty="0" sz="30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free</a:t>
            </a:r>
            <a:r>
              <a:rPr dirty="0" sz="3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producer</a:t>
            </a:r>
            <a:r>
              <a:rPr dirty="0" sz="30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0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0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takes</a:t>
            </a:r>
            <a:r>
              <a:rPr dirty="0" sz="30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advertisement</a:t>
            </a:r>
            <a:r>
              <a:rPr dirty="0" sz="30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revenue.</a:t>
            </a:r>
            <a:endParaRPr sz="30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720"/>
              </a:spcBef>
              <a:buFont typeface="Arial"/>
              <a:buChar char="•"/>
            </a:pPr>
            <a:endParaRPr sz="3050">
              <a:latin typeface="Calibri"/>
              <a:cs typeface="Calibri"/>
            </a:endParaRPr>
          </a:p>
          <a:p>
            <a:pPr marL="194310" marR="92075" indent="-182245">
              <a:lnSpc>
                <a:spcPts val="2980"/>
              </a:lnSpc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0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pays</a:t>
            </a:r>
            <a:r>
              <a:rPr dirty="0" sz="30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producer</a:t>
            </a:r>
            <a:r>
              <a:rPr dirty="0" sz="30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30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takes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advertisement</a:t>
            </a:r>
            <a:r>
              <a:rPr dirty="0" sz="30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450731" y="3119049"/>
            <a:ext cx="2825115" cy="1033144"/>
          </a:xfrm>
          <a:prstGeom prst="rect">
            <a:avLst/>
          </a:prstGeom>
        </p:spPr>
        <p:txBody>
          <a:bodyPr wrap="square" lIns="0" tIns="13970" rIns="0" bIns="0" rtlCol="0" vert="horz">
            <a:spAutoFit/>
          </a:bodyPr>
          <a:lstStyle/>
          <a:p>
            <a:pPr marL="222250" indent="-212725">
              <a:lnSpc>
                <a:spcPct val="100000"/>
              </a:lnSpc>
              <a:spcBef>
                <a:spcPts val="110"/>
              </a:spcBef>
              <a:buClr>
                <a:srgbClr val="F1F1F1"/>
              </a:buClr>
              <a:buSzPct val="68181"/>
              <a:buFont typeface="Arial"/>
              <a:buChar char="•"/>
              <a:tabLst>
                <a:tab pos="222250" algn="l"/>
              </a:tabLst>
            </a:pPr>
            <a:r>
              <a:rPr dirty="0" sz="6600">
                <a:solidFill>
                  <a:srgbClr val="FFFFFF"/>
                </a:solidFill>
                <a:latin typeface="Calibri"/>
                <a:cs typeface="Calibri"/>
              </a:rPr>
              <a:t>UNIT</a:t>
            </a:r>
            <a:r>
              <a:rPr dirty="0" sz="66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6600" spc="-25">
                <a:solidFill>
                  <a:srgbClr val="FFFFFF"/>
                </a:solidFill>
                <a:latin typeface="Calibri"/>
                <a:cs typeface="Calibri"/>
              </a:rPr>
              <a:t>IV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236771"/>
            <a:ext cx="1980564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203200">
              <a:lnSpc>
                <a:spcPct val="100000"/>
              </a:lnSpc>
              <a:spcBef>
                <a:spcPts val="105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07645" algn="l"/>
              </a:tabLst>
            </a:pPr>
            <a:r>
              <a:rPr dirty="0" u="heavy" sz="4400" spc="-4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Project: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1037223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053" y="1811345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6053" y="2585466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6053" y="3359588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6053" y="3895820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6053" y="4432051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596053" y="969420"/>
            <a:ext cx="8841105" cy="503301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algn="just" marL="194310" marR="121285" indent="279400">
              <a:lnSpc>
                <a:spcPts val="1870"/>
              </a:lnSpc>
              <a:spcBef>
                <a:spcPts val="585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Normally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task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tiny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part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magazine,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newspapers,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radio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television.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many small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completed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newspapers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issue,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radio</a:t>
            </a:r>
            <a:r>
              <a:rPr dirty="0" sz="19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endParaRPr sz="1950">
              <a:latin typeface="Calibri"/>
              <a:cs typeface="Calibri"/>
            </a:endParaRPr>
          </a:p>
          <a:p>
            <a:pPr marL="194310" marR="81280" indent="27940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know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issue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normal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newspaper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contains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least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10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12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pages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almost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radio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stations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channels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24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non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stopping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broadcasting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everyday.</a:t>
            </a:r>
            <a:endParaRPr sz="1950">
              <a:latin typeface="Calibri"/>
              <a:cs typeface="Calibri"/>
            </a:endParaRPr>
          </a:p>
          <a:p>
            <a:pPr algn="just" marL="194310" marR="514984" indent="279400">
              <a:lnSpc>
                <a:spcPts val="1870"/>
              </a:lnSpc>
              <a:spcBef>
                <a:spcPts val="484"/>
              </a:spcBef>
            </a:pP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articles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radio/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easy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job.</a:t>
            </a:r>
            <a:r>
              <a:rPr dirty="0" sz="19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proper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planning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execution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‘run’’</a:t>
            </a:r>
            <a:r>
              <a:rPr dirty="0" sz="19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media.</a:t>
            </a:r>
            <a:endParaRPr sz="1950">
              <a:latin typeface="Calibri"/>
              <a:cs typeface="Calibri"/>
            </a:endParaRPr>
          </a:p>
          <a:p>
            <a:pPr algn="just" marL="194310" marR="560070" indent="27940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 skillful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 making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various segments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print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known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‘project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management’.</a:t>
            </a:r>
            <a:endParaRPr sz="1950">
              <a:latin typeface="Calibri"/>
              <a:cs typeface="Calibri"/>
            </a:endParaRPr>
          </a:p>
          <a:p>
            <a:pPr marL="194310" marR="5080" indent="27940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As we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described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earlier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not 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entire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pages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formed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single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single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group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 24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hours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 produced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single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unit.</a:t>
            </a:r>
            <a:endParaRPr sz="1950">
              <a:latin typeface="Calibri"/>
              <a:cs typeface="Calibri"/>
            </a:endParaRPr>
          </a:p>
          <a:p>
            <a:pPr marL="194310" marR="1101725" indent="279400">
              <a:lnSpc>
                <a:spcPts val="1870"/>
              </a:lnSpc>
              <a:spcBef>
                <a:spcPts val="480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tasks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classiﬁed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responsibilities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parts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given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units.</a:t>
            </a:r>
            <a:endParaRPr sz="1950">
              <a:latin typeface="Calibri"/>
              <a:cs typeface="Calibri"/>
            </a:endParaRPr>
          </a:p>
          <a:p>
            <a:pPr marL="194310" marR="321945" indent="-182245">
              <a:lnSpc>
                <a:spcPts val="1870"/>
              </a:lnSpc>
              <a:spcBef>
                <a:spcPts val="484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Planning,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organising,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directing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done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after Departmentation.</a:t>
            </a:r>
            <a:endParaRPr sz="1950">
              <a:latin typeface="Calibri"/>
              <a:cs typeface="Calibri"/>
            </a:endParaRPr>
          </a:p>
          <a:p>
            <a:pPr marL="194310" marR="19050" indent="-182245">
              <a:lnSpc>
                <a:spcPts val="1870"/>
              </a:lnSpc>
              <a:spcBef>
                <a:spcPts val="480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classiﬁed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(a)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topic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wise,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(b)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page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(c)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theme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(d)time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(e)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wise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on…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54824" y="1009037"/>
            <a:ext cx="3051175" cy="0"/>
          </a:xfrm>
          <a:custGeom>
            <a:avLst/>
            <a:gdLst/>
            <a:ahLst/>
            <a:cxnLst/>
            <a:rect l="l" t="t" r="r" b="b"/>
            <a:pathLst>
              <a:path w="3051175" h="0">
                <a:moveTo>
                  <a:pt x="0" y="0"/>
                </a:moveTo>
                <a:lnTo>
                  <a:pt x="3050587" y="0"/>
                </a:lnTo>
              </a:path>
            </a:pathLst>
          </a:custGeom>
          <a:ln w="25188">
            <a:solidFill>
              <a:srgbClr val="FFFFFF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260208" y="-159527"/>
            <a:ext cx="7505700" cy="58242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 indent="-762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STEPS</a:t>
            </a:r>
            <a:r>
              <a:rPr dirty="0" u="heavy" sz="395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INVOLVED</a:t>
            </a:r>
            <a:r>
              <a:rPr dirty="0" u="heavy" sz="395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IN</a:t>
            </a:r>
            <a:r>
              <a:rPr dirty="0" u="heavy" sz="3950" spc="-11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VIDEO</a:t>
            </a:r>
            <a:r>
              <a:rPr dirty="0" u="heavy" sz="3950" spc="-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PROJECT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 MANAGEMENT</a:t>
            </a:r>
            <a:endParaRPr sz="3950">
              <a:latin typeface="Calibri"/>
              <a:cs typeface="Calibri"/>
            </a:endParaRPr>
          </a:p>
          <a:p>
            <a:pPr marL="195580" indent="-182880">
              <a:lnSpc>
                <a:spcPts val="2090"/>
              </a:lnSpc>
              <a:spcBef>
                <a:spcPts val="840"/>
              </a:spcBef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1.Clearly</a:t>
            </a:r>
            <a:r>
              <a:rPr dirty="0" sz="17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goals</a:t>
            </a:r>
            <a:r>
              <a:rPr dirty="0" sz="175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50" spc="-6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purposes</a:t>
            </a:r>
            <a:r>
              <a:rPr dirty="0" sz="1750" spc="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production.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2.</a:t>
            </a:r>
            <a:r>
              <a:rPr dirty="0" sz="17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Identify</a:t>
            </a:r>
            <a:r>
              <a:rPr dirty="0" sz="17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analyze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45" b="1">
                <a:solidFill>
                  <a:srgbClr val="FFFFFF"/>
                </a:solidFill>
                <a:latin typeface="Calibri"/>
                <a:cs typeface="Calibri"/>
              </a:rPr>
              <a:t>your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target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audience.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3.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Check</a:t>
            </a:r>
            <a:r>
              <a:rPr dirty="0" sz="17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30" b="1">
                <a:solidFill>
                  <a:srgbClr val="FFFFFF"/>
                </a:solidFill>
                <a:latin typeface="Calibri"/>
                <a:cs typeface="Calibri"/>
              </a:rPr>
              <a:t>out</a:t>
            </a:r>
            <a:r>
              <a:rPr dirty="0" sz="17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similar</a:t>
            </a:r>
            <a:r>
              <a:rPr dirty="0" sz="17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productions</a:t>
            </a:r>
            <a:r>
              <a:rPr dirty="0" sz="1750" spc="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done</a:t>
            </a:r>
            <a:r>
              <a:rPr dirty="0" sz="17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past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4.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Determine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value</a:t>
            </a:r>
            <a:r>
              <a:rPr dirty="0" sz="17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5.</a:t>
            </a:r>
            <a:r>
              <a:rPr dirty="0" sz="17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dirty="0" sz="17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75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40" b="1">
                <a:solidFill>
                  <a:srgbClr val="FFFFFF"/>
                </a:solidFill>
                <a:latin typeface="Calibri"/>
                <a:cs typeface="Calibri"/>
              </a:rPr>
              <a:t>treatment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750" spc="-6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750" spc="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40" b="1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proposal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6.</a:t>
            </a:r>
            <a:r>
              <a:rPr dirty="0" sz="17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Develop</a:t>
            </a:r>
            <a:r>
              <a:rPr dirty="0" sz="1750" spc="-4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7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40" b="1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schedule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7.</a:t>
            </a:r>
            <a:r>
              <a:rPr dirty="0" sz="17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Select</a:t>
            </a:r>
            <a:r>
              <a:rPr dirty="0" sz="17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key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40" b="1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8.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Decide on</a:t>
            </a:r>
            <a:r>
              <a:rPr dirty="0" sz="1750" spc="-4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locations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9.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Decide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7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talent,</a:t>
            </a:r>
            <a:r>
              <a:rPr dirty="0" sz="17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45" b="1">
                <a:solidFill>
                  <a:srgbClr val="FFFFFF"/>
                </a:solidFill>
                <a:latin typeface="Calibri"/>
                <a:cs typeface="Calibri"/>
              </a:rPr>
              <a:t>wardrobe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50" spc="-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sets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10.Decide</a:t>
            </a:r>
            <a:r>
              <a:rPr dirty="0" sz="1750" spc="-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75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remaining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11.Production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personnel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12.Obtain</a:t>
            </a:r>
            <a:r>
              <a:rPr dirty="0" sz="17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permits,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insurance</a:t>
            </a:r>
            <a:r>
              <a:rPr dirty="0" sz="17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clearances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13.Select</a:t>
            </a:r>
            <a:r>
              <a:rPr dirty="0" sz="1750" spc="-7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r>
              <a:rPr dirty="0" sz="175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inserts,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14.Still</a:t>
            </a:r>
            <a:r>
              <a:rPr dirty="0" sz="1750" spc="-30" b="1">
                <a:solidFill>
                  <a:srgbClr val="FFFFFF"/>
                </a:solidFill>
                <a:latin typeface="Calibri"/>
                <a:cs typeface="Calibri"/>
              </a:rPr>
              <a:t> photos</a:t>
            </a:r>
            <a:r>
              <a:rPr dirty="0" sz="1750" spc="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5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graphics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15.Moving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5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rehearsals</a:t>
            </a:r>
            <a:r>
              <a:rPr dirty="0" sz="1750" spc="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5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shooting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16.The</a:t>
            </a:r>
            <a:r>
              <a:rPr dirty="0" sz="1750" spc="-8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editing</a:t>
            </a:r>
            <a:r>
              <a:rPr dirty="0" sz="1750" spc="-5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phase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90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17.Do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40" b="1">
                <a:solidFill>
                  <a:srgbClr val="FFFFFF"/>
                </a:solidFill>
                <a:latin typeface="Calibri"/>
                <a:cs typeface="Calibri"/>
              </a:rPr>
              <a:t>postproduction</a:t>
            </a:r>
            <a:r>
              <a:rPr dirty="0" sz="1750" spc="-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follow-</a:t>
            </a:r>
            <a:r>
              <a:rPr dirty="0" sz="1750" spc="-25" b="1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596053" y="-129195"/>
            <a:ext cx="694563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203200">
              <a:lnSpc>
                <a:spcPct val="100000"/>
              </a:lnSpc>
              <a:spcBef>
                <a:spcPts val="105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07645" algn="l"/>
              </a:tabLst>
            </a:pPr>
            <a:r>
              <a:rPr dirty="0" u="heavy" sz="440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PRODUCTION</a:t>
            </a:r>
            <a:r>
              <a:rPr dirty="0" u="heavy" sz="4400" spc="-204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PROJECT</a:t>
            </a:r>
            <a:r>
              <a:rPr dirty="0" u="heavy" sz="4400" spc="-16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CYCLE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2436839"/>
            <a:ext cx="94615" cy="260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053" y="3301638"/>
            <a:ext cx="94615" cy="260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6053" y="3900560"/>
            <a:ext cx="94615" cy="260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6053" y="5297114"/>
            <a:ext cx="94615" cy="260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6053" y="632680"/>
            <a:ext cx="8879205" cy="521716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94310" marR="22860" indent="-182245">
              <a:lnSpc>
                <a:spcPct val="79300"/>
              </a:lnSpc>
              <a:spcBef>
                <a:spcPts val="650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1792" sz="23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print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dirty="0" sz="2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media,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publication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papers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magazines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,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radio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non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stopping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publishing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telecast</a:t>
            </a:r>
            <a:r>
              <a:rPr dirty="0" sz="22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respectively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2200" spc="2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2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making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cyclic</a:t>
            </a:r>
            <a:r>
              <a:rPr dirty="0" sz="22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one.</a:t>
            </a:r>
            <a:endParaRPr sz="2200">
              <a:latin typeface="Calibri"/>
              <a:cs typeface="Calibri"/>
            </a:endParaRPr>
          </a:p>
          <a:p>
            <a:pPr marL="194310" marR="280670" indent="-182245">
              <a:lnSpc>
                <a:spcPct val="79300"/>
              </a:lnSpc>
              <a:spcBef>
                <a:spcPts val="530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1792" sz="23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Organisations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particular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topic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particular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particular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publication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telecast.</a:t>
            </a:r>
            <a:endParaRPr sz="2200">
              <a:latin typeface="Calibri"/>
              <a:cs typeface="Calibri"/>
            </a:endParaRPr>
          </a:p>
          <a:p>
            <a:pPr marL="194310" marR="20955" indent="279400">
              <a:lnSpc>
                <a:spcPct val="79300"/>
              </a:lnSpc>
              <a:spcBef>
                <a:spcPts val="525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organisations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projects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continuously.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Hence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infrastructure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published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365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days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year.</a:t>
            </a:r>
            <a:endParaRPr sz="2200">
              <a:latin typeface="Calibri"/>
              <a:cs typeface="Calibri"/>
            </a:endParaRPr>
          </a:p>
          <a:p>
            <a:pPr marL="194310" marR="71120" indent="279400">
              <a:lnSpc>
                <a:spcPct val="79300"/>
              </a:lnSpc>
              <a:spcBef>
                <a:spcPts val="53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script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writers,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sub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editors,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column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writers,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producers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crew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repeatedly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allotted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them.</a:t>
            </a:r>
            <a:endParaRPr sz="2200">
              <a:latin typeface="Calibri"/>
              <a:cs typeface="Calibri"/>
            </a:endParaRPr>
          </a:p>
          <a:p>
            <a:pPr marL="194310" marR="5080" indent="279400">
              <a:lnSpc>
                <a:spcPct val="79300"/>
              </a:lnSpc>
              <a:spcBef>
                <a:spcPts val="530"/>
              </a:spcBef>
              <a:tabLst>
                <a:tab pos="4406265" algn="l"/>
                <a:tab pos="5553710" algn="l"/>
                <a:tab pos="7303134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‘hot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news’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‘the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aﬀairs’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topics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planned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advance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such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a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dirty="0" sz="2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that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editorial</a:t>
            </a:r>
            <a:r>
              <a:rPr dirty="0" sz="2200" spc="20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200" spc="2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have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dirty="0" sz="2200" spc="2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episodes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2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hand</a:t>
            </a:r>
            <a:r>
              <a:rPr dirty="0" sz="2200" spc="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as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‘ready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55">
                <a:solidFill>
                  <a:srgbClr val="FFFFFF"/>
                </a:solidFill>
                <a:latin typeface="Calibri"/>
                <a:cs typeface="Calibri"/>
              </a:rPr>
              <a:t>ﬁt’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book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	publication</a:t>
            </a:r>
            <a:r>
              <a:rPr dirty="0" sz="2200" spc="2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telecast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electronic media.</a:t>
            </a:r>
            <a:endParaRPr sz="2200">
              <a:latin typeface="Calibri"/>
              <a:cs typeface="Calibri"/>
            </a:endParaRPr>
          </a:p>
          <a:p>
            <a:pPr marL="194310" marR="426084" indent="279400">
              <a:lnSpc>
                <a:spcPct val="79300"/>
              </a:lnSpc>
              <a:spcBef>
                <a:spcPts val="53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PPC-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keeps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active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continues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yields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employment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too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many.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58212"/>
            <a:ext cx="6133465" cy="428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4460" indent="-123825">
              <a:lnSpc>
                <a:spcPct val="100000"/>
              </a:lnSpc>
              <a:spcBef>
                <a:spcPts val="95"/>
              </a:spcBef>
              <a:buClr>
                <a:srgbClr val="F1F1F1"/>
              </a:buClr>
              <a:buSzPct val="94339"/>
              <a:buFont typeface="Arial"/>
              <a:buChar char="•"/>
              <a:tabLst>
                <a:tab pos="124460" algn="l"/>
              </a:tabLst>
            </a:pPr>
            <a:r>
              <a:rPr dirty="0" u="heavy" sz="265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PRODUCTION</a:t>
            </a:r>
            <a:r>
              <a:rPr dirty="0" u="heavy" sz="2650" spc="-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STRATEGIES</a:t>
            </a:r>
            <a:r>
              <a:rPr dirty="0" u="heavy" sz="265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2650" spc="-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WORK</a:t>
            </a:r>
            <a:r>
              <a:rPr dirty="0" u="heavy" sz="2650" spc="-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PLAN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3849361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053" y="4921824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6053" y="5458055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6053" y="1221304"/>
            <a:ext cx="8693785" cy="47345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30"/>
              </a:spcBef>
              <a:buClr>
                <a:srgbClr val="F1F1F1"/>
              </a:buClr>
              <a:buSzPct val="69230"/>
              <a:buFont typeface="Arial"/>
              <a:buChar char="•"/>
              <a:tabLst>
                <a:tab pos="194310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‘Strategy’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 deﬁned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as ‘skillful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planning’.</a:t>
            </a:r>
            <a:endParaRPr sz="1950">
              <a:latin typeface="Calibri"/>
              <a:cs typeface="Calibri"/>
            </a:endParaRPr>
          </a:p>
          <a:p>
            <a:pPr marL="194310" marR="101600" indent="-182245">
              <a:lnSpc>
                <a:spcPts val="1870"/>
              </a:lnSpc>
              <a:spcBef>
                <a:spcPts val="465"/>
              </a:spcBef>
              <a:buChar char="•"/>
              <a:tabLst>
                <a:tab pos="194310" algn="l"/>
                <a:tab pos="7537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planned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expectation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readers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viewers.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planned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basis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viewers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age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group,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states,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inherent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publication,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publication,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season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publication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9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on.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 example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well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planned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TV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channel,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mid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day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planned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house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wife’s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elders;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evening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 are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meant for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children</a:t>
            </a:r>
            <a:r>
              <a:rPr dirty="0" sz="1950" spc="3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late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evening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late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night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 programmes for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adults and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grown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ups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respectively.</a:t>
            </a:r>
            <a:endParaRPr sz="1950">
              <a:latin typeface="Calibri"/>
              <a:cs typeface="Calibri"/>
            </a:endParaRPr>
          </a:p>
          <a:p>
            <a:pPr marL="194310" marR="235585" indent="-182245">
              <a:lnSpc>
                <a:spcPts val="1870"/>
              </a:lnSpc>
              <a:spcBef>
                <a:spcPts val="495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includes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cutting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programmes.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Eg:</a:t>
            </a:r>
            <a:r>
              <a:rPr dirty="0" sz="1950" spc="4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crew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sent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 the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coverage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aﬀairs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9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some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short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stories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bi-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products.</a:t>
            </a:r>
            <a:endParaRPr sz="1950">
              <a:latin typeface="Calibri"/>
              <a:cs typeface="Calibri"/>
            </a:endParaRPr>
          </a:p>
          <a:p>
            <a:pPr marL="194310" marR="508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Like wise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huge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 set and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settings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made for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expensive show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used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other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having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slight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modiﬁcation.</a:t>
            </a:r>
            <a:endParaRPr sz="1950">
              <a:latin typeface="Calibri"/>
              <a:cs typeface="Calibri"/>
            </a:endParaRPr>
          </a:p>
          <a:p>
            <a:pPr marL="194310" marR="102870" indent="-182245">
              <a:lnSpc>
                <a:spcPts val="1870"/>
              </a:lnSpc>
              <a:spcBef>
                <a:spcPts val="484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(PPC)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cycle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properly 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eﬃciency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achieved.</a:t>
            </a:r>
            <a:endParaRPr sz="1950">
              <a:latin typeface="Calibri"/>
              <a:cs typeface="Calibri"/>
            </a:endParaRPr>
          </a:p>
          <a:p>
            <a:pPr marL="194310" marR="594995">
              <a:lnSpc>
                <a:spcPts val="1870"/>
              </a:lnSpc>
              <a:spcBef>
                <a:spcPts val="480"/>
              </a:spcBef>
            </a:pP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Spending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comparatively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lesser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money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power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proper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planning,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achieving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eﬃciency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production.</a:t>
            </a:r>
            <a:endParaRPr sz="1950">
              <a:latin typeface="Calibri"/>
              <a:cs typeface="Calibri"/>
            </a:endParaRPr>
          </a:p>
          <a:p>
            <a:pPr marL="194310" marR="5080" indent="279400">
              <a:lnSpc>
                <a:spcPts val="1870"/>
              </a:lnSpc>
              <a:spcBef>
                <a:spcPts val="480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Eﬃciency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namely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production,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strategy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altogether.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236771"/>
            <a:ext cx="6229985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203200">
              <a:lnSpc>
                <a:spcPct val="100000"/>
              </a:lnSpc>
              <a:spcBef>
                <a:spcPts val="105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07645" algn="l"/>
              </a:tabLst>
            </a:pPr>
            <a:r>
              <a:rPr dirty="0" u="heavy" sz="4400" spc="-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PROGRAMME</a:t>
            </a:r>
            <a:r>
              <a:rPr dirty="0" u="heavy" sz="440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STRATEGIES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953263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053" y="1965274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6053" y="2739395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6053" y="3275627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6053" y="4049748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6053" y="5061759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77968" y="885460"/>
            <a:ext cx="8663305" cy="491236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2700" marR="5080" indent="279400">
              <a:lnSpc>
                <a:spcPts val="1870"/>
              </a:lnSpc>
              <a:spcBef>
                <a:spcPts val="585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Though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common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public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readership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or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viewer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ship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diﬀers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project.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Elders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news,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aﬀairs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spiritual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youth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mostly entertainment.</a:t>
            </a:r>
            <a:endParaRPr sz="1950">
              <a:latin typeface="Calibri"/>
              <a:cs typeface="Calibri"/>
            </a:endParaRPr>
          </a:p>
          <a:p>
            <a:pPr marL="12700" marR="298450" indent="279400">
              <a:lnSpc>
                <a:spcPts val="1870"/>
              </a:lnSpc>
              <a:spcBef>
                <a:spcPts val="490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planned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viewerships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particular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opinion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poll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(television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rating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points)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TRP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give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us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mass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public.</a:t>
            </a:r>
            <a:endParaRPr sz="1950">
              <a:latin typeface="Calibri"/>
              <a:cs typeface="Calibri"/>
            </a:endParaRPr>
          </a:p>
          <a:p>
            <a:pPr marL="12700" marR="254000" indent="27940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said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earlier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skill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programming,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increases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viewerships,</a:t>
            </a:r>
            <a:r>
              <a:rPr dirty="0" sz="1950" spc="3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then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ﬂow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advertisements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revenue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ultimately.</a:t>
            </a:r>
            <a:endParaRPr sz="1950">
              <a:latin typeface="Calibri"/>
              <a:cs typeface="Calibri"/>
            </a:endParaRPr>
          </a:p>
          <a:p>
            <a:pPr marL="12700" marR="100330" indent="279400">
              <a:lnSpc>
                <a:spcPts val="1870"/>
              </a:lnSpc>
              <a:spcBef>
                <a:spcPts val="480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Continous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marketing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survey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TRP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rating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carefully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monitored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discussed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plan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importance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existing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programmes,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suitable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concepts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endParaRPr sz="1950">
              <a:latin typeface="Calibri"/>
              <a:cs typeface="Calibri"/>
            </a:endParaRPr>
          </a:p>
          <a:p>
            <a:pPr marL="12700" marR="71755" indent="279400">
              <a:lnSpc>
                <a:spcPts val="1870"/>
              </a:lnSpc>
              <a:spcBef>
                <a:spcPts val="489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Utilizing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current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style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fashion,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 are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designed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create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sensation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swap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box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oﬃce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hit.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While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advertiser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views to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considered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adopted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to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trend.</a:t>
            </a:r>
            <a:endParaRPr sz="1950">
              <a:latin typeface="Calibri"/>
              <a:cs typeface="Calibri"/>
            </a:endParaRPr>
          </a:p>
          <a:p>
            <a:pPr marL="12700" marR="51435" indent="559435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Inserted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planning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too-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many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programmes,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concentration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eﬀorts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be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focused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selective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few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programmes,</a:t>
            </a:r>
            <a:r>
              <a:rPr dirty="0" sz="1950" spc="4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9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‘complete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perfect’.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18123"/>
            <a:ext cx="8399780" cy="4417695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203200">
              <a:lnSpc>
                <a:spcPct val="100000"/>
              </a:lnSpc>
              <a:spcBef>
                <a:spcPts val="105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07645" algn="l"/>
              </a:tabLst>
            </a:pPr>
            <a:r>
              <a:rPr dirty="0" u="heavy" sz="4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Some</a:t>
            </a:r>
            <a:r>
              <a:rPr dirty="0" u="heavy" sz="4400" spc="-1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views</a:t>
            </a:r>
            <a:r>
              <a:rPr dirty="0" u="heavy" sz="4400" spc="-1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4400" spc="-2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organisation</a:t>
            </a:r>
            <a:r>
              <a:rPr dirty="0" sz="4400" spc="-10" b="1">
                <a:solidFill>
                  <a:srgbClr val="FFFFFF"/>
                </a:solidFill>
                <a:latin typeface="Calibri"/>
                <a:cs typeface="Calibri"/>
              </a:rPr>
              <a:t>:</a:t>
            </a:r>
            <a:endParaRPr sz="4400">
              <a:latin typeface="Calibri"/>
              <a:cs typeface="Calibri"/>
            </a:endParaRPr>
          </a:p>
          <a:p>
            <a:pPr lvl="1" marL="688340" indent="-180975">
              <a:lnSpc>
                <a:spcPct val="100000"/>
              </a:lnSpc>
              <a:spcBef>
                <a:spcPts val="313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68834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system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structures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function.</a:t>
            </a:r>
            <a:endParaRPr sz="2650">
              <a:latin typeface="Calibri"/>
              <a:cs typeface="Calibri"/>
            </a:endParaRPr>
          </a:p>
          <a:p>
            <a:pPr lvl="1" marL="688340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68834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over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endParaRPr sz="2650">
              <a:latin typeface="Calibri"/>
              <a:cs typeface="Calibri"/>
            </a:endParaRPr>
          </a:p>
          <a:p>
            <a:pPr lvl="1" marL="688340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68834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26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26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input/output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system.</a:t>
            </a:r>
            <a:endParaRPr sz="2650">
              <a:latin typeface="Calibri"/>
              <a:cs typeface="Calibri"/>
            </a:endParaRPr>
          </a:p>
          <a:p>
            <a:pPr lvl="1" marL="688340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68834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cultural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product.</a:t>
            </a:r>
            <a:endParaRPr sz="2650">
              <a:latin typeface="Calibri"/>
              <a:cs typeface="Calibri"/>
            </a:endParaRPr>
          </a:p>
          <a:p>
            <a:pPr lvl="1" marL="688340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68834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processing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system.</a:t>
            </a:r>
            <a:endParaRPr sz="2650">
              <a:latin typeface="Calibri"/>
              <a:cs typeface="Calibri"/>
            </a:endParaRPr>
          </a:p>
          <a:p>
            <a:pPr lvl="1" marL="688340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68834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structure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sub-groups.</a:t>
            </a:r>
            <a:endParaRPr sz="2650">
              <a:latin typeface="Calibri"/>
              <a:cs typeface="Calibri"/>
            </a:endParaRPr>
          </a:p>
          <a:p>
            <a:pPr lvl="1" marL="688340" indent="-180975">
              <a:lnSpc>
                <a:spcPct val="100000"/>
              </a:lnSpc>
              <a:spcBef>
                <a:spcPts val="6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68834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exchange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agent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with its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environment.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-236771"/>
            <a:ext cx="740918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203200">
              <a:lnSpc>
                <a:spcPct val="100000"/>
              </a:lnSpc>
              <a:spcBef>
                <a:spcPts val="105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07645" algn="l"/>
              </a:tabLst>
            </a:pPr>
            <a:r>
              <a:rPr dirty="0" sz="4400" spc="-40" b="1">
                <a:solidFill>
                  <a:srgbClr val="FFFFFF"/>
                </a:solidFill>
                <a:latin typeface="Calibri"/>
                <a:cs typeface="Calibri"/>
              </a:rPr>
              <a:t>Approaches</a:t>
            </a:r>
            <a:r>
              <a:rPr dirty="0" sz="4400" spc="-15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b="1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4400" spc="-19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80" b="1">
                <a:solidFill>
                  <a:srgbClr val="FFFFFF"/>
                </a:solidFill>
                <a:latin typeface="Calibri"/>
                <a:cs typeface="Calibri"/>
              </a:rPr>
              <a:t>Attributing</a:t>
            </a:r>
            <a:r>
              <a:rPr dirty="0" sz="4400" spc="-17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4400" spc="-10" b="1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12091" y="1319706"/>
            <a:ext cx="8895715" cy="4766310"/>
          </a:xfrm>
          <a:prstGeom prst="rect">
            <a:avLst/>
          </a:prstGeom>
        </p:spPr>
        <p:txBody>
          <a:bodyPr wrap="square" lIns="0" tIns="71120" rIns="0" bIns="0" rtlCol="0" vert="horz">
            <a:spAutoFit/>
          </a:bodyPr>
          <a:lstStyle/>
          <a:p>
            <a:pPr marL="194310" marR="605790" indent="-182245">
              <a:lnSpc>
                <a:spcPct val="78700"/>
              </a:lnSpc>
              <a:spcBef>
                <a:spcPts val="560"/>
              </a:spcBef>
              <a:buClr>
                <a:srgbClr val="F1F1F1"/>
              </a:buClr>
              <a:buSzPct val="68571"/>
              <a:buFont typeface="Arial"/>
              <a:buChar char="•"/>
              <a:tabLst>
                <a:tab pos="194310" algn="l"/>
              </a:tabLst>
            </a:pP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dirty="0" sz="17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7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7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7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ﬁgured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out,</a:t>
            </a:r>
            <a:r>
              <a:rPr dirty="0" sz="17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may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need</a:t>
            </a:r>
            <a:r>
              <a:rPr dirty="0" sz="1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justify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it,</a:t>
            </a:r>
            <a:r>
              <a:rPr dirty="0" sz="17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either</a:t>
            </a:r>
            <a:r>
              <a:rPr dirty="0" sz="17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terms</a:t>
            </a:r>
            <a:r>
              <a:rPr dirty="0" sz="17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r>
              <a:rPr dirty="0" sz="17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 eﬀectiveness.</a:t>
            </a:r>
            <a:endParaRPr sz="1750">
              <a:latin typeface="Calibri"/>
              <a:cs typeface="Calibri"/>
            </a:endParaRPr>
          </a:p>
          <a:p>
            <a:pPr marL="194310" marR="39370" indent="-182245">
              <a:lnSpc>
                <a:spcPct val="78700"/>
              </a:lnSpc>
              <a:spcBef>
                <a:spcPts val="420"/>
              </a:spcBef>
              <a:buClr>
                <a:srgbClr val="F1F1F1"/>
              </a:buClr>
              <a:buSzPct val="68571"/>
              <a:buFont typeface="Arial"/>
              <a:buChar char="•"/>
              <a:tabLst>
                <a:tab pos="194310" algn="l"/>
              </a:tabLst>
            </a:pP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three</a:t>
            </a:r>
            <a:r>
              <a:rPr dirty="0" sz="1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bases</a:t>
            </a:r>
            <a:r>
              <a:rPr dirty="0" sz="17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eﬀectiveness: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minute,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7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viewer,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cost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vs.</a:t>
            </a:r>
            <a:r>
              <a:rPr dirty="0" sz="1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measured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 beneﬁts.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6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7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Minute</a:t>
            </a:r>
            <a:endParaRPr sz="1750">
              <a:latin typeface="Calibri"/>
              <a:cs typeface="Calibri"/>
            </a:endParaRPr>
          </a:p>
          <a:p>
            <a:pPr marL="194310" marR="151765" indent="-182245">
              <a:lnSpc>
                <a:spcPct val="78700"/>
              </a:lnSpc>
              <a:spcBef>
                <a:spcPts val="434"/>
              </a:spcBef>
              <a:buClr>
                <a:srgbClr val="F1F1F1"/>
              </a:buClr>
              <a:buSzPct val="68571"/>
              <a:buFont typeface="Arial"/>
              <a:buChar char="•"/>
              <a:tabLst>
                <a:tab pos="194310" algn="l"/>
              </a:tabLst>
            </a:pP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minute</a:t>
            </a:r>
            <a:r>
              <a:rPr dirty="0" sz="1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7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relatively easy</a:t>
            </a:r>
            <a:r>
              <a:rPr dirty="0" sz="1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determine;</a:t>
            </a:r>
            <a:r>
              <a:rPr dirty="0" sz="1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simply divide</a:t>
            </a:r>
            <a:r>
              <a:rPr dirty="0" sz="1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ﬁnal</a:t>
            </a:r>
            <a:r>
              <a:rPr dirty="0" sz="17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cost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 ﬁnished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product.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7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example, if</a:t>
            </a:r>
            <a:r>
              <a:rPr dirty="0" sz="17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7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30-minute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dirty="0" sz="17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120,000,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7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minute</a:t>
            </a:r>
            <a:r>
              <a:rPr dirty="0" sz="1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would</a:t>
            </a:r>
            <a:r>
              <a:rPr dirty="0" sz="17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4,000.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6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1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750" spc="-3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Viewer</a:t>
            </a:r>
            <a:endParaRPr sz="1750">
              <a:latin typeface="Calibri"/>
              <a:cs typeface="Calibri"/>
            </a:endParaRPr>
          </a:p>
          <a:p>
            <a:pPr marL="194310" marR="388620" indent="-182245">
              <a:lnSpc>
                <a:spcPct val="78700"/>
              </a:lnSpc>
              <a:spcBef>
                <a:spcPts val="434"/>
              </a:spcBef>
              <a:buClr>
                <a:srgbClr val="F1F1F1"/>
              </a:buClr>
              <a:buSzPct val="68571"/>
              <a:buFont typeface="Arial"/>
              <a:buChar char="•"/>
              <a:tabLst>
                <a:tab pos="194310" algn="l"/>
              </a:tabLst>
            </a:pP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viewer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7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also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relatively simple</a:t>
            </a:r>
            <a:r>
              <a:rPr dirty="0" sz="1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ﬁgure</a:t>
            </a:r>
            <a:r>
              <a:rPr dirty="0" sz="1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out;</a:t>
            </a:r>
            <a:r>
              <a:rPr dirty="0" sz="1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you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simply divide</a:t>
            </a:r>
            <a:r>
              <a:rPr dirty="0" sz="1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7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production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dirty="0" sz="17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dirty="0" sz="17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anticipated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audience.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6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b="1">
                <a:solidFill>
                  <a:srgbClr val="FFFFFF"/>
                </a:solidFill>
                <a:latin typeface="Calibri"/>
                <a:cs typeface="Calibri"/>
              </a:rPr>
              <a:t>Per</a:t>
            </a:r>
            <a:r>
              <a:rPr dirty="0" sz="1750" spc="-3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 b="1">
                <a:solidFill>
                  <a:srgbClr val="FFFFFF"/>
                </a:solidFill>
                <a:latin typeface="Calibri"/>
                <a:cs typeface="Calibri"/>
              </a:rPr>
              <a:t>Measured </a:t>
            </a:r>
            <a:r>
              <a:rPr dirty="0" sz="1750" spc="-10" b="1">
                <a:solidFill>
                  <a:srgbClr val="FFFFFF"/>
                </a:solidFill>
                <a:latin typeface="Calibri"/>
                <a:cs typeface="Calibri"/>
              </a:rPr>
              <a:t>Results</a:t>
            </a:r>
            <a:endParaRPr sz="1750">
              <a:latin typeface="Calibri"/>
              <a:cs typeface="Calibri"/>
            </a:endParaRPr>
          </a:p>
          <a:p>
            <a:pPr marL="195580" indent="-182880">
              <a:lnSpc>
                <a:spcPts val="2075"/>
              </a:lnSpc>
              <a:buClr>
                <a:srgbClr val="F1F1F1"/>
              </a:buClr>
              <a:buSzPct val="68571"/>
              <a:buFont typeface="Arial"/>
              <a:buChar char="•"/>
              <a:tabLst>
                <a:tab pos="195580" algn="l"/>
              </a:tabLst>
            </a:pP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last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category,</a:t>
            </a:r>
            <a:r>
              <a:rPr dirty="0" sz="17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 per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measured</a:t>
            </a:r>
            <a:r>
              <a:rPr dirty="0" sz="1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results,</a:t>
            </a:r>
            <a:r>
              <a:rPr dirty="0" sz="17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75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most diﬃcult</a:t>
            </a:r>
            <a:r>
              <a:rPr dirty="0" sz="17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 determine.</a:t>
            </a:r>
            <a:endParaRPr sz="1750">
              <a:latin typeface="Calibri"/>
              <a:cs typeface="Calibri"/>
            </a:endParaRPr>
          </a:p>
          <a:p>
            <a:pPr marL="194310" marR="220979" indent="-182245">
              <a:lnSpc>
                <a:spcPct val="78700"/>
              </a:lnSpc>
              <a:spcBef>
                <a:spcPts val="439"/>
              </a:spcBef>
              <a:buClr>
                <a:srgbClr val="F1F1F1"/>
              </a:buClr>
              <a:buSzPct val="68571"/>
              <a:buFont typeface="Arial"/>
              <a:buChar char="•"/>
              <a:tabLst>
                <a:tab pos="194310" algn="l"/>
              </a:tabLst>
            </a:pP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7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7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measure</a:t>
            </a:r>
            <a:r>
              <a:rPr dirty="0" sz="1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r>
              <a:rPr dirty="0" sz="17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intended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results.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commercial</a:t>
            </a:r>
            <a:r>
              <a:rPr dirty="0" sz="17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television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might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sell</a:t>
            </a:r>
            <a:r>
              <a:rPr dirty="0" sz="17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300,000</a:t>
            </a:r>
            <a:r>
              <a:rPr dirty="0" sz="1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packages</a:t>
            </a:r>
            <a:r>
              <a:rPr dirty="0" sz="17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razor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blades</a:t>
            </a:r>
            <a:r>
              <a:rPr dirty="0" sz="17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airing</a:t>
            </a:r>
            <a:r>
              <a:rPr dirty="0" sz="17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r>
              <a:rPr dirty="0" sz="17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60-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second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commercial.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7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our </a:t>
            </a:r>
            <a:r>
              <a:rPr dirty="0" sz="1750" spc="-30">
                <a:solidFill>
                  <a:srgbClr val="FFFFFF"/>
                </a:solidFill>
                <a:latin typeface="Calibri"/>
                <a:cs typeface="Calibri"/>
              </a:rPr>
              <a:t>proﬁt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300,000</a:t>
            </a:r>
            <a:r>
              <a:rPr dirty="0" sz="1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packages</a:t>
            </a:r>
            <a:r>
              <a:rPr dirty="0" sz="17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7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3</a:t>
            </a:r>
            <a:r>
              <a:rPr dirty="0" sz="1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lakhs</a:t>
            </a:r>
            <a:r>
              <a:rPr dirty="0" sz="17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spent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2lakhs</a:t>
            </a:r>
            <a:r>
              <a:rPr dirty="0" sz="17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producing</a:t>
            </a:r>
            <a:r>
              <a:rPr dirty="0" sz="17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airing</a:t>
            </a:r>
            <a:r>
              <a:rPr dirty="0" sz="17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commercial,</a:t>
            </a:r>
            <a:r>
              <a:rPr dirty="0" sz="1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might</a:t>
            </a:r>
            <a:r>
              <a:rPr dirty="0" sz="1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question</a:t>
            </a:r>
            <a:r>
              <a:rPr dirty="0" sz="17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whether</a:t>
            </a:r>
            <a:r>
              <a:rPr dirty="0" sz="17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r>
              <a:rPr dirty="0" sz="17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7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investment.</a:t>
            </a:r>
            <a:endParaRPr sz="1750">
              <a:latin typeface="Calibri"/>
              <a:cs typeface="Calibri"/>
            </a:endParaRPr>
          </a:p>
          <a:p>
            <a:pPr marL="194310" marR="5080" indent="-182245">
              <a:lnSpc>
                <a:spcPct val="78700"/>
              </a:lnSpc>
              <a:spcBef>
                <a:spcPts val="420"/>
              </a:spcBef>
              <a:buClr>
                <a:srgbClr val="F1F1F1"/>
              </a:buClr>
              <a:buSzPct val="68571"/>
              <a:buFont typeface="Arial"/>
              <a:buChar char="•"/>
              <a:tabLst>
                <a:tab pos="194310" algn="l"/>
              </a:tabLst>
            </a:pP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course,</a:t>
            </a:r>
            <a:r>
              <a:rPr dirty="0" sz="1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once</a:t>
            </a:r>
            <a:r>
              <a:rPr dirty="0" sz="1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0">
                <a:solidFill>
                  <a:srgbClr val="FFFFFF"/>
                </a:solidFill>
                <a:latin typeface="Calibri"/>
                <a:cs typeface="Calibri"/>
              </a:rPr>
              <a:t>produced,</a:t>
            </a:r>
            <a:r>
              <a:rPr dirty="0" sz="1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most</a:t>
            </a:r>
            <a:r>
              <a:rPr dirty="0" sz="1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ads</a:t>
            </a:r>
            <a:r>
              <a:rPr dirty="0" sz="17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aired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1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17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once.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(Sometimes</a:t>
            </a:r>
            <a:r>
              <a:rPr dirty="0" sz="17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endlessly,</a:t>
            </a:r>
            <a:r>
              <a:rPr dirty="0" sz="17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seems!)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This</a:t>
            </a:r>
            <a:r>
              <a:rPr dirty="0" sz="17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means</a:t>
            </a:r>
            <a:r>
              <a:rPr dirty="0" sz="17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10">
                <a:solidFill>
                  <a:srgbClr val="FFFFFF"/>
                </a:solidFill>
                <a:latin typeface="Calibri"/>
                <a:cs typeface="Calibri"/>
              </a:rPr>
              <a:t>future</a:t>
            </a:r>
            <a:r>
              <a:rPr dirty="0" sz="1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airings</a:t>
            </a:r>
            <a:r>
              <a:rPr dirty="0" sz="17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simply</a:t>
            </a:r>
            <a:r>
              <a:rPr dirty="0" sz="17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centers</a:t>
            </a:r>
            <a:r>
              <a:rPr dirty="0" sz="17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17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buying</a:t>
            </a:r>
            <a:r>
              <a:rPr dirty="0" sz="17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air</a:t>
            </a:r>
            <a:r>
              <a:rPr dirty="0" sz="17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time.</a:t>
            </a:r>
            <a:r>
              <a:rPr dirty="0" sz="1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7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7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TV </a:t>
            </a:r>
            <a:r>
              <a:rPr dirty="0" sz="175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17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750" spc="-25">
                <a:solidFill>
                  <a:srgbClr val="FFFFFF"/>
                </a:solidFill>
                <a:latin typeface="Calibri"/>
                <a:cs typeface="Calibri"/>
              </a:rPr>
              <a:t>was</a:t>
            </a:r>
            <a:endParaRPr sz="17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8003871" y="837559"/>
            <a:ext cx="385445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1)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60208" y="38164"/>
            <a:ext cx="7769225" cy="4241165"/>
          </a:xfrm>
          <a:prstGeom prst="rect">
            <a:avLst/>
          </a:prstGeom>
        </p:spPr>
        <p:txBody>
          <a:bodyPr wrap="square" lIns="0" tIns="118110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930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950" spc="-1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PLANNING</a:t>
            </a:r>
            <a:endParaRPr sz="3950">
              <a:latin typeface="Calibri"/>
              <a:cs typeface="Calibri"/>
            </a:endParaRPr>
          </a:p>
          <a:p>
            <a:pPr marL="185420" marR="885190" indent="13970">
              <a:lnSpc>
                <a:spcPts val="3860"/>
              </a:lnSpc>
              <a:spcBef>
                <a:spcPts val="1160"/>
              </a:spcBef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systematic</a:t>
            </a:r>
            <a:r>
              <a:rPr dirty="0" sz="35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method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determining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which</a:t>
            </a:r>
            <a:r>
              <a:rPr dirty="0" sz="35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5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3500">
              <a:latin typeface="Calibri"/>
              <a:cs typeface="Calibri"/>
            </a:endParaRPr>
          </a:p>
          <a:p>
            <a:pPr lvl="1" marL="659765" indent="-460375">
              <a:lnSpc>
                <a:spcPct val="100000"/>
              </a:lnSpc>
              <a:spcBef>
                <a:spcPts val="430"/>
              </a:spcBef>
              <a:buAutoNum type="arabicParenR" startAt="2"/>
              <a:tabLst>
                <a:tab pos="659765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how</a:t>
            </a:r>
            <a:r>
              <a:rPr dirty="0" sz="35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3500">
              <a:latin typeface="Calibri"/>
              <a:cs typeface="Calibri"/>
            </a:endParaRPr>
          </a:p>
          <a:p>
            <a:pPr lvl="1" marL="659765" indent="-460375">
              <a:lnSpc>
                <a:spcPct val="100000"/>
              </a:lnSpc>
              <a:spcBef>
                <a:spcPts val="500"/>
              </a:spcBef>
              <a:buAutoNum type="arabicParenR" startAt="2"/>
              <a:tabLst>
                <a:tab pos="659765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when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3500">
              <a:latin typeface="Calibri"/>
              <a:cs typeface="Calibri"/>
            </a:endParaRPr>
          </a:p>
          <a:p>
            <a:pPr lvl="1" marL="659765" indent="-460375">
              <a:lnSpc>
                <a:spcPct val="100000"/>
              </a:lnSpc>
              <a:spcBef>
                <a:spcPts val="505"/>
              </a:spcBef>
              <a:buAutoNum type="arabicParenR" startAt="2"/>
              <a:tabLst>
                <a:tab pos="659765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3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use</a:t>
            </a:r>
            <a:endParaRPr sz="3500">
              <a:latin typeface="Calibri"/>
              <a:cs typeface="Calibri"/>
            </a:endParaRPr>
          </a:p>
          <a:p>
            <a:pPr marL="199390">
              <a:lnSpc>
                <a:spcPct val="100000"/>
              </a:lnSpc>
              <a:spcBef>
                <a:spcPts val="500"/>
              </a:spcBef>
            </a:pPr>
            <a:r>
              <a:rPr dirty="0" sz="3500" spc="-9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3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ensure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cost</a:t>
            </a:r>
            <a:r>
              <a:rPr dirty="0" sz="35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eﬀectiveness,</a:t>
            </a:r>
            <a:r>
              <a:rPr dirty="0" sz="3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more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reach,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33377" y="4206079"/>
            <a:ext cx="8372475" cy="1052830"/>
          </a:xfrm>
          <a:prstGeom prst="rect">
            <a:avLst/>
          </a:prstGeom>
        </p:spPr>
        <p:txBody>
          <a:bodyPr wrap="square" lIns="0" tIns="67945" rIns="0" bIns="0" rtlCol="0" vert="horz">
            <a:spAutoFit/>
          </a:bodyPr>
          <a:lstStyle/>
          <a:p>
            <a:pPr marL="12700" marR="5080">
              <a:lnSpc>
                <a:spcPts val="3860"/>
              </a:lnSpc>
              <a:spcBef>
                <a:spcPts val="535"/>
              </a:spcBef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eﬃcient</a:t>
            </a:r>
            <a:r>
              <a:rPr dirty="0" sz="3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usage of</a:t>
            </a:r>
            <a:r>
              <a:rPr dirty="0" sz="3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eﬀective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delivery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5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message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3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information.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60208" y="-140223"/>
            <a:ext cx="3203575" cy="1797685"/>
          </a:xfrm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432434" marR="5080" indent="-420370">
              <a:lnSpc>
                <a:spcPct val="147200"/>
              </a:lnSpc>
              <a:spcBef>
                <a:spcPts val="95"/>
              </a:spcBef>
            </a:pPr>
            <a:r>
              <a:rPr dirty="0" u="none" sz="3950" spc="-35"/>
              <a:t>Managing</a:t>
            </a:r>
            <a:r>
              <a:rPr dirty="0" u="none" sz="3950" spc="-165"/>
              <a:t> </a:t>
            </a:r>
            <a:r>
              <a:rPr dirty="0" u="none" sz="3950" spc="-25"/>
              <a:t>costs </a:t>
            </a:r>
            <a:r>
              <a:rPr dirty="0" sz="3950" b="0">
                <a:latin typeface="Calibri"/>
                <a:cs typeface="Calibri"/>
              </a:rPr>
              <a:t>Some</a:t>
            </a:r>
            <a:r>
              <a:rPr dirty="0" sz="3950" spc="70" b="0">
                <a:latin typeface="Calibri"/>
                <a:cs typeface="Calibri"/>
              </a:rPr>
              <a:t> </a:t>
            </a:r>
            <a:r>
              <a:rPr dirty="0" sz="3950" spc="-20" b="0">
                <a:latin typeface="Calibri"/>
                <a:cs typeface="Calibri"/>
              </a:rPr>
              <a:t>tips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680014" y="1632042"/>
            <a:ext cx="8087995" cy="4588510"/>
          </a:xfrm>
          <a:prstGeom prst="rect">
            <a:avLst/>
          </a:prstGeom>
        </p:spPr>
        <p:txBody>
          <a:bodyPr wrap="square" lIns="0" tIns="75565" rIns="0" bIns="0" rtlCol="0" vert="horz">
            <a:spAutoFit/>
          </a:bodyPr>
          <a:lstStyle/>
          <a:p>
            <a:pPr marL="193040" indent="-180340">
              <a:lnSpc>
                <a:spcPct val="100000"/>
              </a:lnSpc>
              <a:spcBef>
                <a:spcPts val="59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Stay</a:t>
            </a:r>
            <a:r>
              <a:rPr dirty="0" sz="350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35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schedule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50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Simplify</a:t>
            </a:r>
            <a:r>
              <a:rPr dirty="0" sz="3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design</a:t>
            </a:r>
            <a:endParaRPr sz="3500">
              <a:latin typeface="Calibri"/>
              <a:cs typeface="Calibri"/>
            </a:endParaRPr>
          </a:p>
          <a:p>
            <a:pPr marL="192405" marR="240029" indent="-180340">
              <a:lnSpc>
                <a:spcPts val="3860"/>
              </a:lnSpc>
              <a:spcBef>
                <a:spcPts val="91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431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35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close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eye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animation</a:t>
            </a:r>
            <a:r>
              <a:rPr dirty="0" sz="3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 special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eﬀects</a:t>
            </a:r>
            <a:r>
              <a:rPr dirty="0" sz="3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3500">
              <a:latin typeface="Calibri"/>
              <a:cs typeface="Calibri"/>
            </a:endParaRPr>
          </a:p>
          <a:p>
            <a:pPr marL="192405" marR="5080" indent="-180340">
              <a:lnSpc>
                <a:spcPts val="3860"/>
              </a:lnSpc>
              <a:spcBef>
                <a:spcPts val="840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431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dirty="0" sz="3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5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complexity</a:t>
            </a:r>
            <a:r>
              <a:rPr dirty="0" sz="3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editing</a:t>
            </a:r>
            <a:r>
              <a:rPr dirty="0" sz="3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other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post</a:t>
            </a:r>
            <a:r>
              <a:rPr dirty="0" sz="35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35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activities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42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Reduce</a:t>
            </a:r>
            <a:r>
              <a:rPr dirty="0" sz="350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dirty="0" sz="35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5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ﬁlm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350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video</a:t>
            </a:r>
            <a:r>
              <a:rPr dirty="0" sz="350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shot.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500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Proper</a:t>
            </a:r>
            <a:r>
              <a:rPr dirty="0" sz="35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budgeting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460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dirty="0" sz="3950" spc="-20"/>
              <a:t>What</a:t>
            </a:r>
            <a:r>
              <a:rPr dirty="0" sz="3950" spc="-175"/>
              <a:t> </a:t>
            </a:r>
            <a:r>
              <a:rPr dirty="0" sz="3950" spc="-40"/>
              <a:t>aﬀects</a:t>
            </a:r>
            <a:r>
              <a:rPr dirty="0" sz="3950" spc="-175"/>
              <a:t> </a:t>
            </a:r>
            <a:r>
              <a:rPr dirty="0" sz="3950"/>
              <a:t>the</a:t>
            </a:r>
            <a:r>
              <a:rPr dirty="0" sz="3950" spc="-155"/>
              <a:t> </a:t>
            </a:r>
            <a:r>
              <a:rPr dirty="0" sz="3950" spc="-10"/>
              <a:t>content</a:t>
            </a:r>
            <a:endParaRPr sz="3950"/>
          </a:p>
        </p:txBody>
      </p:sp>
      <p:sp>
        <p:nvSpPr>
          <p:cNvPr id="3" name="object 3" descr=""/>
          <p:cNvSpPr txBox="1"/>
          <p:nvPr/>
        </p:nvSpPr>
        <p:spPr>
          <a:xfrm>
            <a:off x="251462" y="869800"/>
            <a:ext cx="8888095" cy="3651885"/>
          </a:xfrm>
          <a:prstGeom prst="rect">
            <a:avLst/>
          </a:prstGeom>
        </p:spPr>
        <p:txBody>
          <a:bodyPr wrap="square" lIns="0" tIns="34290" rIns="0" bIns="0" rtlCol="0" vert="horz">
            <a:spAutoFit/>
          </a:bodyPr>
          <a:lstStyle/>
          <a:p>
            <a:pPr marL="192405" marR="5080" indent="-180340">
              <a:lnSpc>
                <a:spcPts val="4190"/>
              </a:lnSpc>
              <a:spcBef>
                <a:spcPts val="270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431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structure,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policy</a:t>
            </a:r>
            <a:r>
              <a:rPr dirty="0" sz="3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dirty="0" sz="3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condition</a:t>
            </a:r>
            <a:r>
              <a:rPr dirty="0" sz="350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3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50">
                <a:solidFill>
                  <a:srgbClr val="FFFFFF"/>
                </a:solidFill>
                <a:latin typeface="Calibri"/>
                <a:cs typeface="Calibri"/>
              </a:rPr>
              <a:t>a </a:t>
            </a:r>
            <a:r>
              <a:rPr dirty="0" sz="3500" spc="-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50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3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35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aﬀect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5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content.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69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dirty="0" sz="3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constraint</a:t>
            </a:r>
            <a:r>
              <a:rPr dirty="0" sz="350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 autonomy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3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dirty="0" sz="350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routine</a:t>
            </a:r>
            <a:r>
              <a:rPr dirty="0" sz="350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3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creativity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30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dirty="0" sz="350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commerce</a:t>
            </a:r>
            <a:r>
              <a:rPr dirty="0" sz="3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35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art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3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*</a:t>
            </a:r>
            <a:r>
              <a:rPr dirty="0" sz="350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proﬁt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Vs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social</a:t>
            </a:r>
            <a:r>
              <a:rPr dirty="0" sz="350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purpose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6125"/>
            <a:ext cx="8735060" cy="4719320"/>
          </a:xfrm>
          <a:prstGeom prst="rect">
            <a:avLst/>
          </a:prstGeom>
        </p:spPr>
        <p:txBody>
          <a:bodyPr wrap="square" lIns="0" tIns="149860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180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Types</a:t>
            </a:r>
            <a:r>
              <a:rPr dirty="0" u="heavy" sz="3950" spc="-1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of</a:t>
            </a:r>
            <a:r>
              <a:rPr dirty="0" u="heavy" sz="395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budget</a:t>
            </a:r>
            <a:endParaRPr sz="3950">
              <a:latin typeface="Calibri"/>
              <a:cs typeface="Calibri"/>
            </a:endParaRPr>
          </a:p>
          <a:p>
            <a:pPr marL="193675" indent="-180975">
              <a:lnSpc>
                <a:spcPts val="3175"/>
              </a:lnSpc>
              <a:spcBef>
                <a:spcPts val="70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Excess</a:t>
            </a:r>
            <a:r>
              <a:rPr dirty="0" sz="2650" spc="-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2650">
              <a:latin typeface="Calibri"/>
              <a:cs typeface="Calibri"/>
            </a:endParaRPr>
          </a:p>
          <a:p>
            <a:pPr marL="222250">
              <a:lnSpc>
                <a:spcPts val="3175"/>
              </a:lnSpc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Anticipating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additional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expenses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quoting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extra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amount.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5"/>
              </a:lnSpc>
              <a:spcBef>
                <a:spcPts val="316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Deﬁcit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budget</a:t>
            </a:r>
            <a:endParaRPr sz="2650">
              <a:latin typeface="Calibri"/>
              <a:cs typeface="Calibri"/>
            </a:endParaRPr>
          </a:p>
          <a:p>
            <a:pPr marL="194310" marR="116839" indent="27940">
              <a:lnSpc>
                <a:spcPct val="79700"/>
              </a:lnSpc>
              <a:spcBef>
                <a:spcPts val="640"/>
              </a:spcBef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Quoting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less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than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amount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working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towards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cutting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down</a:t>
            </a:r>
            <a:r>
              <a:rPr dirty="0" sz="26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costs</a:t>
            </a: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ts val="3175"/>
              </a:lnSpc>
              <a:spcBef>
                <a:spcPts val="316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Zero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endParaRPr sz="2650">
              <a:latin typeface="Calibri"/>
              <a:cs typeface="Calibri"/>
            </a:endParaRPr>
          </a:p>
          <a:p>
            <a:pPr marL="194310" marR="5080" indent="27940">
              <a:lnSpc>
                <a:spcPct val="79700"/>
              </a:lnSpc>
              <a:spcBef>
                <a:spcPts val="640"/>
              </a:spcBef>
            </a:pP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Professional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way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budget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expenses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same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expected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one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58212"/>
            <a:ext cx="7540625" cy="42862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4460" indent="-123825">
              <a:lnSpc>
                <a:spcPct val="100000"/>
              </a:lnSpc>
              <a:spcBef>
                <a:spcPts val="95"/>
              </a:spcBef>
              <a:buClr>
                <a:srgbClr val="F1F1F1"/>
              </a:buClr>
              <a:buSzPct val="94339"/>
              <a:buFont typeface="Arial"/>
              <a:buChar char="•"/>
              <a:tabLst>
                <a:tab pos="124460" algn="l"/>
              </a:tabLst>
            </a:pPr>
            <a:r>
              <a:rPr dirty="0" u="heavy" sz="26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PROJECT</a:t>
            </a:r>
            <a:r>
              <a:rPr dirty="0" u="heavy" sz="2650" spc="-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RESPONSIBILITY</a:t>
            </a:r>
            <a:r>
              <a:rPr dirty="0" u="heavy" sz="2650" spc="-1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265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PRODUCTION</a:t>
            </a:r>
            <a:r>
              <a:rPr dirty="0" u="heavy" sz="2650" spc="-8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6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PROCESS</a:t>
            </a:r>
            <a:endParaRPr sz="26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2361570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053" y="3135692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6053" y="4744387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6053" y="5280618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6053" y="5816849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96053" y="1221304"/>
            <a:ext cx="8862695" cy="533146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94310" indent="-181610">
              <a:lnSpc>
                <a:spcPct val="100000"/>
              </a:lnSpc>
              <a:spcBef>
                <a:spcPts val="130"/>
              </a:spcBef>
              <a:buClr>
                <a:srgbClr val="F1F1F1"/>
              </a:buClr>
              <a:buSzPct val="69230"/>
              <a:buFont typeface="Arial"/>
              <a:buChar char="•"/>
              <a:tabLst>
                <a:tab pos="194310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normally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proposed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management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organisation.</a:t>
            </a:r>
            <a:endParaRPr sz="1950">
              <a:latin typeface="Calibri"/>
              <a:cs typeface="Calibri"/>
            </a:endParaRPr>
          </a:p>
          <a:p>
            <a:pPr marL="194310" marR="445770" indent="-182245">
              <a:lnSpc>
                <a:spcPts val="1870"/>
              </a:lnSpc>
              <a:spcBef>
                <a:spcPts val="465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developed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creative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team,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adding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all the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marketing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team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updating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taste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process.</a:t>
            </a:r>
            <a:endParaRPr sz="1950">
              <a:latin typeface="Calibri"/>
              <a:cs typeface="Calibri"/>
            </a:endParaRPr>
          </a:p>
          <a:p>
            <a:pPr marL="194310" marR="5080" indent="27940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Since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project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long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peoples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contribution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overall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completion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betterment,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great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responsibility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needed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levels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its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formations.</a:t>
            </a:r>
            <a:endParaRPr sz="1950">
              <a:latin typeface="Calibri"/>
              <a:cs typeface="Calibri"/>
            </a:endParaRPr>
          </a:p>
          <a:p>
            <a:pPr marL="194310" marR="124460" indent="27940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bring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original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‘aroma’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even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continuously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change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color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project.</a:t>
            </a:r>
            <a:endParaRPr sz="1950">
              <a:latin typeface="Calibri"/>
              <a:cs typeface="Calibri"/>
            </a:endParaRPr>
          </a:p>
          <a:p>
            <a:pPr marL="194310" marR="565150" indent="-182245">
              <a:lnSpc>
                <a:spcPts val="1870"/>
              </a:lnSpc>
              <a:spcBef>
                <a:spcPts val="484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Budgeting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planning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proper and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accommodate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each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and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tiny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segment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going</a:t>
            </a:r>
            <a:r>
              <a:rPr dirty="0" sz="19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shape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form.</a:t>
            </a:r>
            <a:endParaRPr sz="1950">
              <a:latin typeface="Calibri"/>
              <a:cs typeface="Calibri"/>
            </a:endParaRPr>
          </a:p>
          <a:p>
            <a:pPr marL="194310" marR="495300" indent="-182245">
              <a:lnSpc>
                <a:spcPts val="1870"/>
              </a:lnSpc>
              <a:spcBef>
                <a:spcPts val="480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Quality control</a:t>
            </a:r>
            <a:r>
              <a:rPr dirty="0" sz="1950" spc="4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every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level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monitored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unique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standard presentation.</a:t>
            </a:r>
            <a:endParaRPr sz="1950">
              <a:latin typeface="Calibri"/>
              <a:cs typeface="Calibri"/>
            </a:endParaRPr>
          </a:p>
          <a:p>
            <a:pPr marL="194310" marR="89535" indent="27940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talents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technical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crew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taken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care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concerned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with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product.</a:t>
            </a:r>
            <a:endParaRPr sz="1950">
              <a:latin typeface="Calibri"/>
              <a:cs typeface="Calibri"/>
            </a:endParaRPr>
          </a:p>
          <a:p>
            <a:pPr marL="194310" marR="935990" indent="279400">
              <a:lnSpc>
                <a:spcPts val="1870"/>
              </a:lnSpc>
              <a:spcBef>
                <a:spcPts val="480"/>
              </a:spcBef>
            </a:pP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Genuine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standard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materials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get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accuracy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appearance.</a:t>
            </a:r>
            <a:endParaRPr sz="1950">
              <a:latin typeface="Calibri"/>
              <a:cs typeface="Calibri"/>
            </a:endParaRPr>
          </a:p>
          <a:p>
            <a:pPr marL="194310" marR="138430" indent="279400">
              <a:lnSpc>
                <a:spcPts val="1870"/>
              </a:lnSpc>
              <a:spcBef>
                <a:spcPts val="480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Manpower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mechanism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blended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yield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good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results.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good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presentation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clear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cut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message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correct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format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successful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one.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674487" y="3426696"/>
            <a:ext cx="2291080" cy="563245"/>
          </a:xfrm>
          <a:prstGeom prst="rect">
            <a:avLst/>
          </a:prstGeom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dirty="0" sz="3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endParaRPr sz="35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1462" y="1892"/>
            <a:ext cx="6050280" cy="4519930"/>
          </a:xfrm>
          <a:prstGeom prst="rect">
            <a:avLst/>
          </a:prstGeom>
        </p:spPr>
        <p:txBody>
          <a:bodyPr wrap="square" lIns="0" tIns="154305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215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spc="-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Production</a:t>
            </a:r>
            <a:r>
              <a:rPr dirty="0" u="heavy" sz="3950" spc="-13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process</a:t>
            </a:r>
            <a:endParaRPr sz="395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100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Status</a:t>
            </a:r>
            <a:r>
              <a:rPr dirty="0" sz="35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report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350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proposal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30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Assessment</a:t>
            </a:r>
            <a:r>
              <a:rPr dirty="0" sz="35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3500" spc="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budgeting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3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Negotiation</a:t>
            </a:r>
            <a:r>
              <a:rPr dirty="0" sz="35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350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client</a:t>
            </a:r>
            <a:r>
              <a:rPr dirty="0" sz="3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meet</a:t>
            </a:r>
            <a:endParaRPr sz="35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835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304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Completion</a:t>
            </a:r>
            <a:r>
              <a:rPr dirty="0" sz="35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ﬁnished</a:t>
            </a:r>
            <a:r>
              <a:rPr dirty="0" sz="350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product</a:t>
            </a:r>
            <a:endParaRPr sz="3500">
              <a:latin typeface="Calibri"/>
              <a:cs typeface="Calibri"/>
            </a:endParaRPr>
          </a:p>
          <a:p>
            <a:pPr marL="192405" marR="5080" indent="-180340">
              <a:lnSpc>
                <a:spcPts val="4190"/>
              </a:lnSpc>
              <a:spcBef>
                <a:spcPts val="944"/>
              </a:spcBef>
              <a:buClr>
                <a:srgbClr val="F1F1F1"/>
              </a:buClr>
              <a:buSzPct val="70000"/>
              <a:buFont typeface="Arial"/>
              <a:buChar char="•"/>
              <a:tabLst>
                <a:tab pos="194310" algn="l"/>
              </a:tabLst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Follow</a:t>
            </a:r>
            <a:r>
              <a:rPr dirty="0" sz="3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350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up</a:t>
            </a:r>
            <a:r>
              <a:rPr dirty="0" sz="350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/</a:t>
            </a:r>
            <a:r>
              <a:rPr dirty="0" sz="350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response,</a:t>
            </a:r>
            <a:r>
              <a:rPr dirty="0" sz="35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changes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5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feedback</a:t>
            </a:r>
            <a:endParaRPr sz="35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18653" y="3370932"/>
            <a:ext cx="2405380" cy="1033144"/>
          </a:xfrm>
          <a:prstGeom prst="rect"/>
        </p:spPr>
        <p:txBody>
          <a:bodyPr wrap="square" lIns="0" tIns="139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dirty="0" u="none" sz="6600" b="0">
                <a:latin typeface="Calibri"/>
                <a:cs typeface="Calibri"/>
              </a:rPr>
              <a:t>UNIT</a:t>
            </a:r>
            <a:r>
              <a:rPr dirty="0" u="none" sz="6600" spc="85" b="0">
                <a:latin typeface="Calibri"/>
                <a:cs typeface="Calibri"/>
              </a:rPr>
              <a:t> </a:t>
            </a:r>
            <a:r>
              <a:rPr dirty="0" u="none" sz="6600" spc="-50" b="0">
                <a:latin typeface="Calibri"/>
                <a:cs typeface="Calibri"/>
              </a:rPr>
              <a:t>V</a:t>
            </a:r>
            <a:endParaRPr sz="6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8275320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TELEVISION</a:t>
            </a:r>
            <a:r>
              <a:rPr dirty="0" u="heavy" sz="3950" spc="-1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AUDIENCE</a:t>
            </a:r>
            <a:r>
              <a:rPr dirty="0" u="heavy" sz="3950" spc="-10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MEASUREMENT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1725071"/>
            <a:ext cx="8841740" cy="4678045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u="sng" sz="195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Methodologies</a:t>
            </a:r>
            <a:endParaRPr sz="1950">
              <a:latin typeface="Calibri"/>
              <a:cs typeface="Calibri"/>
            </a:endParaRPr>
          </a:p>
          <a:p>
            <a:pPr marL="262890" indent="-250190">
              <a:lnSpc>
                <a:spcPct val="100000"/>
              </a:lnSpc>
              <a:spcBef>
                <a:spcPts val="10"/>
              </a:spcBef>
              <a:buAutoNum type="arabicParenR"/>
              <a:tabLst>
                <a:tab pos="262890" algn="l"/>
              </a:tabLst>
            </a:pP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Telephone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 –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making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calls to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 viewers and</a:t>
            </a:r>
            <a:r>
              <a:rPr dirty="0" sz="19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recording/documenting</a:t>
            </a:r>
            <a:r>
              <a:rPr dirty="0" sz="1950" spc="3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response</a:t>
            </a:r>
            <a:endParaRPr sz="1950">
              <a:latin typeface="Calibri"/>
              <a:cs typeface="Calibri"/>
            </a:endParaRPr>
          </a:p>
          <a:p>
            <a:pPr marL="194310" marR="48895" indent="-182245">
              <a:lnSpc>
                <a:spcPts val="1870"/>
              </a:lnSpc>
              <a:spcBef>
                <a:spcPts val="465"/>
              </a:spcBef>
              <a:buAutoNum type="arabicParenR"/>
              <a:tabLst>
                <a:tab pos="194310" algn="l"/>
                <a:tab pos="262255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Diary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persons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household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keep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viewing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habits.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But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now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diﬃcult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do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multichannel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scenario</a:t>
            </a:r>
            <a:endParaRPr sz="1950">
              <a:latin typeface="Calibri"/>
              <a:cs typeface="Calibri"/>
            </a:endParaRPr>
          </a:p>
          <a:p>
            <a:pPr marL="262890" indent="-250190">
              <a:lnSpc>
                <a:spcPct val="100000"/>
              </a:lnSpc>
              <a:spcBef>
                <a:spcPts val="25"/>
              </a:spcBef>
              <a:buAutoNum type="arabicParenR"/>
              <a:tabLst>
                <a:tab pos="262890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household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meter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(audimeter)</a:t>
            </a:r>
            <a:endParaRPr sz="1950">
              <a:latin typeface="Calibri"/>
              <a:cs typeface="Calibri"/>
            </a:endParaRPr>
          </a:p>
          <a:p>
            <a:pPr marL="236220">
              <a:lnSpc>
                <a:spcPct val="100000"/>
              </a:lnSpc>
              <a:spcBef>
                <a:spcPts val="10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viewers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should</a:t>
            </a:r>
            <a:r>
              <a:rPr dirty="0" sz="19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input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everytime</a:t>
            </a:r>
            <a:endParaRPr sz="1950">
              <a:latin typeface="Calibri"/>
              <a:cs typeface="Calibri"/>
            </a:endParaRPr>
          </a:p>
          <a:p>
            <a:pPr marL="194310" marR="47625" indent="-182245">
              <a:lnSpc>
                <a:spcPts val="1870"/>
              </a:lnSpc>
              <a:spcBef>
                <a:spcPts val="465"/>
              </a:spcBef>
              <a:buAutoNum type="arabicParenR" startAt="4"/>
              <a:tabLst>
                <a:tab pos="194310" algn="l"/>
                <a:tab pos="262255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meters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somebody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has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before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starting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watch.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Then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machine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what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being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watched,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watches,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each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session.</a:t>
            </a:r>
            <a:endParaRPr sz="1950">
              <a:latin typeface="Calibri"/>
              <a:cs typeface="Calibri"/>
            </a:endParaRPr>
          </a:p>
          <a:p>
            <a:pPr marL="194310" marR="516255" indent="-182245">
              <a:lnSpc>
                <a:spcPts val="1870"/>
              </a:lnSpc>
              <a:spcBef>
                <a:spcPts val="484"/>
              </a:spcBef>
              <a:buAutoNum type="arabicParenR" startAt="4"/>
              <a:tabLst>
                <a:tab pos="194310" algn="l"/>
                <a:tab pos="262255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Passive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meters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–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sensor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will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automatically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begin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record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viewing details.</a:t>
            </a:r>
            <a:endParaRPr sz="1950">
              <a:latin typeface="Calibri"/>
              <a:cs typeface="Calibri"/>
            </a:endParaRPr>
          </a:p>
          <a:p>
            <a:pPr marL="194310" marR="5080" indent="-182245">
              <a:lnSpc>
                <a:spcPts val="1870"/>
              </a:lnSpc>
              <a:spcBef>
                <a:spcPts val="480"/>
              </a:spcBef>
              <a:buAutoNum type="arabicParenR" startAt="4"/>
              <a:tabLst>
                <a:tab pos="194310" algn="l"/>
                <a:tab pos="262255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radio</a:t>
            </a:r>
            <a:r>
              <a:rPr dirty="0" sz="19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device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similar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meter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ARM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Actual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Radio</a:t>
            </a:r>
            <a:r>
              <a:rPr dirty="0" sz="19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Measurement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diaries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used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listener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ship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surveys.</a:t>
            </a:r>
            <a:endParaRPr sz="1950">
              <a:latin typeface="Calibri"/>
              <a:cs typeface="Calibri"/>
            </a:endParaRPr>
          </a:p>
          <a:p>
            <a:pPr marL="194310" marR="201930" indent="-182245">
              <a:lnSpc>
                <a:spcPts val="1870"/>
              </a:lnSpc>
              <a:spcBef>
                <a:spcPts val="484"/>
              </a:spcBef>
              <a:buAutoNum type="arabicParenR" startAt="4"/>
              <a:tabLst>
                <a:tab pos="194310" algn="l"/>
                <a:tab pos="262255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case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printmedia</a:t>
            </a:r>
            <a:r>
              <a:rPr dirty="0" sz="19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very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easy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because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measurment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done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circulation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details.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minute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details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demographics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had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conducting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readership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surveys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surveys.</a:t>
            </a:r>
            <a:endParaRPr sz="1950">
              <a:latin typeface="Calibri"/>
              <a:cs typeface="Calibri"/>
            </a:endParaRPr>
          </a:p>
          <a:p>
            <a:pPr marL="262890" indent="-250190">
              <a:lnSpc>
                <a:spcPct val="100000"/>
              </a:lnSpc>
              <a:spcBef>
                <a:spcPts val="30"/>
              </a:spcBef>
              <a:buAutoNum type="arabicParenR" startAt="4"/>
              <a:tabLst>
                <a:tab pos="262890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agencies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ABC,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IMRB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etc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conducts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study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-95837"/>
            <a:ext cx="7245984" cy="5020310"/>
          </a:xfrm>
          <a:prstGeom prst="rect">
            <a:avLst/>
          </a:prstGeom>
        </p:spPr>
        <p:txBody>
          <a:bodyPr wrap="square" lIns="0" tIns="252095" rIns="0" bIns="0" rtlCol="0" vert="horz">
            <a:spAutoFit/>
          </a:bodyPr>
          <a:lstStyle/>
          <a:p>
            <a:pPr marL="201930" indent="-184150">
              <a:lnSpc>
                <a:spcPct val="100000"/>
              </a:lnSpc>
              <a:spcBef>
                <a:spcPts val="1985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u="heavy" sz="395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Audience</a:t>
            </a:r>
            <a:r>
              <a:rPr dirty="0" u="heavy" sz="3950" spc="-1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rating</a:t>
            </a:r>
            <a:endParaRPr sz="39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685"/>
              </a:spcBef>
            </a:pP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TRP</a:t>
            </a:r>
            <a:r>
              <a:rPr dirty="0" sz="350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3500" spc="-4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3500" spc="-2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r>
              <a:rPr dirty="0" sz="350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Rating</a:t>
            </a:r>
            <a:r>
              <a:rPr dirty="0" sz="350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Points</a:t>
            </a:r>
            <a:endParaRPr sz="35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2145"/>
              </a:spcBef>
            </a:pPr>
            <a:endParaRPr sz="35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3500" spc="-1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35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Calibri"/>
                <a:cs typeface="Calibri"/>
              </a:rPr>
              <a:t>rating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3500" spc="-4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u="heavy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households</a:t>
            </a:r>
            <a:r>
              <a:rPr dirty="0" u="heavy" sz="2200" spc="9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tuned</a:t>
            </a:r>
            <a:r>
              <a:rPr dirty="0" u="heavy" sz="2200" spc="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</a:t>
            </a:r>
            <a:r>
              <a:rPr dirty="0" u="heavy" sz="2200" spc="1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dirty="0" u="heavy" sz="2200" spc="8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2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program</a:t>
            </a:r>
            <a:endParaRPr sz="2200">
              <a:latin typeface="Calibri"/>
              <a:cs typeface="Calibri"/>
            </a:endParaRPr>
          </a:p>
          <a:p>
            <a:pPr marL="2950845">
              <a:lnSpc>
                <a:spcPct val="100000"/>
              </a:lnSpc>
              <a:spcBef>
                <a:spcPts val="535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2200" spc="2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TV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households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229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35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(</a:t>
            </a:r>
            <a:r>
              <a:rPr dirty="0" sz="220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GIVEN</a:t>
            </a:r>
            <a:r>
              <a:rPr dirty="0" sz="220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20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50">
                <a:solidFill>
                  <a:srgbClr val="FFFFFF"/>
                </a:solidFill>
                <a:latin typeface="Calibri"/>
                <a:cs typeface="Calibri"/>
              </a:rPr>
              <a:t>)</a:t>
            </a:r>
            <a:endParaRPr sz="22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445"/>
              </a:spcBef>
            </a:pPr>
            <a:endParaRPr sz="2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tabLst>
                <a:tab pos="32029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Example;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TRP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22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u="heavy" sz="220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5,142,250</a:t>
            </a:r>
            <a:r>
              <a:rPr dirty="0" u="heavy" sz="220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	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22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.14</a:t>
            </a:r>
            <a:r>
              <a:rPr dirty="0" sz="220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2200" spc="-2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14</a:t>
            </a:r>
            <a:endParaRPr sz="2200">
              <a:latin typeface="Calibri"/>
              <a:cs typeface="Calibri"/>
            </a:endParaRPr>
          </a:p>
          <a:p>
            <a:pPr marL="1761489">
              <a:lnSpc>
                <a:spcPct val="100000"/>
              </a:lnSpc>
              <a:spcBef>
                <a:spcPts val="439"/>
              </a:spcBef>
            </a:pP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36,630,000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4940935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u="heavy" sz="3950" spc="-1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950" spc="-1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950" spc="-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ORGANISATION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2093044"/>
            <a:ext cx="8674100" cy="3430904"/>
          </a:xfrm>
          <a:prstGeom prst="rect">
            <a:avLst/>
          </a:prstGeom>
        </p:spPr>
        <p:txBody>
          <a:bodyPr wrap="square" lIns="0" tIns="9525" rIns="0" bIns="0" rtlCol="0" vert="horz">
            <a:spAutoFit/>
          </a:bodyPr>
          <a:lstStyle/>
          <a:p>
            <a:pPr marL="193040" marR="96520" indent="-180975">
              <a:lnSpc>
                <a:spcPct val="100499"/>
              </a:lnSpc>
              <a:spcBef>
                <a:spcPts val="7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production,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distribution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exhibition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content</a:t>
            </a:r>
            <a:r>
              <a:rPr dirty="0" sz="2650" spc="-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mass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constitute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media 	organisation</a:t>
            </a:r>
            <a:endParaRPr sz="2650">
              <a:latin typeface="Calibri"/>
              <a:cs typeface="Calibri"/>
            </a:endParaRPr>
          </a:p>
          <a:p>
            <a:pPr marL="193040" marR="159385" indent="-180975">
              <a:lnSpc>
                <a:spcPct val="100499"/>
              </a:lnSpc>
              <a:spcBef>
                <a:spcPts val="63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It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could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be ﬁlm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production</a:t>
            </a:r>
            <a:r>
              <a:rPr dirty="0" sz="26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unit,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r>
              <a:rPr dirty="0" sz="26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production 	company,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advertising</a:t>
            </a:r>
            <a:r>
              <a:rPr dirty="0" sz="2650" spc="-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agency,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agency,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dirty="0" sz="2650" spc="-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paper</a:t>
            </a:r>
            <a:r>
              <a:rPr dirty="0" sz="2650" spc="-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agency,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r>
              <a:rPr dirty="0" sz="26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channels,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web</a:t>
            </a:r>
            <a:r>
              <a:rPr dirty="0" sz="26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portals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etc.</a:t>
            </a:r>
            <a:endParaRPr sz="2650">
              <a:latin typeface="Calibri"/>
              <a:cs typeface="Calibri"/>
            </a:endParaRPr>
          </a:p>
          <a:p>
            <a:pPr marL="193040" marR="5080" indent="-180975">
              <a:lnSpc>
                <a:spcPct val="100499"/>
              </a:lnSpc>
              <a:spcBef>
                <a:spcPts val="635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4310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These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organisations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mainly</a:t>
            </a:r>
            <a:r>
              <a:rPr dirty="0" sz="26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involved</a:t>
            </a:r>
            <a:r>
              <a:rPr dirty="0" sz="26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producing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content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	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audiences.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-95837"/>
            <a:ext cx="8336915" cy="3639185"/>
          </a:xfrm>
          <a:prstGeom prst="rect">
            <a:avLst/>
          </a:prstGeom>
        </p:spPr>
        <p:txBody>
          <a:bodyPr wrap="square" lIns="0" tIns="252095" rIns="0" bIns="0" rtlCol="0" vert="horz">
            <a:spAutoFit/>
          </a:bodyPr>
          <a:lstStyle/>
          <a:p>
            <a:pPr marL="201930" indent="-188595">
              <a:lnSpc>
                <a:spcPct val="100000"/>
              </a:lnSpc>
              <a:spcBef>
                <a:spcPts val="1985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201930" algn="l"/>
              </a:tabLst>
            </a:pP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dirty="0" sz="3950" spc="-90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950" spc="-8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10" b="1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endParaRPr sz="395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1685"/>
              </a:spcBef>
              <a:buClr>
                <a:srgbClr val="F1F1F1"/>
              </a:buClr>
              <a:buSzPct val="70454"/>
              <a:buFont typeface="Arial"/>
              <a:buChar char="•"/>
              <a:tabLst>
                <a:tab pos="193040" algn="l"/>
              </a:tabLst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r>
              <a:rPr dirty="0" sz="2200" spc="3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500">
                <a:solidFill>
                  <a:srgbClr val="FFFFFF"/>
                </a:solidFill>
                <a:latin typeface="Verdana"/>
                <a:cs typeface="Verdana"/>
              </a:rPr>
              <a:t>=</a:t>
            </a:r>
            <a:r>
              <a:rPr dirty="0" sz="3500" spc="-4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u="sng" sz="1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house</a:t>
            </a:r>
            <a:r>
              <a:rPr dirty="0" u="sng" sz="1950" spc="2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holds</a:t>
            </a:r>
            <a:r>
              <a:rPr dirty="0" u="sng" sz="1950" spc="1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95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tuned</a:t>
            </a:r>
            <a:r>
              <a:rPr dirty="0" u="sng" sz="1950" spc="-3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to</a:t>
            </a:r>
            <a:r>
              <a:rPr dirty="0" u="sng" sz="1950" spc="7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95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the</a:t>
            </a:r>
            <a:r>
              <a:rPr dirty="0" u="sng" sz="1950" spc="25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950" spc="-10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program</a:t>
            </a:r>
            <a:endParaRPr sz="1950">
              <a:latin typeface="Calibri"/>
              <a:cs typeface="Calibri"/>
            </a:endParaRPr>
          </a:p>
          <a:p>
            <a:pPr marL="2251075">
              <a:lnSpc>
                <a:spcPct val="100000"/>
              </a:lnSpc>
              <a:spcBef>
                <a:spcPts val="475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house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holds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1950" spc="-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endParaRPr sz="19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160"/>
              </a:spcBef>
            </a:pPr>
            <a:endParaRPr sz="1950">
              <a:latin typeface="Calibri"/>
              <a:cs typeface="Calibri"/>
            </a:endParaRPr>
          </a:p>
          <a:p>
            <a:pPr marL="194310" marR="5080" indent="97790">
              <a:lnSpc>
                <a:spcPct val="100499"/>
              </a:lnSpc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60%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house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holds</a:t>
            </a:r>
            <a:r>
              <a:rPr dirty="0" sz="2650" spc="-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market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watching</a:t>
            </a:r>
            <a:r>
              <a:rPr dirty="0" sz="2650" spc="-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given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program</a:t>
            </a:r>
            <a:r>
              <a:rPr dirty="0" sz="2650" spc="-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6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300</a:t>
            </a:r>
            <a:r>
              <a:rPr dirty="0" sz="2650" spc="-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house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holds</a:t>
            </a:r>
            <a:r>
              <a:rPr dirty="0" sz="2650" spc="-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using</a:t>
            </a:r>
            <a:r>
              <a:rPr dirty="0" sz="2650" spc="-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TV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at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that</a:t>
            </a:r>
            <a:r>
              <a:rPr dirty="0" sz="26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time,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 the program’s</a:t>
            </a:r>
            <a:r>
              <a:rPr dirty="0" sz="2650" spc="-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share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650" spc="-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5">
                <a:solidFill>
                  <a:srgbClr val="FFFFFF"/>
                </a:solidFill>
                <a:latin typeface="Calibri"/>
                <a:cs typeface="Calibri"/>
              </a:rPr>
              <a:t>20.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65838"/>
            <a:ext cx="6064250" cy="69723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207645" indent="-203200">
              <a:lnSpc>
                <a:spcPct val="100000"/>
              </a:lnSpc>
              <a:spcBef>
                <a:spcPts val="105"/>
              </a:spcBef>
              <a:buClr>
                <a:srgbClr val="F1F1F1"/>
              </a:buClr>
              <a:buSzPct val="97727"/>
              <a:buFont typeface="Arial"/>
              <a:buChar char="•"/>
              <a:tabLst>
                <a:tab pos="207645" algn="l"/>
              </a:tabLst>
            </a:pPr>
            <a:r>
              <a:rPr dirty="0" u="heavy"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SELLING</a:t>
            </a:r>
            <a:r>
              <a:rPr dirty="0" u="heavy" sz="4400" spc="-2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9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SPACE</a:t>
            </a:r>
            <a:r>
              <a:rPr dirty="0" u="heavy" sz="4400" spc="-16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AND</a:t>
            </a:r>
            <a:r>
              <a:rPr dirty="0" u="heavy" sz="4400" spc="-21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44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TIME</a:t>
            </a:r>
            <a:endParaRPr sz="44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1714773"/>
            <a:ext cx="94615" cy="260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053" y="2912618"/>
            <a:ext cx="94615" cy="26098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dirty="0" sz="15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5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77968" y="1640214"/>
            <a:ext cx="8624570" cy="893444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 marR="5080" indent="279400">
              <a:lnSpc>
                <a:spcPct val="79300"/>
              </a:lnSpc>
              <a:spcBef>
                <a:spcPts val="65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main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newspaper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advertisements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where</a:t>
            </a:r>
            <a:r>
              <a:rPr dirty="0" sz="2200" spc="5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as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income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dirty="0" sz="220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comes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form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advertisement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and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selling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slots.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777968" y="2838059"/>
            <a:ext cx="8533130" cy="62738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2700" marR="5080" indent="279400">
              <a:lnSpc>
                <a:spcPct val="79300"/>
              </a:lnSpc>
              <a:spcBef>
                <a:spcPts val="650"/>
              </a:spcBef>
            </a:pP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selling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news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papers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dirty="0" sz="220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advertise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their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commercials.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space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thus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sold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square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cms.</a:t>
            </a:r>
            <a:endParaRPr sz="2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6053" y="3770027"/>
            <a:ext cx="8613775" cy="1957070"/>
          </a:xfrm>
          <a:prstGeom prst="rect">
            <a:avLst/>
          </a:prstGeom>
        </p:spPr>
        <p:txBody>
          <a:bodyPr wrap="square" lIns="0" tIns="82550" rIns="0" bIns="0" rtlCol="0" vert="horz">
            <a:spAutoFit/>
          </a:bodyPr>
          <a:lstStyle/>
          <a:p>
            <a:pPr marL="194310" marR="5080" indent="-182245">
              <a:lnSpc>
                <a:spcPct val="79300"/>
              </a:lnSpc>
              <a:spcBef>
                <a:spcPts val="650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1792" sz="23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selling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9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television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1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providing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2200" spc="1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speciﬁc</a:t>
            </a:r>
            <a:r>
              <a:rPr dirty="0" sz="220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telecast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speciﬁed</a:t>
            </a:r>
            <a:r>
              <a:rPr dirty="0" sz="2200" spc="1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made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20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advertiser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commercials.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220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sold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220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called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0">
                <a:solidFill>
                  <a:srgbClr val="FFFFFF"/>
                </a:solidFill>
                <a:latin typeface="Calibri"/>
                <a:cs typeface="Calibri"/>
              </a:rPr>
              <a:t>‘time-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slot’.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Time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slot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can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220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broken</a:t>
            </a:r>
            <a:r>
              <a:rPr dirty="0" sz="2200" spc="1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20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manufactures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telecast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their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advertisements</a:t>
            </a:r>
            <a:r>
              <a:rPr dirty="0" sz="2200" spc="1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directly</a:t>
            </a:r>
            <a:r>
              <a:rPr dirty="0" sz="2200" spc="1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2200" spc="1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advertising</a:t>
            </a:r>
            <a:r>
              <a:rPr dirty="0" sz="220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agencies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who</a:t>
            </a:r>
            <a:r>
              <a:rPr dirty="0" sz="2200" spc="1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process</a:t>
            </a:r>
            <a:r>
              <a:rPr dirty="0" sz="2200" spc="1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advertisement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2200" spc="1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parties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place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them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in</a:t>
            </a:r>
            <a:r>
              <a:rPr dirty="0" sz="2200" spc="1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programme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according</a:t>
            </a:r>
            <a:r>
              <a:rPr dirty="0" sz="220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2200" spc="1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‘Release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orders’</a:t>
            </a:r>
            <a:r>
              <a:rPr dirty="0" sz="2200" spc="114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25">
                <a:solidFill>
                  <a:srgbClr val="FFFFFF"/>
                </a:solidFill>
                <a:latin typeface="Calibri"/>
                <a:cs typeface="Calibri"/>
              </a:rPr>
              <a:t>by </a:t>
            </a:r>
            <a:r>
              <a:rPr dirty="0" sz="220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220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200" spc="-10">
                <a:solidFill>
                  <a:srgbClr val="FFFFFF"/>
                </a:solidFill>
                <a:latin typeface="Calibri"/>
                <a:cs typeface="Calibri"/>
              </a:rPr>
              <a:t>advertisers.</a:t>
            </a:r>
            <a:endParaRPr sz="2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587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dirty="0" spc="-10"/>
              <a:t>CONTRACTS</a:t>
            </a:r>
            <a:r>
              <a:rPr dirty="0" spc="-110"/>
              <a:t> </a:t>
            </a:r>
            <a:r>
              <a:rPr dirty="0"/>
              <a:t>AND</a:t>
            </a:r>
            <a:r>
              <a:rPr dirty="0" spc="-105"/>
              <a:t> </a:t>
            </a:r>
            <a:r>
              <a:rPr dirty="0"/>
              <a:t>LEGAL</a:t>
            </a:r>
            <a:r>
              <a:rPr dirty="0" spc="-180"/>
              <a:t> </a:t>
            </a:r>
            <a:r>
              <a:rPr dirty="0" spc="-10"/>
              <a:t>ARRANGEMENTS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2039719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596053" y="2575951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596053" y="3112183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96053" y="4720878"/>
            <a:ext cx="87630" cy="23749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350" spc="-50">
                <a:solidFill>
                  <a:srgbClr val="F1F1F1"/>
                </a:solidFill>
                <a:latin typeface="Arial"/>
                <a:cs typeface="Arial"/>
              </a:rPr>
              <a:t>•</a:t>
            </a:r>
            <a:endParaRPr sz="1350">
              <a:latin typeface="Arial"/>
              <a:cs typeface="Arial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596053" y="1435684"/>
            <a:ext cx="8918575" cy="4795520"/>
          </a:xfrm>
          <a:prstGeom prst="rect">
            <a:avLst/>
          </a:prstGeom>
        </p:spPr>
        <p:txBody>
          <a:bodyPr wrap="square" lIns="0" tIns="74295" rIns="0" bIns="0" rtlCol="0" vert="horz">
            <a:spAutoFit/>
          </a:bodyPr>
          <a:lstStyle/>
          <a:p>
            <a:pPr marL="194310" marR="690245" indent="-182245">
              <a:lnSpc>
                <a:spcPts val="1870"/>
              </a:lnSpc>
              <a:spcBef>
                <a:spcPts val="585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950" spc="6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organization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deals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with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diﬀerent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kind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people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almost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all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kind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professionals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concerns.</a:t>
            </a:r>
            <a:endParaRPr sz="1950">
              <a:latin typeface="Calibri"/>
              <a:cs typeface="Calibri"/>
            </a:endParaRPr>
          </a:p>
          <a:p>
            <a:pPr marL="194310" marR="289560" indent="27940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‘contract’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seems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must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after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engage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individual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company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speciﬁc</a:t>
            </a:r>
            <a:r>
              <a:rPr dirty="0" sz="1950" spc="1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task.</a:t>
            </a:r>
            <a:endParaRPr sz="1950">
              <a:latin typeface="Calibri"/>
              <a:cs typeface="Calibri"/>
            </a:endParaRPr>
          </a:p>
          <a:p>
            <a:pPr marL="194310" marR="5080" indent="279400">
              <a:lnSpc>
                <a:spcPts val="1870"/>
              </a:lnSpc>
              <a:spcBef>
                <a:spcPts val="480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says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terms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both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ﬁxed,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be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observed.</a:t>
            </a:r>
            <a:endParaRPr sz="1950">
              <a:latin typeface="Calibri"/>
              <a:cs typeface="Calibri"/>
            </a:endParaRPr>
          </a:p>
          <a:p>
            <a:pPr marL="194310" marR="284480" indent="27940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‘without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r>
              <a:rPr dirty="0" sz="1950" spc="4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there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contract’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contract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written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statement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parties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MOU.</a:t>
            </a:r>
            <a:endParaRPr sz="1950">
              <a:latin typeface="Calibri"/>
              <a:cs typeface="Calibri"/>
            </a:endParaRPr>
          </a:p>
          <a:p>
            <a:pPr marL="194310" marR="942340" indent="-182245">
              <a:lnSpc>
                <a:spcPts val="1870"/>
              </a:lnSpc>
              <a:spcBef>
                <a:spcPts val="480"/>
              </a:spcBef>
              <a:buChar char="•"/>
              <a:tabLst>
                <a:tab pos="194310" algn="l"/>
                <a:tab pos="474345" algn="l"/>
              </a:tabLst>
            </a:pPr>
            <a:r>
              <a:rPr dirty="0" baseline="2057" sz="2025">
                <a:solidFill>
                  <a:srgbClr val="F1F1F1"/>
                </a:solidFill>
                <a:latin typeface="Arial"/>
                <a:cs typeface="Arial"/>
              </a:rPr>
              <a:t>	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enter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into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contracts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for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various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needs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like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place,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equipments,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suppliers,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talent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</a:t>
            </a:r>
            <a:r>
              <a:rPr dirty="0" sz="1950" spc="9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on.</a:t>
            </a:r>
            <a:endParaRPr sz="1950">
              <a:latin typeface="Calibri"/>
              <a:cs typeface="Calibri"/>
            </a:endParaRPr>
          </a:p>
          <a:p>
            <a:pPr marL="194310" marR="205740" indent="-182245">
              <a:lnSpc>
                <a:spcPts val="1870"/>
              </a:lnSpc>
              <a:spcBef>
                <a:spcPts val="480"/>
              </a:spcBef>
              <a:buClr>
                <a:srgbClr val="F1F1F1"/>
              </a:buClr>
              <a:buSzPct val="69230"/>
              <a:buFont typeface="Arial"/>
              <a:buChar char="•"/>
              <a:tabLst>
                <a:tab pos="194310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Duration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total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violations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10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9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from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agreement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leads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matter.</a:t>
            </a:r>
            <a:r>
              <a:rPr dirty="0" sz="19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Every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19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having</a:t>
            </a:r>
            <a:r>
              <a:rPr dirty="0" sz="19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6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legal departments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its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own.</a:t>
            </a:r>
            <a:endParaRPr sz="1950">
              <a:latin typeface="Calibri"/>
              <a:cs typeface="Calibri"/>
            </a:endParaRPr>
          </a:p>
          <a:p>
            <a:pPr algn="just" marL="194310" marR="242570">
              <a:lnSpc>
                <a:spcPts val="1870"/>
              </a:lnSpc>
              <a:spcBef>
                <a:spcPts val="484"/>
              </a:spcBef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departments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drafts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conditions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contract.</a:t>
            </a:r>
            <a:r>
              <a:rPr dirty="0" sz="1950" spc="7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If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any of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the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term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seems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violated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not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observed</a:t>
            </a:r>
            <a:r>
              <a:rPr dirty="0" sz="1950" spc="-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then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department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organisations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takes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necessary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steps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proceed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legal</a:t>
            </a:r>
            <a:r>
              <a:rPr dirty="0" sz="19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action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against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party</a:t>
            </a:r>
            <a:r>
              <a:rPr dirty="0" sz="19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through</a:t>
            </a:r>
            <a:r>
              <a:rPr dirty="0" sz="19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court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25">
                <a:solidFill>
                  <a:srgbClr val="FFFFFF"/>
                </a:solidFill>
                <a:latin typeface="Calibri"/>
                <a:cs typeface="Calibri"/>
              </a:rPr>
              <a:t>of 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law.</a:t>
            </a:r>
            <a:endParaRPr sz="1950">
              <a:latin typeface="Calibri"/>
              <a:cs typeface="Calibri"/>
            </a:endParaRPr>
          </a:p>
          <a:p>
            <a:pPr algn="just" marL="194310" marR="473075" indent="-182245">
              <a:lnSpc>
                <a:spcPts val="1870"/>
              </a:lnSpc>
              <a:spcBef>
                <a:spcPts val="489"/>
              </a:spcBef>
              <a:buClr>
                <a:srgbClr val="F1F1F1"/>
              </a:buClr>
              <a:buSzPct val="69230"/>
              <a:buFont typeface="Arial"/>
              <a:buChar char="•"/>
              <a:tabLst>
                <a:tab pos="194310" algn="l"/>
              </a:tabLst>
            </a:pP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Labour contract,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lease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agreement,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service</a:t>
            </a:r>
            <a:r>
              <a:rPr dirty="0" sz="1950" spc="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agreement,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purchase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orders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copy</a:t>
            </a:r>
            <a:r>
              <a:rPr dirty="0" sz="19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right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claims</a:t>
            </a:r>
            <a:r>
              <a:rPr dirty="0" sz="1950" spc="3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are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some</a:t>
            </a:r>
            <a:r>
              <a:rPr dirty="0" sz="1950" spc="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topics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normally</a:t>
            </a:r>
            <a:r>
              <a:rPr dirty="0" sz="1950" spc="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a</a:t>
            </a:r>
            <a:r>
              <a:rPr dirty="0" sz="1950" spc="8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1950" spc="8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organisation</a:t>
            </a:r>
            <a:r>
              <a:rPr dirty="0" sz="1950" spc="-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>
                <a:solidFill>
                  <a:srgbClr val="FFFFFF"/>
                </a:solidFill>
                <a:latin typeface="Calibri"/>
                <a:cs typeface="Calibri"/>
              </a:rPr>
              <a:t>deals</a:t>
            </a:r>
            <a:r>
              <a:rPr dirty="0" sz="1950" spc="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1950" spc="-10">
                <a:solidFill>
                  <a:srgbClr val="FFFFFF"/>
                </a:solidFill>
                <a:latin typeface="Calibri"/>
                <a:cs typeface="Calibri"/>
              </a:rPr>
              <a:t>with.</a:t>
            </a:r>
            <a:endParaRPr sz="19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92286" y="443033"/>
            <a:ext cx="9965690" cy="6348095"/>
          </a:xfrm>
          <a:prstGeom prst="rect">
            <a:avLst/>
          </a:prstGeom>
        </p:spPr>
        <p:txBody>
          <a:bodyPr wrap="square" lIns="0" tIns="40640" rIns="0" bIns="0" rtlCol="0" vert="horz">
            <a:spAutoFit/>
          </a:bodyPr>
          <a:lstStyle/>
          <a:p>
            <a:pPr algn="ctr" marL="4357370" marR="2817495">
              <a:lnSpc>
                <a:spcPts val="1650"/>
              </a:lnSpc>
              <a:spcBef>
                <a:spcPts val="320"/>
              </a:spcBef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B.SC.</a:t>
            </a:r>
            <a:r>
              <a:rPr dirty="0" sz="15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Visual</a:t>
            </a:r>
            <a:r>
              <a:rPr dirty="0" sz="155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Communication </a:t>
            </a:r>
            <a:r>
              <a:rPr dirty="0" sz="1550" spc="-175" b="1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550" spc="45" b="1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70" b="1">
                <a:solidFill>
                  <a:srgbClr val="FFFFFF"/>
                </a:solidFill>
                <a:latin typeface="Verdana"/>
                <a:cs typeface="Verdana"/>
              </a:rPr>
              <a:t>ORGANIZATION </a:t>
            </a:r>
            <a:r>
              <a:rPr dirty="0" u="sng" sz="1550" spc="-1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PART</a:t>
            </a:r>
            <a:r>
              <a:rPr dirty="0" u="sng" sz="1550" spc="4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 </a:t>
            </a:r>
            <a:r>
              <a:rPr dirty="0" u="sng" sz="1550" spc="-5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Verdana"/>
                <a:cs typeface="Verdana"/>
              </a:rPr>
              <a:t>A</a:t>
            </a:r>
            <a:endParaRPr sz="1550">
              <a:latin typeface="Verdana"/>
              <a:cs typeface="Verdana"/>
            </a:endParaRPr>
          </a:p>
          <a:p>
            <a:pPr marL="347980" indent="-335280">
              <a:lnSpc>
                <a:spcPts val="1755"/>
              </a:lnSpc>
              <a:spcBef>
                <a:spcPts val="1430"/>
              </a:spcBef>
              <a:buAutoNum type="arabicPeriod"/>
              <a:tabLst>
                <a:tab pos="347980" algn="l"/>
              </a:tabLst>
            </a:pP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Define</a:t>
            </a:r>
            <a:r>
              <a:rPr dirty="0" sz="15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innovation.</a:t>
            </a:r>
            <a:endParaRPr sz="1550">
              <a:latin typeface="Verdana"/>
              <a:cs typeface="Verdana"/>
            </a:endParaRPr>
          </a:p>
          <a:p>
            <a:pPr marL="347980" indent="-335280">
              <a:lnSpc>
                <a:spcPts val="1655"/>
              </a:lnSpc>
              <a:buAutoNum type="arabicPeriod"/>
              <a:tabLst>
                <a:tab pos="347980" algn="l"/>
              </a:tabLst>
            </a:pP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Entrepreneurship.</a:t>
            </a:r>
            <a:endParaRPr sz="1550">
              <a:latin typeface="Verdana"/>
              <a:cs typeface="Verdana"/>
            </a:endParaRPr>
          </a:p>
          <a:p>
            <a:pPr marL="347980" indent="-335280">
              <a:lnSpc>
                <a:spcPts val="1655"/>
              </a:lnSpc>
              <a:buAutoNum type="arabicPeriod"/>
              <a:tabLst>
                <a:tab pos="347980" algn="l"/>
              </a:tabLst>
            </a:pP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550" spc="-1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convergence</a:t>
            </a:r>
            <a:endParaRPr sz="1550">
              <a:latin typeface="Verdana"/>
              <a:cs typeface="Verdana"/>
            </a:endParaRPr>
          </a:p>
          <a:p>
            <a:pPr marL="347980" indent="-335280">
              <a:lnSpc>
                <a:spcPts val="1655"/>
              </a:lnSpc>
              <a:buAutoNum type="arabicPeriod"/>
              <a:tabLst>
                <a:tab pos="347980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15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15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organizational</a:t>
            </a:r>
            <a:r>
              <a:rPr dirty="0" sz="155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behavior?</a:t>
            </a:r>
            <a:endParaRPr sz="1550">
              <a:latin typeface="Verdana"/>
              <a:cs typeface="Verdana"/>
            </a:endParaRPr>
          </a:p>
          <a:p>
            <a:pPr marL="347980" indent="-335280">
              <a:lnSpc>
                <a:spcPts val="1655"/>
              </a:lnSpc>
              <a:buAutoNum type="arabicPeriod"/>
              <a:tabLst>
                <a:tab pos="347980" algn="l"/>
              </a:tabLst>
            </a:pP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Oligopoly-</a:t>
            </a:r>
            <a:r>
              <a:rPr dirty="0" sz="1550" spc="-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define.</a:t>
            </a:r>
            <a:endParaRPr sz="1550">
              <a:latin typeface="Verdana"/>
              <a:cs typeface="Verdana"/>
            </a:endParaRPr>
          </a:p>
          <a:p>
            <a:pPr marL="347980" indent="-335280">
              <a:lnSpc>
                <a:spcPts val="1655"/>
              </a:lnSpc>
              <a:buAutoNum type="arabicPeriod"/>
              <a:tabLst>
                <a:tab pos="347980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15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three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types</a:t>
            </a:r>
            <a:r>
              <a:rPr dirty="0" sz="1550" spc="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55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ownership?</a:t>
            </a:r>
            <a:endParaRPr sz="1550">
              <a:latin typeface="Verdana"/>
              <a:cs typeface="Verdana"/>
            </a:endParaRPr>
          </a:p>
          <a:p>
            <a:pPr marL="347980" indent="-335280">
              <a:lnSpc>
                <a:spcPts val="1655"/>
              </a:lnSpc>
              <a:buAutoNum type="arabicPeriod"/>
              <a:tabLst>
                <a:tab pos="347980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Explain</a:t>
            </a:r>
            <a:r>
              <a:rPr dirty="0" sz="15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event</a:t>
            </a:r>
            <a:r>
              <a:rPr dirty="0" sz="15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management.</a:t>
            </a:r>
            <a:endParaRPr sz="1550">
              <a:latin typeface="Verdana"/>
              <a:cs typeface="Verdana"/>
            </a:endParaRPr>
          </a:p>
          <a:p>
            <a:pPr marL="347980" indent="-335280">
              <a:lnSpc>
                <a:spcPts val="1655"/>
              </a:lnSpc>
              <a:buAutoNum type="arabicPeriod"/>
              <a:tabLst>
                <a:tab pos="347980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How</a:t>
            </a:r>
            <a:r>
              <a:rPr dirty="0" sz="155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decision</a:t>
            </a:r>
            <a:r>
              <a:rPr dirty="0" sz="15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Verdana"/>
                <a:cs typeface="Verdana"/>
              </a:rPr>
              <a:t>making</a:t>
            </a:r>
            <a:r>
              <a:rPr dirty="0" sz="1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important?</a:t>
            </a:r>
            <a:endParaRPr sz="1550">
              <a:latin typeface="Verdana"/>
              <a:cs typeface="Verdana"/>
            </a:endParaRPr>
          </a:p>
          <a:p>
            <a:pPr marL="347980" indent="-335280">
              <a:lnSpc>
                <a:spcPts val="1655"/>
              </a:lnSpc>
              <a:buAutoNum type="arabicPeriod"/>
              <a:tabLst>
                <a:tab pos="347980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1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is</a:t>
            </a:r>
            <a:r>
              <a:rPr dirty="0" sz="15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external</a:t>
            </a:r>
            <a:r>
              <a:rPr dirty="0" sz="15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communication?</a:t>
            </a:r>
            <a:endParaRPr sz="1550">
              <a:latin typeface="Verdana"/>
              <a:cs typeface="Verdana"/>
            </a:endParaRPr>
          </a:p>
          <a:p>
            <a:pPr marL="404495" indent="-391795">
              <a:lnSpc>
                <a:spcPts val="1755"/>
              </a:lnSpc>
              <a:buAutoNum type="arabicPeriod"/>
              <a:tabLst>
                <a:tab pos="404495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Write</a:t>
            </a:r>
            <a:r>
              <a:rPr dirty="0" sz="15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5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short</a:t>
            </a:r>
            <a:r>
              <a:rPr dirty="0" sz="1550" spc="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note</a:t>
            </a:r>
            <a:r>
              <a:rPr dirty="0" sz="15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on</a:t>
            </a:r>
            <a:r>
              <a:rPr dirty="0" sz="15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marketing.</a:t>
            </a:r>
            <a:endParaRPr sz="1550">
              <a:latin typeface="Verdana"/>
              <a:cs typeface="Verdana"/>
            </a:endParaRPr>
          </a:p>
          <a:p>
            <a:pPr marL="278130" marR="5080" indent="-266065">
              <a:lnSpc>
                <a:spcPts val="1650"/>
              </a:lnSpc>
              <a:spcBef>
                <a:spcPts val="1680"/>
              </a:spcBef>
              <a:buSzPct val="96774"/>
              <a:buAutoNum type="arabicPeriod"/>
              <a:tabLst>
                <a:tab pos="572135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1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15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r>
              <a:rPr dirty="0" sz="15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15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success</a:t>
            </a:r>
            <a:r>
              <a:rPr dirty="0" sz="15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an</a:t>
            </a:r>
            <a:r>
              <a:rPr dirty="0" sz="15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event?</a:t>
            </a:r>
            <a:r>
              <a:rPr dirty="0" sz="15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15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techniques</a:t>
            </a:r>
            <a:r>
              <a:rPr dirty="0" sz="15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can be</a:t>
            </a:r>
            <a:r>
              <a:rPr dirty="0" sz="15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Verdana"/>
                <a:cs typeface="Verdana"/>
              </a:rPr>
              <a:t>employed</a:t>
            </a:r>
            <a:r>
              <a:rPr dirty="0" sz="15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its</a:t>
            </a:r>
            <a:r>
              <a:rPr dirty="0" sz="15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succe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endParaRPr sz="1550">
              <a:latin typeface="Verdana"/>
              <a:cs typeface="Verdana"/>
            </a:endParaRPr>
          </a:p>
          <a:p>
            <a:pPr marL="292100">
              <a:lnSpc>
                <a:spcPts val="1530"/>
              </a:lnSpc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Explain</a:t>
            </a:r>
            <a:r>
              <a:rPr dirty="0" sz="15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organizational</a:t>
            </a:r>
            <a:r>
              <a:rPr dirty="0" sz="1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structure</a:t>
            </a:r>
            <a:r>
              <a:rPr dirty="0" sz="15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Doordarshan</a:t>
            </a:r>
            <a:r>
              <a:rPr dirty="0" sz="15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550" spc="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Verdana"/>
                <a:cs typeface="Verdana"/>
              </a:rPr>
              <a:t>AIR.</a:t>
            </a:r>
            <a:endParaRPr sz="1550">
              <a:latin typeface="Verdana"/>
              <a:cs typeface="Verdana"/>
            </a:endParaRPr>
          </a:p>
          <a:p>
            <a:pPr marL="278130" marR="2667000" indent="-266065">
              <a:lnSpc>
                <a:spcPts val="1650"/>
              </a:lnSpc>
              <a:spcBef>
                <a:spcPts val="125"/>
              </a:spcBef>
              <a:buSzPct val="96774"/>
              <a:buAutoNum type="arabicPeriod" startAt="2"/>
              <a:tabLst>
                <a:tab pos="572135" algn="l"/>
              </a:tabLst>
            </a:pP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Name</a:t>
            </a:r>
            <a:r>
              <a:rPr dirty="0" sz="15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any</a:t>
            </a:r>
            <a:r>
              <a:rPr dirty="0" sz="15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ten</a:t>
            </a:r>
            <a:r>
              <a:rPr dirty="0" sz="15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550" spc="-1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entrepreneurs and</a:t>
            </a:r>
            <a:r>
              <a:rPr dirty="0" sz="1550" spc="-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explain</a:t>
            </a:r>
            <a:r>
              <a:rPr dirty="0" sz="15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their</a:t>
            </a:r>
            <a:r>
              <a:rPr dirty="0" sz="1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role</a:t>
            </a:r>
            <a:r>
              <a:rPr dirty="0" sz="1550" spc="-10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550" spc="-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innovation.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endParaRPr sz="1550">
              <a:latin typeface="Verdana"/>
              <a:cs typeface="Verdana"/>
            </a:endParaRPr>
          </a:p>
          <a:p>
            <a:pPr marL="361950">
              <a:lnSpc>
                <a:spcPts val="1530"/>
              </a:lnSpc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Explain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type</a:t>
            </a:r>
            <a:r>
              <a:rPr dirty="0" sz="15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Verdana"/>
                <a:cs typeface="Verdana"/>
              </a:rPr>
              <a:t>communication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15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takes</a:t>
            </a:r>
            <a:r>
              <a:rPr dirty="0" sz="1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place</a:t>
            </a:r>
            <a:r>
              <a:rPr dirty="0" sz="15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5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55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organization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with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examples.</a:t>
            </a:r>
            <a:endParaRPr sz="1550">
              <a:latin typeface="Verdana"/>
              <a:cs typeface="Verdana"/>
            </a:endParaRPr>
          </a:p>
          <a:p>
            <a:pPr marL="278130" marR="2575560" indent="-266065">
              <a:lnSpc>
                <a:spcPts val="1650"/>
              </a:lnSpc>
              <a:spcBef>
                <a:spcPts val="125"/>
              </a:spcBef>
              <a:buSzPct val="96774"/>
              <a:buAutoNum type="arabicPeriod" startAt="3"/>
              <a:tabLst>
                <a:tab pos="572135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1550" spc="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1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Verdana"/>
                <a:cs typeface="Verdana"/>
              </a:rPr>
              <a:t>employment</a:t>
            </a:r>
            <a:r>
              <a:rPr dirty="0" sz="1550" spc="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opportunities</a:t>
            </a:r>
            <a:r>
              <a:rPr dirty="0" sz="15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45">
                <a:solidFill>
                  <a:srgbClr val="FFFFFF"/>
                </a:solidFill>
                <a:latin typeface="Verdana"/>
                <a:cs typeface="Verdana"/>
              </a:rPr>
              <a:t>available</a:t>
            </a:r>
            <a:r>
              <a:rPr dirty="0" sz="1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550" spc="-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5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industry?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endParaRPr sz="1550">
              <a:latin typeface="Verdana"/>
              <a:cs typeface="Verdana"/>
            </a:endParaRPr>
          </a:p>
          <a:p>
            <a:pPr marL="292100">
              <a:lnSpc>
                <a:spcPts val="1530"/>
              </a:lnSpc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Explain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various</a:t>
            </a:r>
            <a:r>
              <a:rPr dirty="0" sz="15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functions</a:t>
            </a:r>
            <a:r>
              <a:rPr dirty="0" sz="1550" spc="4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40">
                <a:solidFill>
                  <a:srgbClr val="FFFFFF"/>
                </a:solidFill>
                <a:latin typeface="Verdana"/>
                <a:cs typeface="Verdana"/>
              </a:rPr>
              <a:t>financial</a:t>
            </a:r>
            <a:r>
              <a:rPr dirty="0" sz="1550" spc="-9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management.</a:t>
            </a:r>
            <a:endParaRPr sz="1550">
              <a:latin typeface="Verdana"/>
              <a:cs typeface="Verdana"/>
            </a:endParaRPr>
          </a:p>
          <a:p>
            <a:pPr marL="207645" indent="-203200">
              <a:lnSpc>
                <a:spcPts val="1655"/>
              </a:lnSpc>
              <a:buSzPct val="96774"/>
              <a:buAutoNum type="arabicPeriod" startAt="4"/>
              <a:tabLst>
                <a:tab pos="207645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1550" spc="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15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roles</a:t>
            </a:r>
            <a:r>
              <a:rPr dirty="0" sz="1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Verdana"/>
                <a:cs typeface="Verdana"/>
              </a:rPr>
              <a:t>challenges</a:t>
            </a:r>
            <a:r>
              <a:rPr dirty="0" sz="1550" spc="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0">
                <a:solidFill>
                  <a:srgbClr val="FFFFFF"/>
                </a:solidFill>
                <a:latin typeface="Verdana"/>
                <a:cs typeface="Verdana"/>
              </a:rPr>
              <a:t>leadership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550" spc="-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management?</a:t>
            </a:r>
            <a:endParaRPr sz="1550">
              <a:latin typeface="Verdana"/>
              <a:cs typeface="Verdana"/>
            </a:endParaRPr>
          </a:p>
          <a:p>
            <a:pPr marL="852169">
              <a:lnSpc>
                <a:spcPts val="1655"/>
              </a:lnSpc>
            </a:pP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endParaRPr sz="1550">
              <a:latin typeface="Verdana"/>
              <a:cs typeface="Verdana"/>
            </a:endParaRPr>
          </a:p>
          <a:p>
            <a:pPr marL="432434">
              <a:lnSpc>
                <a:spcPts val="1655"/>
              </a:lnSpc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15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15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responsibilities</a:t>
            </a:r>
            <a:r>
              <a:rPr dirty="0" sz="1550" spc="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of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event</a:t>
            </a:r>
            <a:r>
              <a:rPr dirty="0" sz="1550" spc="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management?</a:t>
            </a:r>
            <a:endParaRPr sz="1550">
              <a:latin typeface="Verdana"/>
              <a:cs typeface="Verdana"/>
            </a:endParaRPr>
          </a:p>
          <a:p>
            <a:pPr marL="417830" marR="3002915" indent="-405765">
              <a:lnSpc>
                <a:spcPts val="1650"/>
              </a:lnSpc>
              <a:spcBef>
                <a:spcPts val="125"/>
              </a:spcBef>
              <a:buSzPct val="96774"/>
              <a:buAutoNum type="arabicPeriod" startAt="5"/>
              <a:tabLst>
                <a:tab pos="852169" algn="l"/>
              </a:tabLst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Explain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need</a:t>
            </a:r>
            <a:r>
              <a:rPr dirty="0" sz="1550" spc="-1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for</a:t>
            </a:r>
            <a:r>
              <a:rPr dirty="0" sz="1550" spc="-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creativity</a:t>
            </a:r>
            <a:r>
              <a:rPr dirty="0" sz="1550" spc="-7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and</a:t>
            </a:r>
            <a:r>
              <a:rPr dirty="0" sz="1550" spc="-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innovation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in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dirty="0" sz="1550" spc="-8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30">
                <a:solidFill>
                  <a:srgbClr val="FFFFFF"/>
                </a:solidFill>
                <a:latin typeface="Verdana"/>
                <a:cs typeface="Verdana"/>
              </a:rPr>
              <a:t>media</a:t>
            </a:r>
            <a:r>
              <a:rPr dirty="0" sz="1550" spc="-9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business.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	</a:t>
            </a:r>
            <a:r>
              <a:rPr dirty="0" sz="1550" spc="-25">
                <a:solidFill>
                  <a:srgbClr val="FFFFFF"/>
                </a:solidFill>
                <a:latin typeface="Verdana"/>
                <a:cs typeface="Verdana"/>
              </a:rPr>
              <a:t>Or</a:t>
            </a:r>
            <a:endParaRPr sz="1550">
              <a:latin typeface="Verdana"/>
              <a:cs typeface="Verdana"/>
            </a:endParaRPr>
          </a:p>
          <a:p>
            <a:pPr marL="432434">
              <a:lnSpc>
                <a:spcPts val="1635"/>
              </a:lnSpc>
            </a:pP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What</a:t>
            </a:r>
            <a:r>
              <a:rPr dirty="0" sz="1550" spc="5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are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factors</a:t>
            </a:r>
            <a:r>
              <a:rPr dirty="0" sz="1550" spc="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that</a:t>
            </a:r>
            <a:r>
              <a:rPr dirty="0" sz="1550" spc="5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help</a:t>
            </a:r>
            <a:r>
              <a:rPr dirty="0" sz="15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understand</a:t>
            </a:r>
            <a:r>
              <a:rPr dirty="0" sz="1550" spc="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>
                <a:solidFill>
                  <a:srgbClr val="FFFFFF"/>
                </a:solidFill>
                <a:latin typeface="Verdana"/>
                <a:cs typeface="Verdana"/>
              </a:rPr>
              <a:t>the</a:t>
            </a:r>
            <a:r>
              <a:rPr dirty="0" sz="1550" spc="-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550" spc="-10">
                <a:solidFill>
                  <a:srgbClr val="FFFFFF"/>
                </a:solidFill>
                <a:latin typeface="Verdana"/>
                <a:cs typeface="Verdana"/>
              </a:rPr>
              <a:t>market?</a:t>
            </a:r>
            <a:endParaRPr sz="15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60208" y="141333"/>
            <a:ext cx="3289935" cy="62992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93675" indent="-184150">
              <a:lnSpc>
                <a:spcPct val="100000"/>
              </a:lnSpc>
              <a:spcBef>
                <a:spcPts val="114"/>
              </a:spcBef>
              <a:buClr>
                <a:srgbClr val="F1F1F1"/>
              </a:buClr>
              <a:buSzPct val="97468"/>
              <a:buFont typeface="Arial"/>
              <a:buChar char="•"/>
              <a:tabLst>
                <a:tab pos="193675" algn="l"/>
              </a:tabLst>
            </a:pPr>
            <a:r>
              <a:rPr dirty="0" sz="3950" spc="-60" b="1">
                <a:solidFill>
                  <a:srgbClr val="FFFFFF"/>
                </a:solidFill>
                <a:latin typeface="Calibri"/>
                <a:cs typeface="Calibri"/>
              </a:rPr>
              <a:t>Types</a:t>
            </a:r>
            <a:r>
              <a:rPr dirty="0" sz="3950" spc="-12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b="1">
                <a:solidFill>
                  <a:srgbClr val="FFFFFF"/>
                </a:solidFill>
                <a:latin typeface="Calibri"/>
                <a:cs typeface="Calibri"/>
              </a:rPr>
              <a:t>of</a:t>
            </a:r>
            <a:r>
              <a:rPr dirty="0" sz="3950" spc="-105" b="1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950" spc="-20" b="1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395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96053" y="1803238"/>
            <a:ext cx="5979795" cy="3917315"/>
          </a:xfrm>
          <a:prstGeom prst="rect">
            <a:avLst/>
          </a:prstGeom>
        </p:spPr>
        <p:txBody>
          <a:bodyPr wrap="square" lIns="0" tIns="95250" rIns="0" bIns="0" rtlCol="0" vert="horz">
            <a:spAutoFit/>
          </a:bodyPr>
          <a:lstStyle/>
          <a:p>
            <a:pPr marL="193675" indent="-180975">
              <a:lnSpc>
                <a:spcPct val="100000"/>
              </a:lnSpc>
              <a:spcBef>
                <a:spcPts val="750"/>
              </a:spcBef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technology</a:t>
            </a:r>
            <a:endParaRPr sz="2650">
              <a:latin typeface="Calibri"/>
              <a:cs typeface="Calibri"/>
            </a:endParaRPr>
          </a:p>
          <a:p>
            <a:pPr marL="222250">
              <a:lnSpc>
                <a:spcPct val="100000"/>
              </a:lnSpc>
              <a:spcBef>
                <a:spcPts val="650"/>
              </a:spcBef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electronic</a:t>
            </a:r>
            <a:r>
              <a:rPr dirty="0" sz="2650" spc="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media,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print</a:t>
            </a:r>
            <a:r>
              <a:rPr dirty="0" sz="2650" spc="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media,</a:t>
            </a:r>
            <a:r>
              <a:rPr dirty="0" sz="26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new</a:t>
            </a:r>
            <a:r>
              <a:rPr dirty="0" sz="2650" spc="-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95"/>
              </a:spcBef>
            </a:pPr>
            <a:endParaRPr sz="2650">
              <a:latin typeface="Calibri"/>
              <a:cs typeface="Calibri"/>
            </a:endParaRPr>
          </a:p>
          <a:p>
            <a:pPr marL="152400" marR="2537460" indent="-140335">
              <a:lnSpc>
                <a:spcPct val="120400"/>
              </a:lnSpc>
              <a:buSzPct val="69811"/>
              <a:buFont typeface="Arial"/>
              <a:buChar char="•"/>
              <a:tabLst>
                <a:tab pos="152400" algn="l"/>
                <a:tab pos="193040" algn="l"/>
              </a:tabLst>
            </a:pPr>
            <a:r>
              <a:rPr dirty="0" baseline="1048" sz="3975">
                <a:solidFill>
                  <a:srgbClr val="F1F1F1"/>
                </a:solidFill>
                <a:latin typeface="Calibri"/>
                <a:cs typeface="Calibri"/>
              </a:rPr>
              <a:t>	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reach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National,</a:t>
            </a:r>
            <a:r>
              <a:rPr dirty="0" sz="26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regional,</a:t>
            </a:r>
            <a:r>
              <a:rPr dirty="0" sz="26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20">
                <a:solidFill>
                  <a:srgbClr val="FFFFFF"/>
                </a:solidFill>
                <a:latin typeface="Calibri"/>
                <a:cs typeface="Calibri"/>
              </a:rPr>
              <a:t>local</a:t>
            </a:r>
            <a:endParaRPr sz="2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245"/>
              </a:spcBef>
              <a:buClr>
                <a:srgbClr val="F1F1F1"/>
              </a:buClr>
              <a:buFont typeface="Arial"/>
              <a:buChar char="•"/>
            </a:pPr>
            <a:endParaRPr sz="2650">
              <a:latin typeface="Calibri"/>
              <a:cs typeface="Calibri"/>
            </a:endParaRPr>
          </a:p>
          <a:p>
            <a:pPr marL="193675" indent="-180975">
              <a:lnSpc>
                <a:spcPct val="100000"/>
              </a:lnSpc>
              <a:buClr>
                <a:srgbClr val="F1F1F1"/>
              </a:buClr>
              <a:buSzPct val="69811"/>
              <a:buFont typeface="Arial"/>
              <a:buChar char="•"/>
              <a:tabLst>
                <a:tab pos="193675" algn="l"/>
              </a:tabLst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Based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on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 function</a:t>
            </a:r>
            <a:endParaRPr sz="2650">
              <a:latin typeface="Calibri"/>
              <a:cs typeface="Calibri"/>
            </a:endParaRPr>
          </a:p>
          <a:p>
            <a:pPr marL="152400">
              <a:lnSpc>
                <a:spcPct val="100000"/>
              </a:lnSpc>
              <a:spcBef>
                <a:spcPts val="650"/>
              </a:spcBef>
            </a:pP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News,</a:t>
            </a:r>
            <a:r>
              <a:rPr dirty="0" sz="2650" spc="-4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>
                <a:solidFill>
                  <a:srgbClr val="FFFFFF"/>
                </a:solidFill>
                <a:latin typeface="Calibri"/>
                <a:cs typeface="Calibri"/>
              </a:rPr>
              <a:t>entertainment,</a:t>
            </a:r>
            <a:r>
              <a:rPr dirty="0" sz="2650" spc="-4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2650" spc="-10">
                <a:solidFill>
                  <a:srgbClr val="FFFFFF"/>
                </a:solidFill>
                <a:latin typeface="Calibri"/>
                <a:cs typeface="Calibri"/>
              </a:rPr>
              <a:t>advertising</a:t>
            </a:r>
            <a:endParaRPr sz="26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1462" y="37397"/>
            <a:ext cx="7530465" cy="4904105"/>
          </a:xfrm>
          <a:prstGeom prst="rect">
            <a:avLst/>
          </a:prstGeom>
        </p:spPr>
        <p:txBody>
          <a:bodyPr wrap="square" lIns="0" tIns="161925" rIns="0" bIns="0" rtlCol="0" vert="horz">
            <a:spAutoFit/>
          </a:bodyPr>
          <a:lstStyle/>
          <a:p>
            <a:pPr marL="173990" indent="-168275">
              <a:lnSpc>
                <a:spcPct val="100000"/>
              </a:lnSpc>
              <a:spcBef>
                <a:spcPts val="1275"/>
              </a:spcBef>
              <a:buClr>
                <a:srgbClr val="F1F1F1"/>
              </a:buClr>
              <a:buSzPct val="97142"/>
              <a:buFont typeface="Arial"/>
              <a:buChar char="•"/>
              <a:tabLst>
                <a:tab pos="173990" algn="l"/>
              </a:tabLst>
            </a:pPr>
            <a:r>
              <a:rPr dirty="0" u="heavy" sz="3500" spc="-2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WHO</a:t>
            </a:r>
            <a:r>
              <a:rPr dirty="0" u="heavy" sz="3500" spc="-18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2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CONTROLS</a:t>
            </a:r>
            <a:r>
              <a:rPr dirty="0" u="heavy" sz="3500" spc="-17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MEDIA</a:t>
            </a:r>
            <a:r>
              <a:rPr dirty="0" u="heavy" sz="3500" spc="-155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 </a:t>
            </a:r>
            <a:r>
              <a:rPr dirty="0" u="heavy" sz="3500" spc="-30" b="1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cs typeface="Calibri"/>
              </a:rPr>
              <a:t>ORGANIZATION</a:t>
            </a:r>
            <a:endParaRPr sz="350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1050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0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owners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8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state</a:t>
            </a:r>
            <a:r>
              <a:rPr dirty="0" sz="3050" spc="-1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and</a:t>
            </a:r>
            <a:r>
              <a:rPr dirty="0" sz="3050" spc="2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the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25">
                <a:solidFill>
                  <a:srgbClr val="FFFFFF"/>
                </a:solidFill>
                <a:latin typeface="Calibri"/>
                <a:cs typeface="Calibri"/>
              </a:rPr>
              <a:t>law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8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Self</a:t>
            </a:r>
            <a:r>
              <a:rPr dirty="0" sz="3050" spc="7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regulation</a:t>
            </a:r>
            <a:r>
              <a:rPr dirty="0" sz="3050" spc="5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by</a:t>
            </a:r>
            <a:r>
              <a:rPr dirty="0" sz="3050" spc="5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8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Economic</a:t>
            </a:r>
            <a:r>
              <a:rPr dirty="0" sz="3050" spc="10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determinants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8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Advertisers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90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Audience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8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0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personals</a:t>
            </a:r>
            <a:endParaRPr sz="3050">
              <a:latin typeface="Calibri"/>
              <a:cs typeface="Calibri"/>
            </a:endParaRPr>
          </a:p>
          <a:p>
            <a:pPr marL="194310" indent="-181610">
              <a:lnSpc>
                <a:spcPct val="100000"/>
              </a:lnSpc>
              <a:spcBef>
                <a:spcPts val="385"/>
              </a:spcBef>
              <a:buClr>
                <a:srgbClr val="F1F1F1"/>
              </a:buClr>
              <a:buSzPct val="70491"/>
              <a:buFont typeface="Arial"/>
              <a:buChar char="•"/>
              <a:tabLst>
                <a:tab pos="194310" algn="l"/>
              </a:tabLst>
            </a:pPr>
            <a:r>
              <a:rPr dirty="0" sz="3050">
                <a:solidFill>
                  <a:srgbClr val="FFFFFF"/>
                </a:solidFill>
                <a:latin typeface="Calibri"/>
                <a:cs typeface="Calibri"/>
              </a:rPr>
              <a:t>Media</a:t>
            </a:r>
            <a:r>
              <a:rPr dirty="0" sz="3050" spc="-35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dirty="0" sz="3050" spc="-10">
                <a:solidFill>
                  <a:srgbClr val="FFFFFF"/>
                </a:solidFill>
                <a:latin typeface="Calibri"/>
                <a:cs typeface="Calibri"/>
              </a:rPr>
              <a:t>sourses</a:t>
            </a:r>
            <a:endParaRPr sz="305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2024-06-15T07:29:59Z</dcterms:created>
  <dcterms:modified xsi:type="dcterms:W3CDTF">2024-06-15T07:29:59Z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oducer">
    <vt:lpwstr>Skia/PDF m66</vt:lpwstr>
  </property>
</Properties>
</file>