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5" r:id="rId4"/>
    <p:sldId id="257" r:id="rId5"/>
    <p:sldId id="258" r:id="rId6"/>
    <p:sldId id="259" r:id="rId7"/>
    <p:sldId id="260" r:id="rId8"/>
    <p:sldId id="261" r:id="rId9"/>
    <p:sldId id="262" r:id="rId10"/>
    <p:sldId id="263" r:id="rId11"/>
    <p:sldId id="264" r:id="rId12"/>
    <p:sldId id="266" r:id="rId13"/>
    <p:sldId id="268" r:id="rId14"/>
    <p:sldId id="269" r:id="rId15"/>
    <p:sldId id="270" r:id="rId16"/>
    <p:sldId id="275" r:id="rId17"/>
    <p:sldId id="271" r:id="rId18"/>
    <p:sldId id="272" r:id="rId19"/>
    <p:sldId id="273" r:id="rId20"/>
    <p:sldId id="274" r:id="rId21"/>
    <p:sldId id="276" r:id="rId22"/>
    <p:sldId id="277" r:id="rId23"/>
    <p:sldId id="278" r:id="rId24"/>
    <p:sldId id="284" r:id="rId25"/>
    <p:sldId id="283" r:id="rId26"/>
    <p:sldId id="279" r:id="rId27"/>
    <p:sldId id="280" r:id="rId28"/>
    <p:sldId id="281"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C353B3-4918-4E39-A346-D138C0D5D259}"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76187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353B3-4918-4E39-A346-D138C0D5D259}"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11984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353B3-4918-4E39-A346-D138C0D5D259}"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70601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353B3-4918-4E39-A346-D138C0D5D259}"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408057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353B3-4918-4E39-A346-D138C0D5D259}"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76143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C353B3-4918-4E39-A346-D138C0D5D259}"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47391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C353B3-4918-4E39-A346-D138C0D5D259}" type="datetimeFigureOut">
              <a:rPr lang="en-GB" smtClean="0"/>
              <a:t>06/10/2021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144874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C353B3-4918-4E39-A346-D138C0D5D259}" type="datetimeFigureOut">
              <a:rPr lang="en-GB" smtClean="0"/>
              <a:t>06/10/2021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309629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353B3-4918-4E39-A346-D138C0D5D259}" type="datetimeFigureOut">
              <a:rPr lang="en-GB" smtClean="0"/>
              <a:t>06/10/2021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328135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353B3-4918-4E39-A346-D138C0D5D259}"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402272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353B3-4918-4E39-A346-D138C0D5D259}"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67A2E-4106-4614-AE62-B60D456CD07B}" type="slidenum">
              <a:rPr lang="en-GB" smtClean="0"/>
              <a:t>‹#›</a:t>
            </a:fld>
            <a:endParaRPr lang="en-GB"/>
          </a:p>
        </p:txBody>
      </p:sp>
    </p:spTree>
    <p:extLst>
      <p:ext uri="{BB962C8B-B14F-4D97-AF65-F5344CB8AC3E}">
        <p14:creationId xmlns:p14="http://schemas.microsoft.com/office/powerpoint/2010/main" val="82518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353B3-4918-4E39-A346-D138C0D5D259}" type="datetimeFigureOut">
              <a:rPr lang="en-GB" smtClean="0"/>
              <a:t>06/10/2021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67A2E-4106-4614-AE62-B60D456CD07B}" type="slidenum">
              <a:rPr lang="en-GB" smtClean="0"/>
              <a:t>‹#›</a:t>
            </a:fld>
            <a:endParaRPr lang="en-GB"/>
          </a:p>
        </p:txBody>
      </p:sp>
    </p:spTree>
    <p:extLst>
      <p:ext uri="{BB962C8B-B14F-4D97-AF65-F5344CB8AC3E}">
        <p14:creationId xmlns:p14="http://schemas.microsoft.com/office/powerpoint/2010/main" val="382415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noAutofit/>
          </a:bodyPr>
          <a:lstStyle/>
          <a:p>
            <a:r>
              <a:rPr lang="en-GB" sz="2400" b="1" dirty="0">
                <a:latin typeface="Times New Roman" panose="02020603050405020304" pitchFamily="18" charset="0"/>
                <a:cs typeface="Times New Roman" panose="02020603050405020304" pitchFamily="18" charset="0"/>
              </a:rPr>
              <a:t>NAZARETH COLLEGE OF ARTS AND SCIENCE</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a:t>
            </a:r>
            <a:r>
              <a:rPr lang="en-GB" sz="2400" b="1" i="1" dirty="0">
                <a:latin typeface="Times New Roman" panose="02020603050405020304" pitchFamily="18" charset="0"/>
                <a:cs typeface="Times New Roman" panose="02020603050405020304" pitchFamily="18" charset="0"/>
              </a:rPr>
              <a:t>Affiliated to University of Madras</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r>
              <a:rPr lang="en-GB" sz="2400" b="1" i="1" dirty="0">
                <a:latin typeface="Times New Roman" panose="02020603050405020304" pitchFamily="18" charset="0"/>
                <a:cs typeface="Times New Roman" panose="02020603050405020304" pitchFamily="18" charset="0"/>
              </a:rPr>
              <a:t>Re-Accredited by NAAC with ‘B’ Grade)</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GB" sz="2400" dirty="0"/>
          </a:p>
        </p:txBody>
      </p:sp>
      <p:sp>
        <p:nvSpPr>
          <p:cNvPr id="3" name="Subtitle 2"/>
          <p:cNvSpPr>
            <a:spLocks noGrp="1"/>
          </p:cNvSpPr>
          <p:nvPr>
            <p:ph type="subTitle" idx="1"/>
          </p:nvPr>
        </p:nvSpPr>
        <p:spPr>
          <a:xfrm>
            <a:off x="1371600" y="1988840"/>
            <a:ext cx="6400800" cy="4608512"/>
          </a:xfrm>
        </p:spPr>
        <p:txBody>
          <a:bodyPr>
            <a:normAutofit fontScale="92500" lnSpcReduction="10000"/>
          </a:bodyPr>
          <a:lstStyle/>
          <a:p>
            <a:r>
              <a:rPr lang="en-GB" b="1" dirty="0">
                <a:solidFill>
                  <a:schemeClr val="tx1"/>
                </a:solidFill>
                <a:latin typeface="Times New Roman" panose="02020603050405020304" pitchFamily="18" charset="0"/>
                <a:cs typeface="Times New Roman" panose="02020603050405020304" pitchFamily="18" charset="0"/>
              </a:rPr>
              <a:t>DEPARTMENT OF COMMERCE</a:t>
            </a:r>
          </a:p>
          <a:p>
            <a:endParaRPr lang="en-GB" b="1" dirty="0">
              <a:solidFill>
                <a:srgbClr val="FF0000"/>
              </a:solidFill>
              <a:latin typeface="Times New Roman" panose="02020603050405020304" pitchFamily="18" charset="0"/>
              <a:cs typeface="Times New Roman" panose="02020603050405020304" pitchFamily="18" charset="0"/>
            </a:endParaRPr>
          </a:p>
          <a:p>
            <a:r>
              <a:rPr lang="en-GB" b="1" u="sng" dirty="0">
                <a:solidFill>
                  <a:srgbClr val="FF0000"/>
                </a:solidFill>
                <a:latin typeface="Times New Roman" panose="02020603050405020304" pitchFamily="18" charset="0"/>
                <a:cs typeface="Times New Roman" panose="02020603050405020304" pitchFamily="18" charset="0"/>
              </a:rPr>
              <a:t>SUBJECT - MARKETING</a:t>
            </a:r>
          </a:p>
          <a:p>
            <a:endParaRPr lang="en-GB" b="1" u="sng" dirty="0">
              <a:solidFill>
                <a:srgbClr val="FF0000"/>
              </a:solidFill>
              <a:latin typeface="Times New Roman" panose="02020603050405020304" pitchFamily="18" charset="0"/>
              <a:cs typeface="Times New Roman" panose="02020603050405020304" pitchFamily="18" charset="0"/>
            </a:endParaRPr>
          </a:p>
          <a:p>
            <a:r>
              <a:rPr lang="en-GB" b="1" u="sng" dirty="0">
                <a:solidFill>
                  <a:srgbClr val="FF0000"/>
                </a:solidFill>
                <a:latin typeface="Times New Roman" panose="02020603050405020304" pitchFamily="18" charset="0"/>
                <a:cs typeface="Times New Roman" panose="02020603050405020304" pitchFamily="18" charset="0"/>
              </a:rPr>
              <a:t>UNIT - </a:t>
            </a:r>
            <a:r>
              <a:rPr lang="en-GB" b="1" u="sng" dirty="0" smtClean="0">
                <a:solidFill>
                  <a:srgbClr val="FF0000"/>
                </a:solidFill>
                <a:latin typeface="Times New Roman" panose="02020603050405020304" pitchFamily="18" charset="0"/>
                <a:cs typeface="Times New Roman" panose="02020603050405020304" pitchFamily="18" charset="0"/>
              </a:rPr>
              <a:t>III</a:t>
            </a:r>
            <a:r>
              <a:rPr lang="en-GB" b="1" dirty="0" smtClean="0">
                <a:solidFill>
                  <a:srgbClr val="FF0000"/>
                </a:solidFill>
                <a:latin typeface="Times New Roman" panose="02020603050405020304" pitchFamily="18" charset="0"/>
                <a:cs typeface="Times New Roman" panose="02020603050405020304" pitchFamily="18" charset="0"/>
              </a:rPr>
              <a:t>                         </a:t>
            </a:r>
            <a:endParaRPr lang="en-GB" b="1" dirty="0">
              <a:solidFill>
                <a:srgbClr val="FF0000"/>
              </a:solidFill>
              <a:latin typeface="Times New Roman" panose="02020603050405020304" pitchFamily="18" charset="0"/>
              <a:cs typeface="Times New Roman" panose="02020603050405020304" pitchFamily="18" charset="0"/>
            </a:endParaRPr>
          </a:p>
          <a:p>
            <a:endParaRPr lang="en-GB" b="1" dirty="0">
              <a:solidFill>
                <a:schemeClr val="tx1"/>
              </a:solidFill>
              <a:latin typeface="Times New Roman" panose="02020603050405020304" pitchFamily="18" charset="0"/>
              <a:cs typeface="Times New Roman" panose="02020603050405020304" pitchFamily="18" charset="0"/>
            </a:endParaRPr>
          </a:p>
          <a:p>
            <a:r>
              <a:rPr lang="en-GB" b="1" dirty="0">
                <a:solidFill>
                  <a:schemeClr val="tx1"/>
                </a:solidFill>
                <a:latin typeface="Times New Roman" panose="02020603050405020304" pitchFamily="18" charset="0"/>
                <a:cs typeface="Times New Roman" panose="02020603050405020304" pitchFamily="18" charset="0"/>
              </a:rPr>
              <a:t>BY </a:t>
            </a:r>
          </a:p>
          <a:p>
            <a:r>
              <a:rPr lang="en-GB" b="1" dirty="0">
                <a:solidFill>
                  <a:schemeClr val="tx1"/>
                </a:solidFill>
                <a:latin typeface="Times New Roman" panose="02020603050405020304" pitchFamily="18" charset="0"/>
                <a:cs typeface="Times New Roman" panose="02020603050405020304" pitchFamily="18" charset="0"/>
              </a:rPr>
              <a:t>MS.A.BELSIA BRITTO</a:t>
            </a:r>
          </a:p>
          <a:p>
            <a:r>
              <a:rPr lang="en-GB" b="1" dirty="0">
                <a:solidFill>
                  <a:schemeClr val="tx1"/>
                </a:solidFill>
                <a:latin typeface="Times New Roman" panose="02020603050405020304" pitchFamily="18" charset="0"/>
                <a:cs typeface="Times New Roman" panose="02020603050405020304" pitchFamily="18" charset="0"/>
              </a:rPr>
              <a:t>(ASSISTANT </a:t>
            </a:r>
            <a:r>
              <a:rPr lang="en-GB" b="1" dirty="0" smtClean="0">
                <a:solidFill>
                  <a:schemeClr val="tx1"/>
                </a:solidFill>
                <a:latin typeface="Times New Roman" panose="02020603050405020304" pitchFamily="18" charset="0"/>
                <a:cs typeface="Times New Roman" panose="02020603050405020304" pitchFamily="18" charset="0"/>
              </a:rPr>
              <a:t>PROFESSOR)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117633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06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6.Market test</a:t>
            </a:r>
            <a:br>
              <a:rPr lang="en-GB" dirty="0" smtClean="0">
                <a:solidFill>
                  <a:srgbClr val="FF0000"/>
                </a:solidFill>
                <a:latin typeface="Times New Roman" panose="02020603050405020304" pitchFamily="18" charset="0"/>
                <a:cs typeface="Times New Roman" panose="02020603050405020304" pitchFamily="18" charset="0"/>
              </a:rPr>
            </a:br>
            <a:endParaRPr lang="en-GB" dirty="0">
              <a:solidFill>
                <a:srgbClr val="FF0000"/>
              </a:solidFill>
            </a:endParaRPr>
          </a:p>
        </p:txBody>
      </p:sp>
      <p:sp>
        <p:nvSpPr>
          <p:cNvPr id="3" name="Content Placeholder 2"/>
          <p:cNvSpPr>
            <a:spLocks noGrp="1"/>
          </p:cNvSpPr>
          <p:nvPr>
            <p:ph idx="1"/>
          </p:nvPr>
        </p:nvSpPr>
        <p:spPr>
          <a:xfrm>
            <a:off x="251520" y="1196752"/>
            <a:ext cx="8712968" cy="4929411"/>
          </a:xfrm>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Now the product is ready to be branded with a name, logo, and packaging and go into a preliminary market testing. </a:t>
            </a:r>
            <a:endParaRPr lang="en-GB" dirty="0">
              <a:latin typeface="Times New Roman" panose="02020603050405020304" pitchFamily="18" charset="0"/>
              <a:cs typeface="Times New Roman" panose="02020603050405020304" pitchFamily="18" charset="0"/>
              <a:sym typeface="Symbol"/>
            </a:endParaRPr>
          </a:p>
          <a:p>
            <a:r>
              <a:rPr lang="en-GB" dirty="0" smtClean="0">
                <a:latin typeface="Times New Roman" panose="02020603050405020304" pitchFamily="18" charset="0"/>
                <a:cs typeface="Times New Roman" panose="02020603050405020304" pitchFamily="18" charset="0"/>
              </a:rPr>
              <a:t>Marketing </a:t>
            </a:r>
            <a:r>
              <a:rPr lang="en-GB" dirty="0">
                <a:latin typeface="Times New Roman" panose="02020603050405020304" pitchFamily="18" charset="0"/>
                <a:cs typeface="Times New Roman" panose="02020603050405020304" pitchFamily="18" charset="0"/>
              </a:rPr>
              <a:t>Testing involves placing a product for sale in one or more selected areas and observing its actual performance under the proposed marketing plan. </a:t>
            </a:r>
            <a:endParaRPr lang="en-GB" dirty="0">
              <a:latin typeface="Times New Roman" panose="02020603050405020304" pitchFamily="18" charset="0"/>
              <a:cs typeface="Times New Roman" panose="02020603050405020304" pitchFamily="18" charset="0"/>
              <a:sym typeface="Symbol"/>
            </a:endParaRPr>
          </a:p>
          <a:p>
            <a:r>
              <a:rPr lang="en-GB" dirty="0" smtClean="0">
                <a:latin typeface="Times New Roman" panose="02020603050405020304" pitchFamily="18" charset="0"/>
                <a:cs typeface="Times New Roman" panose="02020603050405020304" pitchFamily="18" charset="0"/>
              </a:rPr>
              <a:t>Methods </a:t>
            </a:r>
            <a:r>
              <a:rPr lang="en-GB" dirty="0">
                <a:latin typeface="Times New Roman" panose="02020603050405020304" pitchFamily="18" charset="0"/>
                <a:cs typeface="Times New Roman" panose="02020603050405020304" pitchFamily="18" charset="0"/>
              </a:rPr>
              <a:t>for market testing: </a:t>
            </a:r>
            <a:endParaRPr lang="en-GB" dirty="0" smtClean="0">
              <a:latin typeface="Times New Roman" panose="02020603050405020304" pitchFamily="18" charset="0"/>
              <a:cs typeface="Times New Roman" panose="02020603050405020304" pitchFamily="18" charset="0"/>
            </a:endParaRPr>
          </a:p>
          <a:p>
            <a:pPr marL="514350" indent="-514350">
              <a:buAutoNum type="arabicPeriod"/>
            </a:pPr>
            <a:r>
              <a:rPr lang="en-GB" dirty="0" smtClean="0">
                <a:latin typeface="Times New Roman" panose="02020603050405020304" pitchFamily="18" charset="0"/>
                <a:cs typeface="Times New Roman" panose="02020603050405020304" pitchFamily="18" charset="0"/>
              </a:rPr>
              <a:t>Sales </a:t>
            </a:r>
            <a:r>
              <a:rPr lang="en-GB" dirty="0">
                <a:latin typeface="Times New Roman" panose="02020603050405020304" pitchFamily="18" charset="0"/>
                <a:cs typeface="Times New Roman" panose="02020603050405020304" pitchFamily="18" charset="0"/>
              </a:rPr>
              <a:t>wave research. </a:t>
            </a:r>
            <a:endParaRPr lang="en-GB" dirty="0" smtClean="0">
              <a:latin typeface="Times New Roman" panose="02020603050405020304" pitchFamily="18" charset="0"/>
              <a:cs typeface="Times New Roman" panose="02020603050405020304" pitchFamily="18" charset="0"/>
            </a:endParaRPr>
          </a:p>
          <a:p>
            <a:pPr marL="514350" indent="-514350">
              <a:buAutoNum type="arabicPeriod"/>
            </a:pPr>
            <a:r>
              <a:rPr lang="en-GB" dirty="0" smtClean="0">
                <a:latin typeface="Times New Roman" panose="02020603050405020304" pitchFamily="18" charset="0"/>
                <a:cs typeface="Times New Roman" panose="02020603050405020304" pitchFamily="18" charset="0"/>
              </a:rPr>
              <a:t>Simulated </a:t>
            </a:r>
            <a:r>
              <a:rPr lang="en-GB" dirty="0">
                <a:latin typeface="Times New Roman" panose="02020603050405020304" pitchFamily="18" charset="0"/>
                <a:cs typeface="Times New Roman" panose="02020603050405020304" pitchFamily="18" charset="0"/>
              </a:rPr>
              <a:t>test marketing. </a:t>
            </a:r>
            <a:endParaRPr lang="en-GB" dirty="0" smtClean="0">
              <a:latin typeface="Times New Roman" panose="02020603050405020304" pitchFamily="18" charset="0"/>
              <a:cs typeface="Times New Roman" panose="02020603050405020304" pitchFamily="18" charset="0"/>
            </a:endParaRPr>
          </a:p>
          <a:p>
            <a:pPr marL="514350" indent="-514350">
              <a:buAutoNum type="arabicPeriod"/>
            </a:pPr>
            <a:r>
              <a:rPr lang="en-GB" dirty="0" smtClean="0">
                <a:latin typeface="Times New Roman" panose="02020603050405020304" pitchFamily="18" charset="0"/>
                <a:cs typeface="Times New Roman" panose="02020603050405020304" pitchFamily="18" charset="0"/>
              </a:rPr>
              <a:t>Controlled </a:t>
            </a:r>
            <a:r>
              <a:rPr lang="en-GB" dirty="0">
                <a:latin typeface="Times New Roman" panose="02020603050405020304" pitchFamily="18" charset="0"/>
                <a:cs typeface="Times New Roman" panose="02020603050405020304" pitchFamily="18" charset="0"/>
              </a:rPr>
              <a:t>testing marketing. </a:t>
            </a:r>
            <a:endParaRPr lang="en-GB" dirty="0" smtClean="0">
              <a:latin typeface="Times New Roman" panose="02020603050405020304" pitchFamily="18" charset="0"/>
              <a:cs typeface="Times New Roman" panose="02020603050405020304" pitchFamily="18" charset="0"/>
            </a:endParaRPr>
          </a:p>
          <a:p>
            <a:pPr marL="514350" indent="-514350">
              <a:buAutoNum type="arabicPeriod"/>
            </a:pPr>
            <a:r>
              <a:rPr lang="en-GB" dirty="0" smtClean="0">
                <a:latin typeface="Times New Roman" panose="02020603050405020304" pitchFamily="18" charset="0"/>
                <a:cs typeface="Times New Roman" panose="02020603050405020304" pitchFamily="18" charset="0"/>
              </a:rPr>
              <a:t>Test </a:t>
            </a:r>
            <a:r>
              <a:rPr lang="en-GB" dirty="0">
                <a:latin typeface="Times New Roman" panose="02020603050405020304" pitchFamily="18" charset="0"/>
                <a:cs typeface="Times New Roman" panose="02020603050405020304" pitchFamily="18" charset="0"/>
              </a:rPr>
              <a:t>markets</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7" y="3789040"/>
            <a:ext cx="3707903"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73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7.Comercialisation</a:t>
            </a:r>
            <a:r>
              <a:rPr lang="en-GB" dirty="0" smtClean="0">
                <a:latin typeface="Times New Roman" panose="02020603050405020304" pitchFamily="18" charset="0"/>
                <a:cs typeface="Times New Roman" panose="02020603050405020304" pitchFamily="18" charset="0"/>
              </a:rPr>
              <a:t> </a:t>
            </a:r>
            <a:br>
              <a:rPr lang="en-GB" dirty="0" smtClean="0">
                <a:latin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After successful market testing, new product comes to commercialisation stage. </a:t>
            </a:r>
            <a:endParaRPr lang="en-GB" dirty="0">
              <a:latin typeface="Times New Roman" panose="02020603050405020304" pitchFamily="18" charset="0"/>
              <a:cs typeface="Times New Roman" panose="02020603050405020304" pitchFamily="18" charset="0"/>
              <a:sym typeface="Symbol"/>
            </a:endParaRPr>
          </a:p>
          <a:p>
            <a:r>
              <a:rPr lang="en-GB" dirty="0" smtClean="0">
                <a:latin typeface="Times New Roman" panose="02020603050405020304" pitchFamily="18" charset="0"/>
                <a:cs typeface="Times New Roman" panose="02020603050405020304" pitchFamily="18" charset="0"/>
              </a:rPr>
              <a:t>During </a:t>
            </a:r>
            <a:r>
              <a:rPr lang="en-GB" dirty="0">
                <a:latin typeface="Times New Roman" panose="02020603050405020304" pitchFamily="18" charset="0"/>
                <a:cs typeface="Times New Roman" panose="02020603050405020304" pitchFamily="18" charset="0"/>
              </a:rPr>
              <a:t>this stage, production of new product on a commercial basis is rapidly built up and implementing a total marketing plan. </a:t>
            </a:r>
            <a:r>
              <a:rPr lang="en-GB" dirty="0" smtClean="0">
                <a:latin typeface="Times New Roman" panose="02020603050405020304" pitchFamily="18" charset="0"/>
                <a:cs typeface="Times New Roman" panose="02020603050405020304" pitchFamily="18" charset="0"/>
                <a:sym typeface="Symbol"/>
              </a:rPr>
              <a:t></a:t>
            </a:r>
          </a:p>
          <a:p>
            <a:r>
              <a:rPr lang="en-GB" dirty="0" smtClean="0">
                <a:latin typeface="Times New Roman" panose="02020603050405020304" pitchFamily="18" charset="0"/>
                <a:cs typeface="Times New Roman" panose="02020603050405020304" pitchFamily="18" charset="0"/>
              </a:rPr>
              <a:t>For </a:t>
            </a:r>
            <a:r>
              <a:rPr lang="en-GB" dirty="0">
                <a:latin typeface="Times New Roman" panose="02020603050405020304" pitchFamily="18" charset="0"/>
                <a:cs typeface="Times New Roman" panose="02020603050405020304" pitchFamily="18" charset="0"/>
              </a:rPr>
              <a:t>formally launching a New Product</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 following decisions to be taken: </a:t>
            </a:r>
            <a:endParaRPr lang="en-GB" dirty="0" smtClean="0">
              <a:latin typeface="Times New Roman" panose="02020603050405020304" pitchFamily="18" charset="0"/>
              <a:cs typeface="Times New Roman" panose="02020603050405020304" pitchFamily="18" charset="0"/>
            </a:endParaRPr>
          </a:p>
          <a:p>
            <a:pPr marL="514350" indent="-514350">
              <a:buAutoNum type="alphaUcParenR"/>
            </a:pPr>
            <a:r>
              <a:rPr lang="en-GB" dirty="0" smtClean="0">
                <a:latin typeface="Times New Roman" panose="02020603050405020304" pitchFamily="18" charset="0"/>
                <a:cs typeface="Times New Roman" panose="02020603050405020304" pitchFamily="18" charset="0"/>
              </a:rPr>
              <a:t>When </a:t>
            </a:r>
            <a:r>
              <a:rPr lang="en-GB" dirty="0">
                <a:latin typeface="Times New Roman" panose="02020603050405020304" pitchFamily="18" charset="0"/>
                <a:cs typeface="Times New Roman" panose="02020603050405020304" pitchFamily="18" charset="0"/>
              </a:rPr>
              <a:t>to launch (Timing</a:t>
            </a:r>
            <a:r>
              <a:rPr lang="en-GB" dirty="0" smtClean="0">
                <a:latin typeface="Times New Roman" panose="02020603050405020304" pitchFamily="18" charset="0"/>
                <a:cs typeface="Times New Roman" panose="02020603050405020304" pitchFamily="18" charset="0"/>
              </a:rPr>
              <a:t>)</a:t>
            </a:r>
          </a:p>
          <a:p>
            <a:pPr marL="514350" indent="-514350">
              <a:buAutoNum type="alphaUcParenR"/>
            </a:pPr>
            <a:r>
              <a:rPr lang="en-GB" dirty="0" smtClean="0">
                <a:latin typeface="Times New Roman" panose="02020603050405020304" pitchFamily="18" charset="0"/>
                <a:cs typeface="Times New Roman" panose="02020603050405020304" pitchFamily="18" charset="0"/>
              </a:rPr>
              <a:t>Where </a:t>
            </a:r>
            <a:r>
              <a:rPr lang="en-GB" dirty="0">
                <a:latin typeface="Times New Roman" panose="02020603050405020304" pitchFamily="18" charset="0"/>
                <a:cs typeface="Times New Roman" panose="02020603050405020304" pitchFamily="18" charset="0"/>
              </a:rPr>
              <a:t>to launch (Geographic Strategy) </a:t>
            </a:r>
            <a:endParaRPr lang="en-GB" dirty="0" smtClean="0">
              <a:latin typeface="Times New Roman" panose="02020603050405020304" pitchFamily="18" charset="0"/>
              <a:cs typeface="Times New Roman" panose="02020603050405020304" pitchFamily="18" charset="0"/>
            </a:endParaRPr>
          </a:p>
          <a:p>
            <a:pPr marL="514350" indent="-514350">
              <a:buAutoNum type="alphaUcParenR"/>
            </a:pPr>
            <a:r>
              <a:rPr lang="en-GB" dirty="0" smtClean="0">
                <a:latin typeface="Times New Roman" panose="02020603050405020304" pitchFamily="18" charset="0"/>
                <a:cs typeface="Times New Roman" panose="02020603050405020304" pitchFamily="18" charset="0"/>
              </a:rPr>
              <a:t>To </a:t>
            </a:r>
            <a:r>
              <a:rPr lang="en-GB" dirty="0">
                <a:latin typeface="Times New Roman" panose="02020603050405020304" pitchFamily="18" charset="0"/>
                <a:cs typeface="Times New Roman" panose="02020603050405020304" pitchFamily="18" charset="0"/>
              </a:rPr>
              <a:t>Whom (Target-Market Prospects) </a:t>
            </a:r>
            <a:endParaRPr lang="en-GB" dirty="0" smtClean="0">
              <a:latin typeface="Times New Roman" panose="02020603050405020304" pitchFamily="18" charset="0"/>
              <a:cs typeface="Times New Roman" panose="02020603050405020304" pitchFamily="18" charset="0"/>
            </a:endParaRPr>
          </a:p>
          <a:p>
            <a:pPr marL="514350" indent="-514350">
              <a:buAutoNum type="alphaUcParenR"/>
            </a:pPr>
            <a:r>
              <a:rPr lang="en-GB" dirty="0" smtClean="0">
                <a:latin typeface="Times New Roman" panose="02020603050405020304" pitchFamily="18" charset="0"/>
                <a:cs typeface="Times New Roman" panose="02020603050405020304" pitchFamily="18" charset="0"/>
              </a:rPr>
              <a:t>How </a:t>
            </a:r>
            <a:r>
              <a:rPr lang="en-GB" dirty="0">
                <a:latin typeface="Times New Roman" panose="02020603050405020304" pitchFamily="18" charset="0"/>
                <a:cs typeface="Times New Roman" panose="02020603050405020304" pitchFamily="18" charset="0"/>
              </a:rPr>
              <a:t>to launch (Introductory Market Strategy) </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50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8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rPr>
              <a:t>What is Product Life Cycle?</a:t>
            </a:r>
            <a:r>
              <a:rPr lang="en-GB" dirty="0">
                <a:solidFill>
                  <a:srgbClr val="C00000"/>
                </a:solidFill>
              </a:rPr>
              <a:t/>
            </a:r>
            <a:br>
              <a:rPr lang="en-GB"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251520" y="1196752"/>
            <a:ext cx="8640960" cy="5328592"/>
          </a:xfrm>
        </p:spPr>
        <p:txBody>
          <a:bodyPr>
            <a:normAutofit fontScale="92500" lnSpcReduction="10000"/>
          </a:bodyPr>
          <a:lstStyle/>
          <a:p>
            <a:r>
              <a:rPr lang="en-GB" sz="3500" dirty="0" smtClean="0">
                <a:latin typeface="Times New Roman" panose="02020603050405020304" pitchFamily="18" charset="0"/>
                <a:cs typeface="Times New Roman" panose="02020603050405020304" pitchFamily="18" charset="0"/>
              </a:rPr>
              <a:t>All </a:t>
            </a:r>
            <a:r>
              <a:rPr lang="en-GB" sz="3500" dirty="0">
                <a:latin typeface="Times New Roman" panose="02020603050405020304" pitchFamily="18" charset="0"/>
                <a:cs typeface="Times New Roman" panose="02020603050405020304" pitchFamily="18" charset="0"/>
              </a:rPr>
              <a:t>products have certain length of life during which they pass through certain identifiable stages. The PLC is a conceptual representation of product ageing process. </a:t>
            </a:r>
            <a:endParaRPr lang="en-GB" sz="3500" dirty="0" smtClean="0">
              <a:latin typeface="Times New Roman" panose="02020603050405020304" pitchFamily="18" charset="0"/>
              <a:cs typeface="Times New Roman" panose="02020603050405020304" pitchFamily="18" charset="0"/>
            </a:endParaRPr>
          </a:p>
          <a:p>
            <a:r>
              <a:rPr lang="en-GB" sz="3500" dirty="0" smtClean="0">
                <a:latin typeface="Times New Roman" panose="02020603050405020304" pitchFamily="18" charset="0"/>
                <a:cs typeface="Times New Roman" panose="02020603050405020304" pitchFamily="18" charset="0"/>
              </a:rPr>
              <a:t>Like </a:t>
            </a:r>
            <a:r>
              <a:rPr lang="en-GB" sz="3500" dirty="0">
                <a:latin typeface="Times New Roman" panose="02020603050405020304" pitchFamily="18" charset="0"/>
                <a:cs typeface="Times New Roman" panose="02020603050405020304" pitchFamily="18" charset="0"/>
              </a:rPr>
              <a:t>your life is divided into stages same as life of a product is also divided.</a:t>
            </a:r>
          </a:p>
          <a:p>
            <a:r>
              <a:rPr lang="en-GB" sz="3500" dirty="0">
                <a:latin typeface="Times New Roman" panose="02020603050405020304" pitchFamily="18" charset="0"/>
                <a:cs typeface="Times New Roman" panose="02020603050405020304" pitchFamily="18" charset="0"/>
              </a:rPr>
              <a:t>Product start with introduction in the market for the purpose of sale. The demand of that product is gradually increased in the market &amp; it reach to its maximum, from where it starts declining. It is effective lifespan of a product.</a:t>
            </a:r>
          </a:p>
          <a:p>
            <a:endParaRPr lang="en-GB" dirty="0"/>
          </a:p>
        </p:txBody>
      </p:sp>
    </p:spTree>
    <p:extLst>
      <p:ext uri="{BB962C8B-B14F-4D97-AF65-F5344CB8AC3E}">
        <p14:creationId xmlns:p14="http://schemas.microsoft.com/office/powerpoint/2010/main" val="282720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latin typeface="Times New Roman" panose="02020603050405020304" pitchFamily="18" charset="0"/>
                <a:cs typeface="Times New Roman" panose="02020603050405020304" pitchFamily="18" charset="0"/>
              </a:rPr>
              <a:t>Definitions </a:t>
            </a:r>
            <a:r>
              <a:rPr lang="en-GB" b="1" dirty="0">
                <a:solidFill>
                  <a:srgbClr val="C00000"/>
                </a:solidFill>
                <a:latin typeface="Times New Roman" panose="02020603050405020304" pitchFamily="18" charset="0"/>
                <a:cs typeface="Times New Roman" panose="02020603050405020304" pitchFamily="18" charset="0"/>
              </a:rPr>
              <a:t>of Product Life Cycle</a:t>
            </a:r>
            <a:r>
              <a:rPr lang="en-GB" dirty="0">
                <a:solidFill>
                  <a:srgbClr val="C00000"/>
                </a:solidFill>
              </a:rPr>
              <a:t/>
            </a:r>
            <a:br>
              <a:rPr lang="en-GB"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251520" y="1268760"/>
            <a:ext cx="8435280" cy="5472608"/>
          </a:xfrm>
        </p:spPr>
        <p:txBody>
          <a:bodyPr>
            <a:normAutofit/>
          </a:bodyPr>
          <a:lstStyle/>
          <a:p>
            <a:r>
              <a:rPr lang="en-GB" b="1" dirty="0" smtClean="0">
                <a:solidFill>
                  <a:srgbClr val="92D050"/>
                </a:solidFill>
                <a:latin typeface="Times New Roman" panose="02020603050405020304" pitchFamily="18" charset="0"/>
                <a:cs typeface="Times New Roman" panose="02020603050405020304" pitchFamily="18" charset="0"/>
              </a:rPr>
              <a:t>According </a:t>
            </a:r>
            <a:r>
              <a:rPr lang="en-GB" b="1" dirty="0">
                <a:solidFill>
                  <a:srgbClr val="92D050"/>
                </a:solidFill>
                <a:latin typeface="Times New Roman" panose="02020603050405020304" pitchFamily="18" charset="0"/>
                <a:cs typeface="Times New Roman" panose="02020603050405020304" pitchFamily="18" charset="0"/>
              </a:rPr>
              <a:t>to Philip Kotler :</a:t>
            </a:r>
            <a:r>
              <a:rPr lang="en-GB" dirty="0">
                <a:solidFill>
                  <a:srgbClr val="92D050"/>
                </a:solidFill>
                <a:latin typeface="Times New Roman" panose="02020603050405020304" pitchFamily="18" charset="0"/>
                <a:cs typeface="Times New Roman" panose="02020603050405020304" pitchFamily="18" charset="0"/>
              </a:rPr>
              <a:t/>
            </a:r>
            <a:br>
              <a:rPr lang="en-GB" dirty="0">
                <a:solidFill>
                  <a:srgbClr val="92D050"/>
                </a:solidFill>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“The PLC is an attempt to recognise the distinct stages in the sales history of the product.”</a:t>
            </a:r>
          </a:p>
          <a:p>
            <a:endParaRPr lang="en-GB" b="1" dirty="0" smtClean="0">
              <a:latin typeface="Times New Roman" panose="02020603050405020304" pitchFamily="18" charset="0"/>
              <a:cs typeface="Times New Roman" panose="02020603050405020304" pitchFamily="18" charset="0"/>
            </a:endParaRPr>
          </a:p>
          <a:p>
            <a:r>
              <a:rPr lang="en-GB" b="1" dirty="0" smtClean="0">
                <a:solidFill>
                  <a:srgbClr val="92D050"/>
                </a:solidFill>
                <a:latin typeface="Times New Roman" panose="02020603050405020304" pitchFamily="18" charset="0"/>
                <a:cs typeface="Times New Roman" panose="02020603050405020304" pitchFamily="18" charset="0"/>
              </a:rPr>
              <a:t>According </a:t>
            </a:r>
            <a:r>
              <a:rPr lang="en-GB" b="1" dirty="0">
                <a:solidFill>
                  <a:srgbClr val="92D050"/>
                </a:solidFill>
                <a:latin typeface="Times New Roman" panose="02020603050405020304" pitchFamily="18" charset="0"/>
                <a:cs typeface="Times New Roman" panose="02020603050405020304" pitchFamily="18" charset="0"/>
              </a:rPr>
              <a:t>to William J. Stanton :</a:t>
            </a:r>
            <a:r>
              <a:rPr lang="en-GB" dirty="0">
                <a:solidFill>
                  <a:srgbClr val="92D050"/>
                </a:solidFill>
                <a:latin typeface="Times New Roman" panose="02020603050405020304" pitchFamily="18" charset="0"/>
                <a:cs typeface="Times New Roman" panose="02020603050405020304" pitchFamily="18" charset="0"/>
              </a:rPr>
              <a:t/>
            </a:r>
            <a:br>
              <a:rPr lang="en-GB" dirty="0">
                <a:solidFill>
                  <a:srgbClr val="92D050"/>
                </a:solidFill>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“The Product life cycle concept is the explanation of the product from its birth to death as a product exists in different stages and in different competitive environments.”</a:t>
            </a:r>
          </a:p>
          <a:p>
            <a:endParaRPr lang="en-GB" dirty="0"/>
          </a:p>
        </p:txBody>
      </p:sp>
    </p:spTree>
    <p:extLst>
      <p:ext uri="{BB962C8B-B14F-4D97-AF65-F5344CB8AC3E}">
        <p14:creationId xmlns:p14="http://schemas.microsoft.com/office/powerpoint/2010/main" val="167490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Stages Of Product Life Cycle</a:t>
            </a:r>
            <a:br>
              <a:rPr lang="en-GB" b="1" dirty="0"/>
            </a:br>
            <a:endParaRPr lang="en-GB" dirty="0"/>
          </a:p>
        </p:txBody>
      </p:sp>
      <p:sp>
        <p:nvSpPr>
          <p:cNvPr id="3" name="Content Placeholder 2"/>
          <p:cNvSpPr>
            <a:spLocks noGrp="1"/>
          </p:cNvSpPr>
          <p:nvPr>
            <p:ph idx="1"/>
          </p:nvPr>
        </p:nvSpPr>
        <p:spPr/>
        <p:txBody>
          <a:bodyPr/>
          <a:lstStyle/>
          <a:p>
            <a:pPr marL="0" indent="0">
              <a:buNone/>
            </a:pPr>
            <a:r>
              <a:rPr lang="en-GB" dirty="0" smtClean="0">
                <a:latin typeface="Times New Roman" panose="02020603050405020304" pitchFamily="18" charset="0"/>
                <a:cs typeface="Times New Roman" panose="02020603050405020304" pitchFamily="18" charset="0"/>
              </a:rPr>
              <a:t>There </a:t>
            </a:r>
            <a:r>
              <a:rPr lang="en-GB" dirty="0">
                <a:latin typeface="Times New Roman" panose="02020603050405020304" pitchFamily="18" charset="0"/>
                <a:cs typeface="Times New Roman" panose="02020603050405020304" pitchFamily="18" charset="0"/>
              </a:rPr>
              <a:t>are four stages of product life cycle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1. Introduction Stage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2. Growth Stage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3. Maturity Stage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4. Decline Stage</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348880"/>
            <a:ext cx="5017368"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67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product life cyc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8964488" cy="6741368"/>
          </a:xfrm>
          <a:prstGeom prst="rect">
            <a:avLst/>
          </a:prstGeom>
          <a:noFill/>
          <a:ln>
            <a:noFill/>
          </a:ln>
        </p:spPr>
      </p:pic>
    </p:spTree>
    <p:extLst>
      <p:ext uri="{BB962C8B-B14F-4D97-AF65-F5344CB8AC3E}">
        <p14:creationId xmlns:p14="http://schemas.microsoft.com/office/powerpoint/2010/main" val="174869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latin typeface="Times New Roman" panose="02020603050405020304" pitchFamily="18" charset="0"/>
                <a:cs typeface="Times New Roman" panose="02020603050405020304" pitchFamily="18" charset="0"/>
              </a:rPr>
              <a:t>1. Introduction Stage</a:t>
            </a:r>
            <a:br>
              <a:rPr lang="en-GB" b="1" dirty="0">
                <a:solidFill>
                  <a:srgbClr val="C00000"/>
                </a:solidFill>
                <a:latin typeface="Times New Roman" panose="02020603050405020304" pitchFamily="18" charset="0"/>
                <a:cs typeface="Times New Roman" panose="02020603050405020304" pitchFamily="18" charset="0"/>
              </a:rPr>
            </a:br>
            <a:endParaRPr lang="en-GB" b="1" dirty="0">
              <a:solidFill>
                <a:srgbClr val="C00000"/>
              </a:solidFill>
            </a:endParaRPr>
          </a:p>
        </p:txBody>
      </p:sp>
      <p:sp>
        <p:nvSpPr>
          <p:cNvPr id="3" name="Content Placeholder 2"/>
          <p:cNvSpPr>
            <a:spLocks noGrp="1"/>
          </p:cNvSpPr>
          <p:nvPr>
            <p:ph idx="1"/>
          </p:nvPr>
        </p:nvSpPr>
        <p:spPr>
          <a:xfrm>
            <a:off x="179512" y="1196752"/>
            <a:ext cx="8964488" cy="5544616"/>
          </a:xfrm>
        </p:spPr>
        <p:txBody>
          <a:bodyPr>
            <a:normAutofit fontScale="85000" lnSpcReduction="10000"/>
          </a:bodyPr>
          <a:lstStyle/>
          <a:p>
            <a:r>
              <a:rPr lang="en-GB" sz="3300" dirty="0">
                <a:latin typeface="Times New Roman" panose="02020603050405020304" pitchFamily="18" charset="0"/>
                <a:cs typeface="Times New Roman" panose="02020603050405020304" pitchFamily="18" charset="0"/>
              </a:rPr>
              <a:t>It is the first stage, wherein the product is launched in the market with full scale production and marketing programme. The product is a new one. </a:t>
            </a:r>
            <a:endParaRPr lang="en-GB" sz="3300" dirty="0" smtClean="0">
              <a:latin typeface="Times New Roman" panose="02020603050405020304" pitchFamily="18" charset="0"/>
              <a:cs typeface="Times New Roman" panose="02020603050405020304" pitchFamily="18" charset="0"/>
            </a:endParaRPr>
          </a:p>
          <a:p>
            <a:r>
              <a:rPr lang="en-GB" sz="3300" dirty="0" smtClean="0">
                <a:latin typeface="Times New Roman" panose="02020603050405020304" pitchFamily="18" charset="0"/>
                <a:cs typeface="Times New Roman" panose="02020603050405020304" pitchFamily="18" charset="0"/>
              </a:rPr>
              <a:t>It </a:t>
            </a:r>
            <a:r>
              <a:rPr lang="en-GB" sz="3300" dirty="0">
                <a:latin typeface="Times New Roman" panose="02020603050405020304" pitchFamily="18" charset="0"/>
                <a:cs typeface="Times New Roman" panose="02020603050405020304" pitchFamily="18" charset="0"/>
              </a:rPr>
              <a:t>means “a product that opens up an entirely new market, replaces an existing product or significantly broadens the market for an existing </a:t>
            </a:r>
            <a:r>
              <a:rPr lang="en-GB" sz="3300" dirty="0" smtClean="0">
                <a:latin typeface="Times New Roman" panose="02020603050405020304" pitchFamily="18" charset="0"/>
                <a:cs typeface="Times New Roman" panose="02020603050405020304" pitchFamily="18" charset="0"/>
              </a:rPr>
              <a:t>product. "In </a:t>
            </a:r>
            <a:r>
              <a:rPr lang="en-GB" sz="3300" dirty="0">
                <a:latin typeface="Times New Roman" panose="02020603050405020304" pitchFamily="18" charset="0"/>
                <a:cs typeface="Times New Roman" panose="02020603050405020304" pitchFamily="18" charset="0"/>
              </a:rPr>
              <a:t>this stage sales grow at a very low rate because it is not an effective demand.</a:t>
            </a:r>
          </a:p>
          <a:p>
            <a:r>
              <a:rPr lang="en-GB" sz="3000" b="1" dirty="0" smtClean="0">
                <a:latin typeface="Times New Roman" panose="02020603050405020304" pitchFamily="18" charset="0"/>
                <a:cs typeface="Times New Roman" panose="02020603050405020304" pitchFamily="18" charset="0"/>
              </a:rPr>
              <a:t>Characteristics</a:t>
            </a:r>
            <a:r>
              <a:rPr lang="en-GB" sz="3000" b="1" dirty="0">
                <a:latin typeface="Times New Roman" panose="02020603050405020304" pitchFamily="18" charset="0"/>
                <a:cs typeface="Times New Roman" panose="02020603050405020304" pitchFamily="18" charset="0"/>
              </a:rPr>
              <a:t/>
            </a:r>
            <a:br>
              <a:rPr lang="en-GB" sz="3000" b="1" dirty="0">
                <a:latin typeface="Times New Roman" panose="02020603050405020304" pitchFamily="18" charset="0"/>
                <a:cs typeface="Times New Roman" panose="02020603050405020304" pitchFamily="18" charset="0"/>
              </a:rPr>
            </a:br>
            <a:r>
              <a:rPr lang="en-GB" sz="3000" b="1" dirty="0">
                <a:latin typeface="Times New Roman" panose="02020603050405020304" pitchFamily="18" charset="0"/>
                <a:cs typeface="Times New Roman" panose="02020603050405020304" pitchFamily="18" charset="0"/>
              </a:rPr>
              <a:t>1. </a:t>
            </a:r>
            <a:r>
              <a:rPr lang="en-GB" sz="3000" dirty="0">
                <a:latin typeface="Times New Roman" panose="02020603050405020304" pitchFamily="18" charset="0"/>
                <a:cs typeface="Times New Roman" panose="02020603050405020304" pitchFamily="18" charset="0"/>
              </a:rPr>
              <a:t>Low and slow sales</a:t>
            </a:r>
            <a:br>
              <a:rPr lang="en-GB" sz="3000" dirty="0">
                <a:latin typeface="Times New Roman" panose="02020603050405020304" pitchFamily="18" charset="0"/>
                <a:cs typeface="Times New Roman" panose="02020603050405020304" pitchFamily="18" charset="0"/>
              </a:rPr>
            </a:br>
            <a:r>
              <a:rPr lang="en-GB" sz="3000" dirty="0">
                <a:latin typeface="Times New Roman" panose="02020603050405020304" pitchFamily="18" charset="0"/>
                <a:cs typeface="Times New Roman" panose="02020603050405020304" pitchFamily="18" charset="0"/>
              </a:rPr>
              <a:t>2. High product price</a:t>
            </a:r>
            <a:br>
              <a:rPr lang="en-GB" sz="3000" dirty="0">
                <a:latin typeface="Times New Roman" panose="02020603050405020304" pitchFamily="18" charset="0"/>
                <a:cs typeface="Times New Roman" panose="02020603050405020304" pitchFamily="18" charset="0"/>
              </a:rPr>
            </a:br>
            <a:r>
              <a:rPr lang="en-GB" sz="3000" dirty="0">
                <a:latin typeface="Times New Roman" panose="02020603050405020304" pitchFamily="18" charset="0"/>
                <a:cs typeface="Times New Roman" panose="02020603050405020304" pitchFamily="18" charset="0"/>
              </a:rPr>
              <a:t>3. Heavy promotional expenses</a:t>
            </a:r>
            <a:br>
              <a:rPr lang="en-GB" sz="3000" dirty="0">
                <a:latin typeface="Times New Roman" panose="02020603050405020304" pitchFamily="18" charset="0"/>
                <a:cs typeface="Times New Roman" panose="02020603050405020304" pitchFamily="18" charset="0"/>
              </a:rPr>
            </a:br>
            <a:r>
              <a:rPr lang="en-GB" sz="3000" dirty="0">
                <a:latin typeface="Times New Roman" panose="02020603050405020304" pitchFamily="18" charset="0"/>
                <a:cs typeface="Times New Roman" panose="02020603050405020304" pitchFamily="18" charset="0"/>
              </a:rPr>
              <a:t>4. Lack of knowledge</a:t>
            </a:r>
            <a:br>
              <a:rPr lang="en-GB" sz="3000" dirty="0">
                <a:latin typeface="Times New Roman" panose="02020603050405020304" pitchFamily="18" charset="0"/>
                <a:cs typeface="Times New Roman" panose="02020603050405020304" pitchFamily="18" charset="0"/>
              </a:rPr>
            </a:br>
            <a:r>
              <a:rPr lang="en-GB" sz="3000" dirty="0">
                <a:latin typeface="Times New Roman" panose="02020603050405020304" pitchFamily="18" charset="0"/>
                <a:cs typeface="Times New Roman" panose="02020603050405020304" pitchFamily="18" charset="0"/>
              </a:rPr>
              <a:t>5. Low profits</a:t>
            </a:r>
            <a:br>
              <a:rPr lang="en-GB" sz="3000" dirty="0">
                <a:latin typeface="Times New Roman" panose="02020603050405020304" pitchFamily="18" charset="0"/>
                <a:cs typeface="Times New Roman" panose="02020603050405020304" pitchFamily="18" charset="0"/>
              </a:rPr>
            </a:br>
            <a:r>
              <a:rPr lang="en-GB" sz="3000" dirty="0">
                <a:latin typeface="Times New Roman" panose="02020603050405020304" pitchFamily="18" charset="0"/>
                <a:cs typeface="Times New Roman" panose="02020603050405020304" pitchFamily="18" charset="0"/>
              </a:rPr>
              <a:t>6. Narrow product lines</a:t>
            </a:r>
          </a:p>
          <a:p>
            <a:endParaRPr lang="en-GB" dirty="0"/>
          </a:p>
        </p:txBody>
      </p:sp>
    </p:spTree>
    <p:extLst>
      <p:ext uri="{BB962C8B-B14F-4D97-AF65-F5344CB8AC3E}">
        <p14:creationId xmlns:p14="http://schemas.microsoft.com/office/powerpoint/2010/main" val="194741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GB" b="1" dirty="0">
                <a:solidFill>
                  <a:srgbClr val="C00000"/>
                </a:solidFill>
                <a:latin typeface="Times New Roman" panose="02020603050405020304" pitchFamily="18" charset="0"/>
                <a:cs typeface="Times New Roman" panose="02020603050405020304" pitchFamily="18" charset="0"/>
              </a:rPr>
              <a:t>2. Growth Stage</a:t>
            </a:r>
            <a:endParaRPr lang="en-GB" b="1" dirty="0">
              <a:solidFill>
                <a:srgbClr val="C00000"/>
              </a:solidFill>
            </a:endParaRPr>
          </a:p>
        </p:txBody>
      </p:sp>
      <p:sp>
        <p:nvSpPr>
          <p:cNvPr id="3" name="Content Placeholder 2"/>
          <p:cNvSpPr>
            <a:spLocks noGrp="1"/>
          </p:cNvSpPr>
          <p:nvPr>
            <p:ph idx="1"/>
          </p:nvPr>
        </p:nvSpPr>
        <p:spPr>
          <a:xfrm>
            <a:off x="251520" y="1052736"/>
            <a:ext cx="8435280" cy="5688632"/>
          </a:xfrm>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Once the market has accepted the product, sales begin to rise and product enter it’s 2nd </a:t>
            </a:r>
            <a:r>
              <a:rPr lang="en-GB" dirty="0" smtClean="0">
                <a:latin typeface="Times New Roman" panose="02020603050405020304" pitchFamily="18" charset="0"/>
                <a:cs typeface="Times New Roman" panose="02020603050405020304" pitchFamily="18" charset="0"/>
              </a:rPr>
              <a:t>stage.</a:t>
            </a:r>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product achieves considerable and widespread approval in the market. The sales and profit increases at an accelerated </a:t>
            </a:r>
            <a:r>
              <a:rPr lang="en-GB" dirty="0" smtClean="0">
                <a:latin typeface="Times New Roman" panose="02020603050405020304" pitchFamily="18" charset="0"/>
                <a:cs typeface="Times New Roman" panose="02020603050405020304" pitchFamily="18" charset="0"/>
              </a:rPr>
              <a:t>rate.</a:t>
            </a:r>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In </a:t>
            </a:r>
            <a:r>
              <a:rPr lang="en-GB" dirty="0">
                <a:latin typeface="Times New Roman" panose="02020603050405020304" pitchFamily="18" charset="0"/>
                <a:cs typeface="Times New Roman" panose="02020603050405020304" pitchFamily="18" charset="0"/>
              </a:rPr>
              <a:t>this effective distribution, advertising and sales promotion are considered as the key factors.</a:t>
            </a:r>
          </a:p>
          <a:p>
            <a:r>
              <a:rPr lang="en-GB" b="1" dirty="0" smtClean="0">
                <a:latin typeface="Times New Roman" panose="02020603050405020304" pitchFamily="18" charset="0"/>
                <a:cs typeface="Times New Roman" panose="02020603050405020304" pitchFamily="18" charset="0"/>
              </a:rPr>
              <a:t>Characteristics</a:t>
            </a:r>
            <a:r>
              <a:rPr lang="en-GB" b="1" dirty="0">
                <a:latin typeface="Times New Roman" panose="02020603050405020304" pitchFamily="18" charset="0"/>
                <a:cs typeface="Times New Roman" panose="02020603050405020304" pitchFamily="18" charset="0"/>
              </a:rPr>
              <a:t/>
            </a:r>
            <a:br>
              <a:rPr lang="en-GB" b="1"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1. Rapid increase in sales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2. Product improvements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3. Increase in competition</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4. Increase in profits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5. Reduction in price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6. Strengthening the distribution channel</a:t>
            </a:r>
          </a:p>
          <a:p>
            <a:endParaRPr lang="en-GB" dirty="0"/>
          </a:p>
        </p:txBody>
      </p:sp>
    </p:spTree>
    <p:extLst>
      <p:ext uri="{BB962C8B-B14F-4D97-AF65-F5344CB8AC3E}">
        <p14:creationId xmlns:p14="http://schemas.microsoft.com/office/powerpoint/2010/main" val="53233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latin typeface="Times New Roman" panose="02020603050405020304" pitchFamily="18" charset="0"/>
                <a:cs typeface="Times New Roman" panose="02020603050405020304" pitchFamily="18" charset="0"/>
              </a:rPr>
              <a:t>3. Maturity Stage</a:t>
            </a:r>
            <a:r>
              <a:rPr lang="en-GB" b="1" dirty="0"/>
              <a:t/>
            </a:r>
            <a:br>
              <a:rPr lang="en-GB" b="1" dirty="0"/>
            </a:br>
            <a:endParaRPr lang="en-GB" dirty="0"/>
          </a:p>
        </p:txBody>
      </p:sp>
      <p:sp>
        <p:nvSpPr>
          <p:cNvPr id="3" name="Content Placeholder 2"/>
          <p:cNvSpPr>
            <a:spLocks noGrp="1"/>
          </p:cNvSpPr>
          <p:nvPr>
            <p:ph idx="1"/>
          </p:nvPr>
        </p:nvSpPr>
        <p:spPr>
          <a:xfrm>
            <a:off x="107504" y="1124744"/>
            <a:ext cx="8856984" cy="5544616"/>
          </a:xfrm>
        </p:spPr>
        <p:txBody>
          <a:bodyPr>
            <a:normAutofit fontScale="92500" lnSpcReduction="20000"/>
          </a:bodyPr>
          <a:lstStyle/>
          <a:p>
            <a:r>
              <a:rPr lang="en-GB" dirty="0" smtClean="0">
                <a:latin typeface="Times New Roman" panose="02020603050405020304" pitchFamily="18" charset="0"/>
                <a:cs typeface="Times New Roman" panose="02020603050405020304" pitchFamily="18" charset="0"/>
              </a:rPr>
              <a:t>Market </a:t>
            </a:r>
            <a:r>
              <a:rPr lang="en-GB" dirty="0">
                <a:latin typeface="Times New Roman" panose="02020603050405020304" pitchFamily="18" charset="0"/>
                <a:cs typeface="Times New Roman" panose="02020603050405020304" pitchFamily="18" charset="0"/>
              </a:rPr>
              <a:t>becomes saturated because the household demand is satisfied and distribution channels are full.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product has to face keen competition which brings pressure on prices.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Though </a:t>
            </a:r>
            <a:r>
              <a:rPr lang="en-GB" dirty="0">
                <a:latin typeface="Times New Roman" panose="02020603050405020304" pitchFamily="18" charset="0"/>
                <a:cs typeface="Times New Roman" panose="02020603050405020304" pitchFamily="18" charset="0"/>
              </a:rPr>
              <a:t>the sales of the product rises but at a lower rate. Profit margin however declines due to keen competition.</a:t>
            </a:r>
          </a:p>
          <a:p>
            <a:r>
              <a:rPr lang="en-GB" b="1" dirty="0" smtClean="0">
                <a:latin typeface="Times New Roman" panose="02020603050405020304" pitchFamily="18" charset="0"/>
                <a:cs typeface="Times New Roman" panose="02020603050405020304" pitchFamily="18" charset="0"/>
              </a:rPr>
              <a:t>Characteristics</a:t>
            </a:r>
            <a:r>
              <a:rPr lang="en-GB" b="1" dirty="0">
                <a:latin typeface="Times New Roman" panose="02020603050405020304" pitchFamily="18" charset="0"/>
                <a:cs typeface="Times New Roman" panose="02020603050405020304" pitchFamily="18" charset="0"/>
              </a:rPr>
              <a:t/>
            </a:r>
            <a:br>
              <a:rPr lang="en-GB" b="1"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1. Sales increases at decreasing rate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2. Normal promotional expenses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3. Uniform and lower prices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4. Product modifications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5. Dealer’s support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6. Profit margin decreases</a:t>
            </a:r>
          </a:p>
          <a:p>
            <a:endParaRPr lang="en-GB" dirty="0"/>
          </a:p>
        </p:txBody>
      </p:sp>
    </p:spTree>
    <p:extLst>
      <p:ext uri="{BB962C8B-B14F-4D97-AF65-F5344CB8AC3E}">
        <p14:creationId xmlns:p14="http://schemas.microsoft.com/office/powerpoint/2010/main" val="230882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b="1" dirty="0" smtClean="0">
                <a:latin typeface="Times New Roman" panose="02020603050405020304" pitchFamily="18" charset="0"/>
                <a:cs typeface="Times New Roman" panose="02020603050405020304" pitchFamily="18" charset="0"/>
              </a:rPr>
              <a:t>UNIT III</a:t>
            </a:r>
            <a:r>
              <a:rPr lang="en-GB" b="1" dirty="0">
                <a:latin typeface="Times New Roman" panose="02020603050405020304" pitchFamily="18" charset="0"/>
                <a:cs typeface="Times New Roman" panose="02020603050405020304" pitchFamily="18" charset="0"/>
              </a:rPr>
              <a:t/>
            </a:r>
            <a:br>
              <a:rPr lang="en-GB" b="1" dirty="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
            </a:r>
            <a:br>
              <a:rPr lang="en-GB" b="1" dirty="0">
                <a:latin typeface="Times New Roman" panose="02020603050405020304" pitchFamily="18" charset="0"/>
                <a:cs typeface="Times New Roman" panose="02020603050405020304" pitchFamily="18" charset="0"/>
              </a:rPr>
            </a:br>
            <a:endParaRPr lang="en-GB" b="1" dirty="0"/>
          </a:p>
        </p:txBody>
      </p:sp>
      <p:sp>
        <p:nvSpPr>
          <p:cNvPr id="3" name="Content Placeholder 2"/>
          <p:cNvSpPr>
            <a:spLocks noGrp="1"/>
          </p:cNvSpPr>
          <p:nvPr>
            <p:ph idx="1"/>
          </p:nvPr>
        </p:nvSpPr>
        <p:spPr>
          <a:xfrm>
            <a:off x="0" y="1600200"/>
            <a:ext cx="9144000" cy="5141168"/>
          </a:xfrm>
        </p:spPr>
        <p:txBody>
          <a:bodyPr/>
          <a:lstStyle/>
          <a:p>
            <a:pPr marL="0" indent="0" algn="ctr">
              <a:buNone/>
            </a:pPr>
            <a:endParaRPr lang="en-GB" dirty="0" smtClean="0">
              <a:latin typeface="Times New Roman" panose="02020603050405020304" pitchFamily="18" charset="0"/>
              <a:cs typeface="Times New Roman" panose="02020603050405020304" pitchFamily="18" charset="0"/>
            </a:endParaRPr>
          </a:p>
          <a:p>
            <a:pPr marL="0" indent="0" algn="ctr">
              <a:buNone/>
            </a:pPr>
            <a:endParaRPr lang="en-GB"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229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b="1" dirty="0">
                <a:solidFill>
                  <a:srgbClr val="C00000"/>
                </a:solidFill>
                <a:latin typeface="Times New Roman" panose="02020603050405020304" pitchFamily="18" charset="0"/>
                <a:cs typeface="Times New Roman" panose="02020603050405020304" pitchFamily="18" charset="0"/>
              </a:rPr>
              <a:t>4. Decline Stage</a:t>
            </a:r>
            <a:endParaRPr lang="en-GB" b="1" dirty="0">
              <a:solidFill>
                <a:srgbClr val="C00000"/>
              </a:solidFill>
            </a:endParaRPr>
          </a:p>
        </p:txBody>
      </p:sp>
      <p:sp>
        <p:nvSpPr>
          <p:cNvPr id="3" name="Content Placeholder 2"/>
          <p:cNvSpPr>
            <a:spLocks noGrp="1"/>
          </p:cNvSpPr>
          <p:nvPr>
            <p:ph idx="1"/>
          </p:nvPr>
        </p:nvSpPr>
        <p:spPr>
          <a:xfrm>
            <a:off x="179512" y="1124744"/>
            <a:ext cx="8784976" cy="5544616"/>
          </a:xfrm>
        </p:spPr>
        <p:txBody>
          <a:bodyPr>
            <a:normAutofit lnSpcReduction="10000"/>
          </a:bodyPr>
          <a:lstStyle/>
          <a:p>
            <a:r>
              <a:rPr lang="en-GB" dirty="0">
                <a:latin typeface="Times New Roman" panose="02020603050405020304" pitchFamily="18" charset="0"/>
                <a:cs typeface="Times New Roman" panose="02020603050405020304" pitchFamily="18" charset="0"/>
              </a:rPr>
              <a:t>This is the final stage, sooner or later actual sales begin to fall under the impact of new product competition and changing consumer behaviour.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sales and profits fall down sharply and the promotional expenditure has to be cut down drastically.</a:t>
            </a:r>
          </a:p>
          <a:p>
            <a:r>
              <a:rPr lang="en-GB" b="1" dirty="0" smtClean="0">
                <a:latin typeface="Times New Roman" panose="02020603050405020304" pitchFamily="18" charset="0"/>
                <a:cs typeface="Times New Roman" panose="02020603050405020304" pitchFamily="18" charset="0"/>
              </a:rPr>
              <a:t>Characteristics</a:t>
            </a:r>
            <a:r>
              <a:rPr lang="en-GB" b="1" dirty="0">
                <a:latin typeface="Times New Roman" panose="02020603050405020304" pitchFamily="18" charset="0"/>
                <a:cs typeface="Times New Roman" panose="02020603050405020304" pitchFamily="18" charset="0"/>
              </a:rPr>
              <a:t/>
            </a:r>
            <a:br>
              <a:rPr lang="en-GB" b="1"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1. Rapid decrease in sales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2. Further decrease in prices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3. No promotional expenses</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4. Suspension of production work</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80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latin typeface="Times New Roman" panose="02020603050405020304" pitchFamily="18" charset="0"/>
                <a:cs typeface="Times New Roman" panose="02020603050405020304" pitchFamily="18" charset="0"/>
              </a:rPr>
              <a:t>Features </a:t>
            </a:r>
            <a:r>
              <a:rPr lang="en-GB" b="1" dirty="0" smtClean="0">
                <a:solidFill>
                  <a:srgbClr val="C00000"/>
                </a:solidFill>
                <a:latin typeface="Times New Roman" panose="02020603050405020304" pitchFamily="18" charset="0"/>
                <a:cs typeface="Times New Roman" panose="02020603050405020304" pitchFamily="18" charset="0"/>
              </a:rPr>
              <a:t>of </a:t>
            </a:r>
            <a:r>
              <a:rPr lang="en-GB" b="1" dirty="0">
                <a:solidFill>
                  <a:srgbClr val="C00000"/>
                </a:solidFill>
                <a:latin typeface="Times New Roman" panose="02020603050405020304" pitchFamily="18" charset="0"/>
                <a:cs typeface="Times New Roman" panose="02020603050405020304" pitchFamily="18" charset="0"/>
              </a:rPr>
              <a:t>Product Life Cycle</a:t>
            </a:r>
            <a:r>
              <a:rPr lang="en-GB" b="1" dirty="0">
                <a:latin typeface="Times New Roman" panose="02020603050405020304" pitchFamily="18" charset="0"/>
                <a:cs typeface="Times New Roman" panose="02020603050405020304" pitchFamily="18" charset="0"/>
              </a:rPr>
              <a:t/>
            </a:r>
            <a:br>
              <a:rPr lang="en-GB" b="1"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268760"/>
            <a:ext cx="8928992" cy="5400600"/>
          </a:xfrm>
        </p:spPr>
        <p:txBody>
          <a:bodyPr>
            <a:normAutofit fontScale="85000" lnSpcReduction="20000"/>
          </a:bodyPr>
          <a:lstStyle/>
          <a:p>
            <a:pPr marL="0" indent="0">
              <a:buNone/>
            </a:pPr>
            <a:r>
              <a:rPr lang="en-GB" dirty="0"/>
              <a:t/>
            </a:r>
            <a:br>
              <a:rPr lang="en-GB" dirty="0"/>
            </a:br>
            <a:r>
              <a:rPr lang="en-GB" dirty="0">
                <a:latin typeface="Times New Roman" panose="02020603050405020304" pitchFamily="18" charset="0"/>
                <a:cs typeface="Times New Roman" panose="02020603050405020304" pitchFamily="18" charset="0"/>
              </a:rPr>
              <a:t>1. Every product has the life cycle as every human being has.</a:t>
            </a:r>
            <a:br>
              <a:rPr lang="en-GB" dirty="0">
                <a:latin typeface="Times New Roman" panose="02020603050405020304" pitchFamily="18" charset="0"/>
                <a:cs typeface="Times New Roman" panose="02020603050405020304" pitchFamily="18" charset="0"/>
              </a:rPr>
            </a:b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Every product cycle starts from an introduction of the product in the market and it is ceased after passing through the market growth and market stages.</a:t>
            </a:r>
            <a:br>
              <a:rPr lang="en-GB" dirty="0">
                <a:latin typeface="Times New Roman" panose="02020603050405020304" pitchFamily="18" charset="0"/>
                <a:cs typeface="Times New Roman" panose="02020603050405020304" pitchFamily="18" charset="0"/>
              </a:rPr>
            </a:b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3</a:t>
            </a:r>
            <a:r>
              <a:rPr lang="en-GB" dirty="0">
                <a:latin typeface="Times New Roman" panose="02020603050405020304" pitchFamily="18" charset="0"/>
                <a:cs typeface="Times New Roman" panose="02020603050405020304" pitchFamily="18" charset="0"/>
              </a:rPr>
              <a:t>. It denotes that the product passes from different stages at different speed in course of completing the whole cycle.</a:t>
            </a:r>
            <a:br>
              <a:rPr lang="en-GB" dirty="0">
                <a:latin typeface="Times New Roman" panose="02020603050405020304" pitchFamily="18" charset="0"/>
                <a:cs typeface="Times New Roman" panose="02020603050405020304" pitchFamily="18" charset="0"/>
              </a:rPr>
            </a:b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4</a:t>
            </a:r>
            <a:r>
              <a:rPr lang="en-GB" dirty="0">
                <a:latin typeface="Times New Roman" panose="02020603050405020304" pitchFamily="18" charset="0"/>
                <a:cs typeface="Times New Roman" panose="02020603050405020304" pitchFamily="18" charset="0"/>
              </a:rPr>
              <a:t>. The profit of business firm grow rapidly in the stage of growth and starts declining due to competitive conditions at the stage of maturity.</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464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GB" dirty="0"/>
          </a:p>
        </p:txBody>
      </p:sp>
      <p:sp>
        <p:nvSpPr>
          <p:cNvPr id="3" name="Content Placeholder 2"/>
          <p:cNvSpPr>
            <a:spLocks noGrp="1"/>
          </p:cNvSpPr>
          <p:nvPr>
            <p:ph idx="1"/>
          </p:nvPr>
        </p:nvSpPr>
        <p:spPr>
          <a:xfrm>
            <a:off x="251520" y="764704"/>
            <a:ext cx="8784976" cy="5865515"/>
          </a:xfrm>
        </p:spPr>
        <p:txBody>
          <a:bodyPr>
            <a:normAutofit fontScale="92500" lnSpcReduction="20000"/>
          </a:bodyPr>
          <a:lstStyle/>
          <a:p>
            <a:pPr marL="0" indent="0">
              <a:buNone/>
            </a:pPr>
            <a:r>
              <a:rPr lang="en-GB" dirty="0">
                <a:latin typeface="Times New Roman" panose="02020603050405020304" pitchFamily="18" charset="0"/>
                <a:cs typeface="Times New Roman" panose="02020603050405020304" pitchFamily="18" charset="0"/>
              </a:rPr>
              <a:t>5. However the sales volume go on increasing.</a:t>
            </a:r>
            <a:br>
              <a:rPr lang="en-GB" dirty="0">
                <a:latin typeface="Times New Roman" panose="02020603050405020304" pitchFamily="18" charset="0"/>
                <a:cs typeface="Times New Roman" panose="02020603050405020304" pitchFamily="18" charset="0"/>
              </a:rPr>
            </a:b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6</a:t>
            </a:r>
            <a:r>
              <a:rPr lang="en-GB" dirty="0">
                <a:latin typeface="Times New Roman" panose="02020603050405020304" pitchFamily="18" charset="0"/>
                <a:cs typeface="Times New Roman" panose="02020603050405020304" pitchFamily="18" charset="0"/>
              </a:rPr>
              <a:t>. The duration of each stage is different for different products. It depends upon the factors (nature of products, technological advancements, competition pressure, etc.)</a:t>
            </a:r>
            <a:br>
              <a:rPr lang="en-GB" dirty="0">
                <a:latin typeface="Times New Roman" panose="02020603050405020304" pitchFamily="18" charset="0"/>
                <a:cs typeface="Times New Roman" panose="02020603050405020304" pitchFamily="18" charset="0"/>
              </a:rPr>
            </a:b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7</a:t>
            </a:r>
            <a:r>
              <a:rPr lang="en-GB" dirty="0">
                <a:latin typeface="Times New Roman" panose="02020603050405020304" pitchFamily="18" charset="0"/>
                <a:cs typeface="Times New Roman" panose="02020603050405020304" pitchFamily="18" charset="0"/>
              </a:rPr>
              <a:t>. It is not necessary that all products go through all stages, some fall at the initial stage, other may reach at maturity stage after a long time.</a:t>
            </a:r>
            <a:br>
              <a:rPr lang="en-GB" dirty="0">
                <a:latin typeface="Times New Roman" panose="02020603050405020304" pitchFamily="18" charset="0"/>
                <a:cs typeface="Times New Roman" panose="02020603050405020304" pitchFamily="18" charset="0"/>
              </a:rPr>
            </a:b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It provides a useful framework for developing effective marketing strategies in different stages of the product life cycle.</a:t>
            </a:r>
          </a:p>
          <a:p>
            <a:endParaRPr lang="en-GB" dirty="0"/>
          </a:p>
          <a:p>
            <a:endParaRPr lang="en-GB" dirty="0"/>
          </a:p>
        </p:txBody>
      </p:sp>
    </p:spTree>
    <p:extLst>
      <p:ext uri="{BB962C8B-B14F-4D97-AF65-F5344CB8AC3E}">
        <p14:creationId xmlns:p14="http://schemas.microsoft.com/office/powerpoint/2010/main" val="80697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latin typeface="Times New Roman" panose="02020603050405020304" pitchFamily="18" charset="0"/>
                <a:cs typeface="Times New Roman" panose="02020603050405020304" pitchFamily="18" charset="0"/>
              </a:rPr>
              <a:t>Importance</a:t>
            </a:r>
            <a:br>
              <a:rPr lang="en-GB" b="1" dirty="0">
                <a:solidFill>
                  <a:srgbClr val="C00000"/>
                </a:solidFill>
                <a:latin typeface="Times New Roman" panose="02020603050405020304" pitchFamily="18" charset="0"/>
                <a:cs typeface="Times New Roman" panose="02020603050405020304" pitchFamily="18" charset="0"/>
              </a:rPr>
            </a:br>
            <a:endParaRPr lang="en-GB"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GB" dirty="0" smtClean="0">
                <a:latin typeface="Times New Roman" panose="02020603050405020304" pitchFamily="18" charset="0"/>
                <a:cs typeface="Times New Roman" panose="02020603050405020304" pitchFamily="18" charset="0"/>
              </a:rPr>
              <a:t>1</a:t>
            </a:r>
            <a:r>
              <a:rPr lang="en-GB" dirty="0"/>
              <a:t>. </a:t>
            </a:r>
            <a:r>
              <a:rPr lang="en-GB" dirty="0">
                <a:latin typeface="Times New Roman" panose="02020603050405020304" pitchFamily="18" charset="0"/>
                <a:cs typeface="Times New Roman" panose="02020603050405020304" pitchFamily="18" charset="0"/>
              </a:rPr>
              <a:t>It is helpful in sales forecasting.</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2. Helpful as a predictive tool.</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3. It is Helpful as a planning tool.</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4. Helpful as a control tool.</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5. Helps in framing marketing programme.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6. Helpful in price determination.</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7. Development of new product.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8. Comparison of different products</a:t>
            </a:r>
          </a:p>
          <a:p>
            <a:endParaRPr lang="en-GB" dirty="0"/>
          </a:p>
        </p:txBody>
      </p:sp>
    </p:spTree>
    <p:extLst>
      <p:ext uri="{BB962C8B-B14F-4D97-AF65-F5344CB8AC3E}">
        <p14:creationId xmlns:p14="http://schemas.microsoft.com/office/powerpoint/2010/main" val="363896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75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66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54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60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28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latin typeface="Times New Roman" panose="02020603050405020304" pitchFamily="18" charset="0"/>
                <a:cs typeface="Times New Roman" panose="02020603050405020304" pitchFamily="18" charset="0"/>
              </a:rPr>
              <a:t>FACTORS INFLUENCING PRICING DECISIONS </a:t>
            </a:r>
            <a:endParaRPr lang="en-GB"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1484784"/>
            <a:ext cx="8003232" cy="5256584"/>
          </a:xfrm>
        </p:spPr>
        <p:txBody>
          <a:bodyPr>
            <a:normAutofit fontScale="77500" lnSpcReduction="20000"/>
          </a:bodyPr>
          <a:lstStyle/>
          <a:p>
            <a:pPr lvl="0"/>
            <a:r>
              <a:rPr lang="en-GB" b="1" dirty="0">
                <a:solidFill>
                  <a:srgbClr val="7030A0"/>
                </a:solidFill>
                <a:latin typeface="Times New Roman" panose="02020603050405020304" pitchFamily="18" charset="0"/>
                <a:cs typeface="Times New Roman" panose="02020603050405020304" pitchFamily="18" charset="0"/>
              </a:rPr>
              <a:t>INTERNAL </a:t>
            </a:r>
            <a:r>
              <a:rPr lang="en-GB" b="1" dirty="0" smtClean="0">
                <a:solidFill>
                  <a:srgbClr val="7030A0"/>
                </a:solidFill>
                <a:latin typeface="Times New Roman" panose="02020603050405020304" pitchFamily="18" charset="0"/>
                <a:cs typeface="Times New Roman" panose="02020603050405020304" pitchFamily="18" charset="0"/>
              </a:rPr>
              <a:t>FACTORS</a:t>
            </a:r>
          </a:p>
          <a:p>
            <a:pPr marL="0" lvl="0" indent="0">
              <a:buNone/>
            </a:pPr>
            <a:r>
              <a:rPr lang="en-GB" b="1" dirty="0">
                <a:solidFill>
                  <a:srgbClr val="FF0000"/>
                </a:solidFill>
                <a:latin typeface="Times New Roman" panose="02020603050405020304" pitchFamily="18" charset="0"/>
                <a:cs typeface="Times New Roman" panose="02020603050405020304" pitchFamily="18" charset="0"/>
              </a:rPr>
              <a:t> </a:t>
            </a:r>
            <a:r>
              <a:rPr lang="en-GB" b="1" dirty="0" smtClean="0">
                <a:solidFill>
                  <a:srgbClr val="FF0000"/>
                </a:solidFill>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Cost</a:t>
            </a:r>
          </a:p>
          <a:p>
            <a:pPr marL="0" lv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2</a:t>
            </a:r>
            <a:r>
              <a:rPr lang="en-GB" dirty="0">
                <a:latin typeface="Times New Roman" panose="02020603050405020304" pitchFamily="18" charset="0"/>
                <a:cs typeface="Times New Roman" panose="02020603050405020304" pitchFamily="18" charset="0"/>
              </a:rPr>
              <a:t>. Company </a:t>
            </a:r>
            <a:r>
              <a:rPr lang="en-GB" dirty="0" smtClean="0">
                <a:latin typeface="Times New Roman" panose="02020603050405020304" pitchFamily="18" charset="0"/>
                <a:cs typeface="Times New Roman" panose="02020603050405020304" pitchFamily="18" charset="0"/>
              </a:rPr>
              <a:t>Objectives</a:t>
            </a:r>
          </a:p>
          <a:p>
            <a:pPr marL="0" lvl="0" indent="0">
              <a:buNone/>
            </a:pPr>
            <a:r>
              <a:rPr lang="en-GB" dirty="0" smtClean="0">
                <a:latin typeface="Times New Roman" panose="02020603050405020304" pitchFamily="18" charset="0"/>
                <a:cs typeface="Times New Roman" panose="02020603050405020304" pitchFamily="18" charset="0"/>
              </a:rPr>
              <a:t>             3</a:t>
            </a:r>
            <a:r>
              <a:rPr lang="en-GB" dirty="0">
                <a:latin typeface="Times New Roman" panose="02020603050405020304" pitchFamily="18" charset="0"/>
                <a:cs typeface="Times New Roman" panose="02020603050405020304" pitchFamily="18" charset="0"/>
              </a:rPr>
              <a:t>. Organisational </a:t>
            </a:r>
            <a:r>
              <a:rPr lang="en-GB" dirty="0" smtClean="0">
                <a:latin typeface="Times New Roman" panose="02020603050405020304" pitchFamily="18" charset="0"/>
                <a:cs typeface="Times New Roman" panose="02020603050405020304" pitchFamily="18" charset="0"/>
              </a:rPr>
              <a:t>Factors</a:t>
            </a:r>
          </a:p>
          <a:p>
            <a:pPr marL="0" lvl="0" indent="0">
              <a:buNone/>
            </a:pPr>
            <a:r>
              <a:rPr lang="en-GB" dirty="0" smtClean="0">
                <a:latin typeface="Times New Roman" panose="02020603050405020304" pitchFamily="18" charset="0"/>
                <a:cs typeface="Times New Roman" panose="02020603050405020304" pitchFamily="18" charset="0"/>
              </a:rPr>
              <a:t>             4</a:t>
            </a:r>
            <a:r>
              <a:rPr lang="en-GB" dirty="0">
                <a:latin typeface="Times New Roman" panose="02020603050405020304" pitchFamily="18" charset="0"/>
                <a:cs typeface="Times New Roman" panose="02020603050405020304" pitchFamily="18" charset="0"/>
              </a:rPr>
              <a:t>. Marketing Mix </a:t>
            </a:r>
            <a:endParaRPr lang="en-GB" dirty="0">
              <a:latin typeface="Times New Roman" panose="02020603050405020304" pitchFamily="18" charset="0"/>
              <a:cs typeface="Times New Roman" panose="02020603050405020304" pitchFamily="18" charset="0"/>
            </a:endParaRPr>
          </a:p>
          <a:p>
            <a:pPr marL="0" lvl="0" indent="0">
              <a:buNone/>
            </a:pPr>
            <a:r>
              <a:rPr lang="en-GB" dirty="0" smtClean="0">
                <a:latin typeface="Times New Roman" panose="02020603050405020304" pitchFamily="18" charset="0"/>
                <a:cs typeface="Times New Roman" panose="02020603050405020304" pitchFamily="18" charset="0"/>
              </a:rPr>
              <a:t>             5</a:t>
            </a:r>
            <a:r>
              <a:rPr lang="en-GB" dirty="0">
                <a:latin typeface="Times New Roman" panose="02020603050405020304" pitchFamily="18" charset="0"/>
                <a:cs typeface="Times New Roman" panose="02020603050405020304" pitchFamily="18" charset="0"/>
              </a:rPr>
              <a:t>. Product Differentiation </a:t>
            </a:r>
            <a:endParaRPr lang="en-GB" dirty="0" smtClean="0">
              <a:latin typeface="Times New Roman" panose="02020603050405020304" pitchFamily="18" charset="0"/>
              <a:cs typeface="Times New Roman" panose="02020603050405020304" pitchFamily="18" charset="0"/>
            </a:endParaRPr>
          </a:p>
          <a:p>
            <a:pPr lvl="0"/>
            <a:r>
              <a:rPr lang="en-GB" b="1" dirty="0" smtClean="0">
                <a:solidFill>
                  <a:srgbClr val="7030A0"/>
                </a:solidFill>
                <a:latin typeface="Times New Roman" panose="02020603050405020304" pitchFamily="18" charset="0"/>
                <a:cs typeface="Times New Roman" panose="02020603050405020304" pitchFamily="18" charset="0"/>
              </a:rPr>
              <a:t>EXTERNAL FACTORS</a:t>
            </a:r>
          </a:p>
          <a:p>
            <a:pPr marL="0" lvl="0" indent="0" algn="just">
              <a:buNone/>
            </a:pPr>
            <a:r>
              <a:rPr lang="en-GB" dirty="0" smtClean="0">
                <a:latin typeface="Times New Roman" panose="02020603050405020304" pitchFamily="18" charset="0"/>
                <a:cs typeface="Times New Roman" panose="02020603050405020304" pitchFamily="18" charset="0"/>
              </a:rPr>
              <a:t>              1</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Competition</a:t>
            </a:r>
          </a:p>
          <a:p>
            <a:pPr marL="0" lvl="0" indent="0" algn="just">
              <a:buNone/>
            </a:pPr>
            <a:r>
              <a:rPr lang="en-GB" dirty="0" smtClean="0">
                <a:latin typeface="Times New Roman" panose="02020603050405020304" pitchFamily="18" charset="0"/>
                <a:cs typeface="Times New Roman" panose="02020603050405020304" pitchFamily="18" charset="0"/>
              </a:rPr>
              <a:t>              2</a:t>
            </a:r>
            <a:r>
              <a:rPr lang="en-GB" dirty="0">
                <a:latin typeface="Times New Roman" panose="02020603050405020304" pitchFamily="18" charset="0"/>
                <a:cs typeface="Times New Roman" panose="02020603050405020304" pitchFamily="18" charset="0"/>
              </a:rPr>
              <a:t>. Demand </a:t>
            </a:r>
            <a:endParaRPr lang="en-GB" dirty="0" smtClean="0">
              <a:latin typeface="Times New Roman" panose="02020603050405020304" pitchFamily="18" charset="0"/>
              <a:cs typeface="Times New Roman" panose="02020603050405020304" pitchFamily="18" charset="0"/>
            </a:endParaRPr>
          </a:p>
          <a:p>
            <a:pPr marL="0" lvl="0" indent="0" algn="just">
              <a:buNone/>
            </a:pPr>
            <a:r>
              <a:rPr lang="en-GB" dirty="0" smtClean="0">
                <a:latin typeface="Times New Roman" panose="02020603050405020304" pitchFamily="18" charset="0"/>
                <a:cs typeface="Times New Roman" panose="02020603050405020304" pitchFamily="18" charset="0"/>
              </a:rPr>
              <a:t>              3</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Suppliers</a:t>
            </a:r>
          </a:p>
          <a:p>
            <a:pPr marL="0" lvl="0" indent="0" algn="just">
              <a:buNone/>
            </a:pPr>
            <a:r>
              <a:rPr lang="en-GB" dirty="0" smtClean="0">
                <a:latin typeface="Times New Roman" panose="02020603050405020304" pitchFamily="18" charset="0"/>
                <a:cs typeface="Times New Roman" panose="02020603050405020304" pitchFamily="18" charset="0"/>
              </a:rPr>
              <a:t>              4</a:t>
            </a:r>
            <a:r>
              <a:rPr lang="en-GB" dirty="0">
                <a:latin typeface="Times New Roman" panose="02020603050405020304" pitchFamily="18" charset="0"/>
                <a:cs typeface="Times New Roman" panose="02020603050405020304" pitchFamily="18" charset="0"/>
              </a:rPr>
              <a:t>. Economic conditions </a:t>
            </a:r>
            <a:endParaRPr lang="en-GB" dirty="0" smtClean="0">
              <a:latin typeface="Times New Roman" panose="02020603050405020304" pitchFamily="18" charset="0"/>
              <a:cs typeface="Times New Roman" panose="02020603050405020304" pitchFamily="18" charset="0"/>
            </a:endParaRPr>
          </a:p>
          <a:p>
            <a:pPr marL="0" lvl="0" indent="0" algn="just">
              <a:buNone/>
            </a:pPr>
            <a:r>
              <a:rPr lang="en-GB" dirty="0" smtClean="0">
                <a:latin typeface="Times New Roman" panose="02020603050405020304" pitchFamily="18" charset="0"/>
                <a:cs typeface="Times New Roman" panose="02020603050405020304" pitchFamily="18" charset="0"/>
              </a:rPr>
              <a:t>              5</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Consumers</a:t>
            </a:r>
          </a:p>
          <a:p>
            <a:pPr marL="0" lvl="0" indent="0" algn="just">
              <a:buNone/>
            </a:pPr>
            <a:r>
              <a:rPr lang="en-GB" dirty="0" smtClean="0">
                <a:latin typeface="Times New Roman" panose="02020603050405020304" pitchFamily="18" charset="0"/>
                <a:cs typeface="Times New Roman" panose="02020603050405020304" pitchFamily="18" charset="0"/>
              </a:rPr>
              <a:t>              6</a:t>
            </a:r>
            <a:r>
              <a:rPr lang="en-GB" dirty="0">
                <a:latin typeface="Times New Roman" panose="02020603050405020304" pitchFamily="18" charset="0"/>
                <a:cs typeface="Times New Roman" panose="02020603050405020304" pitchFamily="18" charset="0"/>
              </a:rPr>
              <a:t>. Government</a:t>
            </a:r>
          </a:p>
        </p:txBody>
      </p:sp>
    </p:spTree>
    <p:extLst>
      <p:ext uri="{BB962C8B-B14F-4D97-AF65-F5344CB8AC3E}">
        <p14:creationId xmlns:p14="http://schemas.microsoft.com/office/powerpoint/2010/main" val="107655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Times New Roman" panose="02020603050405020304" pitchFamily="18" charset="0"/>
                <a:cs typeface="Times New Roman" panose="02020603050405020304" pitchFamily="18" charset="0"/>
              </a:rPr>
              <a:t>MEANING OF NEW PRODUCT</a:t>
            </a:r>
            <a:endParaRPr lang="en-GB"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40768"/>
            <a:ext cx="8229600" cy="5184576"/>
          </a:xfrm>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A product is anything that can be offered to a market to satisfy needs and wants. </a:t>
            </a:r>
            <a:r>
              <a:rPr lang="en-GB" dirty="0" smtClean="0">
                <a:latin typeface="Times New Roman" panose="02020603050405020304" pitchFamily="18" charset="0"/>
                <a:cs typeface="Times New Roman" panose="02020603050405020304" pitchFamily="18" charset="0"/>
              </a:rPr>
              <a:t>A </a:t>
            </a:r>
            <a:r>
              <a:rPr lang="en-GB" dirty="0">
                <a:latin typeface="Times New Roman" panose="02020603050405020304" pitchFamily="18" charset="0"/>
                <a:cs typeface="Times New Roman" panose="02020603050405020304" pitchFamily="18" charset="0"/>
              </a:rPr>
              <a:t>New product is any product which is perceived by the customer as being new</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New product Categories…….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1: New </a:t>
            </a:r>
            <a:r>
              <a:rPr lang="en-GB" dirty="0">
                <a:latin typeface="Times New Roman" panose="02020603050405020304" pitchFamily="18" charset="0"/>
                <a:cs typeface="Times New Roman" panose="02020603050405020304" pitchFamily="18" charset="0"/>
              </a:rPr>
              <a:t>to the world.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2: New </a:t>
            </a:r>
            <a:r>
              <a:rPr lang="en-GB" dirty="0">
                <a:latin typeface="Times New Roman" panose="02020603050405020304" pitchFamily="18" charset="0"/>
                <a:cs typeface="Times New Roman" panose="02020603050405020304" pitchFamily="18" charset="0"/>
              </a:rPr>
              <a:t>to the product lines.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3: Additions </a:t>
            </a:r>
            <a:r>
              <a:rPr lang="en-GB" dirty="0">
                <a:latin typeface="Times New Roman" panose="02020603050405020304" pitchFamily="18" charset="0"/>
                <a:cs typeface="Times New Roman" panose="02020603050405020304" pitchFamily="18" charset="0"/>
              </a:rPr>
              <a:t>to the existing product line.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4: Improvements </a:t>
            </a:r>
            <a:r>
              <a:rPr lang="en-GB" dirty="0">
                <a:latin typeface="Times New Roman" panose="02020603050405020304" pitchFamily="18" charset="0"/>
                <a:cs typeface="Times New Roman" panose="02020603050405020304" pitchFamily="18" charset="0"/>
              </a:rPr>
              <a:t>&amp; revisions of existing products.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5: Repositioning</a:t>
            </a:r>
            <a:r>
              <a:rPr lang="en-GB" dirty="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6: Cost </a:t>
            </a:r>
            <a:r>
              <a:rPr lang="en-GB" dirty="0">
                <a:latin typeface="Times New Roman" panose="02020603050405020304" pitchFamily="18" charset="0"/>
                <a:cs typeface="Times New Roman" panose="02020603050405020304" pitchFamily="18" charset="0"/>
              </a:rPr>
              <a:t>reductions</a:t>
            </a:r>
          </a:p>
        </p:txBody>
      </p:sp>
    </p:spTree>
    <p:extLst>
      <p:ext uri="{BB962C8B-B14F-4D97-AF65-F5344CB8AC3E}">
        <p14:creationId xmlns:p14="http://schemas.microsoft.com/office/powerpoint/2010/main" val="214965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FF0000"/>
                </a:solidFill>
                <a:latin typeface="Times New Roman" panose="02020603050405020304" pitchFamily="18" charset="0"/>
                <a:cs typeface="Times New Roman" panose="02020603050405020304" pitchFamily="18" charset="0"/>
              </a:rPr>
              <a:t>I. INTERNAL </a:t>
            </a:r>
            <a:r>
              <a:rPr lang="en-GB" sz="4000" dirty="0">
                <a:solidFill>
                  <a:srgbClr val="FF0000"/>
                </a:solidFill>
                <a:latin typeface="Times New Roman" panose="02020603050405020304" pitchFamily="18" charset="0"/>
                <a:cs typeface="Times New Roman" panose="02020603050405020304" pitchFamily="18" charset="0"/>
              </a:rPr>
              <a:t>FACTORS</a:t>
            </a:r>
          </a:p>
        </p:txBody>
      </p:sp>
      <p:sp>
        <p:nvSpPr>
          <p:cNvPr id="3" name="Content Placeholder 2"/>
          <p:cNvSpPr>
            <a:spLocks noGrp="1"/>
          </p:cNvSpPr>
          <p:nvPr>
            <p:ph idx="1"/>
          </p:nvPr>
        </p:nvSpPr>
        <p:spPr/>
        <p:txBody>
          <a:bodyPr/>
          <a:lstStyle/>
          <a:p>
            <a:pPr marL="0" lvl="0" indent="0">
              <a:buNone/>
            </a:pPr>
            <a:endParaRPr lang="en-GB" dirty="0"/>
          </a:p>
          <a:p>
            <a:pPr lvl="0">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internal factors are factors that can be control, determine and process by the organisation. </a:t>
            </a:r>
            <a:endParaRPr lang="en-GB"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endParaRPr lang="en-GB"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This </a:t>
            </a:r>
            <a:r>
              <a:rPr lang="en-GB" dirty="0">
                <a:latin typeface="Times New Roman" panose="02020603050405020304" pitchFamily="18" charset="0"/>
                <a:cs typeface="Times New Roman" panose="02020603050405020304" pitchFamily="18" charset="0"/>
              </a:rPr>
              <a:t>factors are mostly in relation with the organisation business level strategy and greatly influenced by the nature of business</a:t>
            </a:r>
            <a:r>
              <a:rPr lang="en-GB" dirty="0"/>
              <a:t>.</a:t>
            </a:r>
          </a:p>
          <a:p>
            <a:endParaRPr lang="en-GB" dirty="0"/>
          </a:p>
        </p:txBody>
      </p:sp>
    </p:spTree>
    <p:extLst>
      <p:ext uri="{BB962C8B-B14F-4D97-AF65-F5344CB8AC3E}">
        <p14:creationId xmlns:p14="http://schemas.microsoft.com/office/powerpoint/2010/main" val="101463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Times New Roman" panose="02020603050405020304" pitchFamily="18" charset="0"/>
                <a:cs typeface="Times New Roman" panose="02020603050405020304" pitchFamily="18" charset="0"/>
              </a:rPr>
              <a:t>1. Cost</a:t>
            </a:r>
          </a:p>
        </p:txBody>
      </p:sp>
      <p:sp>
        <p:nvSpPr>
          <p:cNvPr id="3" name="Content Placeholder 2"/>
          <p:cNvSpPr>
            <a:spLocks noGrp="1"/>
          </p:cNvSpPr>
          <p:nvPr>
            <p:ph idx="1"/>
          </p:nvPr>
        </p:nvSpPr>
        <p:spPr/>
        <p:txBody>
          <a:bodyPr>
            <a:normAutofit fontScale="92500"/>
          </a:bodyPr>
          <a:lstStyle/>
          <a:p>
            <a:r>
              <a:rPr lang="en-GB" dirty="0" smtClean="0">
                <a:latin typeface="Times New Roman" panose="02020603050405020304" pitchFamily="18" charset="0"/>
                <a:cs typeface="Times New Roman" panose="02020603050405020304" pitchFamily="18" charset="0"/>
              </a:rPr>
              <a:t>Major </a:t>
            </a:r>
            <a:r>
              <a:rPr lang="en-GB" dirty="0">
                <a:latin typeface="Times New Roman" panose="02020603050405020304" pitchFamily="18" charset="0"/>
                <a:cs typeface="Times New Roman" panose="02020603050405020304" pitchFamily="18" charset="0"/>
              </a:rPr>
              <a:t>factor that determine price.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This </a:t>
            </a:r>
            <a:r>
              <a:rPr lang="en-GB" dirty="0">
                <a:latin typeface="Times New Roman" panose="02020603050405020304" pitchFamily="18" charset="0"/>
                <a:cs typeface="Times New Roman" panose="02020603050405020304" pitchFamily="18" charset="0"/>
              </a:rPr>
              <a:t>is the cost (TC= FC+VC) incurred by the organisation in the production of goods or service.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cost of production is largely influence by the supplier cost, macroeconomic trends and the nature of business.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In </a:t>
            </a:r>
            <a:r>
              <a:rPr lang="en-GB" dirty="0">
                <a:latin typeface="Times New Roman" panose="02020603050405020304" pitchFamily="18" charset="0"/>
                <a:cs typeface="Times New Roman" panose="02020603050405020304" pitchFamily="18" charset="0"/>
              </a:rPr>
              <a:t>an economy with high inflation rate, the cost of production will rise except where the organisation has monopoly of its supply.</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061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solidFill>
                  <a:srgbClr val="0070C0"/>
                </a:solidFill>
                <a:latin typeface="Times New Roman" panose="02020603050405020304" pitchFamily="18" charset="0"/>
                <a:cs typeface="Times New Roman" panose="02020603050405020304" pitchFamily="18" charset="0"/>
              </a:rPr>
              <a:t>2. Company Objectives</a:t>
            </a:r>
            <a:br>
              <a:rPr lang="en-GB" dirty="0">
                <a:solidFill>
                  <a:srgbClr val="0070C0"/>
                </a:solidFill>
                <a:latin typeface="Times New Roman" panose="02020603050405020304" pitchFamily="18" charset="0"/>
                <a:cs typeface="Times New Roman" panose="02020603050405020304" pitchFamily="18" charset="0"/>
              </a:rPr>
            </a:br>
            <a:endParaRPr lang="en-GB" dirty="0">
              <a:solidFill>
                <a:srgbClr val="0070C0"/>
              </a:solidFill>
            </a:endParaRPr>
          </a:p>
        </p:txBody>
      </p:sp>
      <p:sp>
        <p:nvSpPr>
          <p:cNvPr id="3" name="Content Placeholder 2"/>
          <p:cNvSpPr>
            <a:spLocks noGrp="1"/>
          </p:cNvSpPr>
          <p:nvPr>
            <p:ph idx="1"/>
          </p:nvPr>
        </p:nvSpPr>
        <p:spPr>
          <a:xfrm>
            <a:off x="179512" y="1268760"/>
            <a:ext cx="8856984" cy="5328592"/>
          </a:xfrm>
        </p:spPr>
        <p:txBody>
          <a:bodyPr>
            <a:normAutofit fontScale="92500" lnSpcReduction="10000"/>
          </a:bodyPr>
          <a:lstStyle/>
          <a:p>
            <a:pPr lvl="0"/>
            <a:r>
              <a:rPr lang="en-GB" dirty="0" smtClean="0">
                <a:latin typeface="Times New Roman" panose="02020603050405020304" pitchFamily="18" charset="0"/>
                <a:cs typeface="Times New Roman" panose="02020603050405020304" pitchFamily="18" charset="0"/>
              </a:rPr>
              <a:t>Some </a:t>
            </a:r>
            <a:r>
              <a:rPr lang="en-GB" dirty="0">
                <a:latin typeface="Times New Roman" panose="02020603050405020304" pitchFamily="18" charset="0"/>
                <a:cs typeface="Times New Roman" panose="02020603050405020304" pitchFamily="18" charset="0"/>
              </a:rPr>
              <a:t>organisation set a cost plus pricing. In such case, a percentage is added to the cost of production in order to arrive at the price. </a:t>
            </a:r>
            <a:endParaRPr lang="en-GB" dirty="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argue here is that, the company’s objective is profit maximization and therefore a pricing decision must be that will consider that profit maximization objective. </a:t>
            </a:r>
            <a:endParaRPr lang="en-GB" dirty="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When </a:t>
            </a:r>
            <a:r>
              <a:rPr lang="en-GB" dirty="0">
                <a:latin typeface="Times New Roman" panose="02020603050405020304" pitchFamily="18" charset="0"/>
                <a:cs typeface="Times New Roman" panose="02020603050405020304" pitchFamily="18" charset="0"/>
              </a:rPr>
              <a:t>pricing decisions are made, they must be in line with the overall company objectives, as this is what will inform what the pricing objective really is, so that the pricing decisions made will not be against the company objective.</a:t>
            </a:r>
          </a:p>
          <a:p>
            <a:endParaRPr lang="en-GB" dirty="0"/>
          </a:p>
        </p:txBody>
      </p:sp>
    </p:spTree>
    <p:extLst>
      <p:ext uri="{BB962C8B-B14F-4D97-AF65-F5344CB8AC3E}">
        <p14:creationId xmlns:p14="http://schemas.microsoft.com/office/powerpoint/2010/main" val="427636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latin typeface="Times New Roman" panose="02020603050405020304" pitchFamily="18" charset="0"/>
                <a:cs typeface="Times New Roman" panose="02020603050405020304" pitchFamily="18" charset="0"/>
              </a:rPr>
              <a:t> </a:t>
            </a:r>
            <a:r>
              <a:rPr lang="en-GB" dirty="0">
                <a:solidFill>
                  <a:srgbClr val="0070C0"/>
                </a:solidFill>
                <a:latin typeface="Times New Roman" panose="02020603050405020304" pitchFamily="18" charset="0"/>
                <a:cs typeface="Times New Roman" panose="02020603050405020304" pitchFamily="18" charset="0"/>
              </a:rPr>
              <a:t>3. Organisational Factors</a:t>
            </a:r>
            <a:endParaRPr lang="en-GB" dirty="0">
              <a:solidFill>
                <a:srgbClr val="0070C0"/>
              </a:solidFill>
            </a:endParaRPr>
          </a:p>
        </p:txBody>
      </p:sp>
      <p:sp>
        <p:nvSpPr>
          <p:cNvPr id="3" name="Content Placeholder 2"/>
          <p:cNvSpPr>
            <a:spLocks noGrp="1"/>
          </p:cNvSpPr>
          <p:nvPr>
            <p:ph idx="1"/>
          </p:nvPr>
        </p:nvSpPr>
        <p:spPr>
          <a:xfrm>
            <a:off x="457200" y="1340768"/>
            <a:ext cx="8229600" cy="5256584"/>
          </a:xfrm>
        </p:spPr>
        <p:txBody>
          <a:bodyPr>
            <a:normAutofit/>
          </a:bodyPr>
          <a:lstStyle/>
          <a:p>
            <a:pPr lvl="0"/>
            <a:r>
              <a:rPr lang="en-GB" dirty="0">
                <a:latin typeface="Times New Roman" panose="02020603050405020304" pitchFamily="18" charset="0"/>
                <a:cs typeface="Times New Roman" panose="02020603050405020304" pitchFamily="18" charset="0"/>
              </a:rPr>
              <a:t>Pricing decisions occur on two levels in the organisation. Over- all price strategy is dealt with by top executives. They determine the basic ranges that the product falls into in terms of market </a:t>
            </a:r>
            <a:r>
              <a:rPr lang="en-GB" dirty="0" smtClean="0">
                <a:latin typeface="Times New Roman" panose="02020603050405020304" pitchFamily="18" charset="0"/>
                <a:cs typeface="Times New Roman" panose="02020603050405020304" pitchFamily="18" charset="0"/>
              </a:rPr>
              <a:t>segments.</a:t>
            </a:r>
          </a:p>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actual mechanics of pricing are dealt with at lower levels in the firm and focus on individual product strategies. Usually, some combination of production and marketing specialists are involved in choosing the price.</a:t>
            </a:r>
          </a:p>
          <a:p>
            <a:endParaRPr lang="en-GB" dirty="0"/>
          </a:p>
        </p:txBody>
      </p:sp>
    </p:spTree>
    <p:extLst>
      <p:ext uri="{BB962C8B-B14F-4D97-AF65-F5344CB8AC3E}">
        <p14:creationId xmlns:p14="http://schemas.microsoft.com/office/powerpoint/2010/main" val="4213895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Times New Roman" panose="02020603050405020304" pitchFamily="18" charset="0"/>
                <a:cs typeface="Times New Roman" panose="02020603050405020304" pitchFamily="18" charset="0"/>
              </a:rPr>
              <a:t> 4. Marketing Mix </a:t>
            </a:r>
            <a:endParaRPr lang="en-GB" dirty="0">
              <a:solidFill>
                <a:srgbClr val="0070C0"/>
              </a:solidFill>
            </a:endParaRPr>
          </a:p>
        </p:txBody>
      </p:sp>
      <p:sp>
        <p:nvSpPr>
          <p:cNvPr id="3" name="Content Placeholder 2"/>
          <p:cNvSpPr>
            <a:spLocks noGrp="1"/>
          </p:cNvSpPr>
          <p:nvPr>
            <p:ph idx="1"/>
          </p:nvPr>
        </p:nvSpPr>
        <p:spPr/>
        <p:txBody>
          <a:bodyPr>
            <a:normAutofit/>
          </a:bodyPr>
          <a:lstStyle/>
          <a:p>
            <a:pPr lvl="0"/>
            <a:r>
              <a:rPr lang="en-GB" dirty="0">
                <a:latin typeface="Times New Roman" panose="02020603050405020304" pitchFamily="18" charset="0"/>
                <a:cs typeface="Times New Roman" panose="02020603050405020304" pitchFamily="18" charset="0"/>
              </a:rPr>
              <a:t>Price is the important element in marketing mix. </a:t>
            </a:r>
            <a:endParaRPr lang="en-GB" dirty="0" smtClean="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A </a:t>
            </a:r>
            <a:r>
              <a:rPr lang="en-GB" dirty="0">
                <a:latin typeface="Times New Roman" panose="02020603050405020304" pitchFamily="18" charset="0"/>
                <a:cs typeface="Times New Roman" panose="02020603050405020304" pitchFamily="18" charset="0"/>
              </a:rPr>
              <a:t>shift in any one of the elements has an immediate effect on the other three - Production, Promotion and </a:t>
            </a:r>
            <a:r>
              <a:rPr lang="en-GB" dirty="0" smtClean="0">
                <a:latin typeface="Times New Roman" panose="02020603050405020304" pitchFamily="18" charset="0"/>
                <a:cs typeface="Times New Roman" panose="02020603050405020304" pitchFamily="18" charset="0"/>
              </a:rPr>
              <a:t>Distribution.</a:t>
            </a:r>
          </a:p>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effort for implementing strategies will not succeed unless the price change is combined with a total marketing strategy that supports it.</a:t>
            </a:r>
          </a:p>
          <a:p>
            <a:endParaRPr lang="en-GB" dirty="0"/>
          </a:p>
        </p:txBody>
      </p:sp>
    </p:spTree>
    <p:extLst>
      <p:ext uri="{BB962C8B-B14F-4D97-AF65-F5344CB8AC3E}">
        <p14:creationId xmlns:p14="http://schemas.microsoft.com/office/powerpoint/2010/main" val="4153157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solidFill>
                  <a:srgbClr val="0070C0"/>
                </a:solidFill>
                <a:latin typeface="Times New Roman" panose="02020603050405020304" pitchFamily="18" charset="0"/>
                <a:cs typeface="Times New Roman" panose="02020603050405020304" pitchFamily="18" charset="0"/>
              </a:rPr>
              <a:t>5. Product Differentiation </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a:xfrm>
            <a:off x="457200" y="1196752"/>
            <a:ext cx="8229600" cy="4929411"/>
          </a:xfrm>
        </p:spPr>
        <p:txBody>
          <a:bodyPr>
            <a:normAutofit/>
          </a:bodyPr>
          <a:lstStyle/>
          <a:p>
            <a:r>
              <a:rPr lang="en-GB" dirty="0">
                <a:latin typeface="Times New Roman" panose="02020603050405020304" pitchFamily="18" charset="0"/>
                <a:cs typeface="Times New Roman" panose="02020603050405020304" pitchFamily="18" charset="0"/>
              </a:rPr>
              <a:t>The price of the product also depends upon the characteristics of the product. </a:t>
            </a:r>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In </a:t>
            </a:r>
            <a:r>
              <a:rPr lang="en-GB" dirty="0">
                <a:latin typeface="Times New Roman" panose="02020603050405020304" pitchFamily="18" charset="0"/>
                <a:cs typeface="Times New Roman" panose="02020603050405020304" pitchFamily="18" charset="0"/>
              </a:rPr>
              <a:t>order to attract the customers, different characteristics are added to the product, such as quality, size, colour, attractive package, alternative uses etc. </a:t>
            </a:r>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Generally</a:t>
            </a:r>
            <a:r>
              <a:rPr lang="en-GB" dirty="0">
                <a:latin typeface="Times New Roman" panose="02020603050405020304" pitchFamily="18" charset="0"/>
                <a:cs typeface="Times New Roman" panose="02020603050405020304" pitchFamily="18" charset="0"/>
              </a:rPr>
              <a:t>, customers pay more prices for the product which is of the new style, fashion, better package etc.</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082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FF0000"/>
                </a:solidFill>
                <a:latin typeface="Times New Roman" panose="02020603050405020304" pitchFamily="18" charset="0"/>
                <a:cs typeface="Times New Roman" panose="02020603050405020304" pitchFamily="18" charset="0"/>
              </a:rPr>
              <a:t>II. EXTERNAL </a:t>
            </a:r>
            <a:r>
              <a:rPr lang="en-GB" sz="4000" dirty="0">
                <a:solidFill>
                  <a:srgbClr val="FF0000"/>
                </a:solidFill>
                <a:latin typeface="Times New Roman" panose="02020603050405020304" pitchFamily="18" charset="0"/>
                <a:cs typeface="Times New Roman" panose="02020603050405020304" pitchFamily="18" charset="0"/>
              </a:rPr>
              <a:t>FACTORS</a:t>
            </a:r>
          </a:p>
        </p:txBody>
      </p:sp>
      <p:sp>
        <p:nvSpPr>
          <p:cNvPr id="3" name="Content Placeholder 2"/>
          <p:cNvSpPr>
            <a:spLocks noGrp="1"/>
          </p:cNvSpPr>
          <p:nvPr>
            <p:ph idx="1"/>
          </p:nvPr>
        </p:nvSpPr>
        <p:spPr/>
        <p:txBody>
          <a:bodyPr/>
          <a:lstStyle/>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external factors are those factors that are not within reach of the organisation. They are external because there are many parties that determine and control these factors. </a:t>
            </a:r>
            <a:endParaRPr lang="en-GB" dirty="0">
              <a:latin typeface="Times New Roman" panose="02020603050405020304" pitchFamily="18" charset="0"/>
              <a:cs typeface="Times New Roman" panose="02020603050405020304" pitchFamily="18" charset="0"/>
            </a:endParaRPr>
          </a:p>
          <a:p>
            <a:pPr lvl="0"/>
            <a:endParaRPr lang="en-GB" dirty="0" smtClean="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business organisation is a party to the external factor and cannot control or determine the aggregate indicators of these factor.</a:t>
            </a:r>
          </a:p>
          <a:p>
            <a:endParaRPr lang="en-GB" dirty="0"/>
          </a:p>
        </p:txBody>
      </p:sp>
    </p:spTree>
    <p:extLst>
      <p:ext uri="{BB962C8B-B14F-4D97-AF65-F5344CB8AC3E}">
        <p14:creationId xmlns:p14="http://schemas.microsoft.com/office/powerpoint/2010/main" val="2817545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Times New Roman" panose="02020603050405020304" pitchFamily="18" charset="0"/>
                <a:cs typeface="Times New Roman" panose="02020603050405020304" pitchFamily="18" charset="0"/>
              </a:rPr>
              <a:t>1. Competition</a:t>
            </a:r>
          </a:p>
        </p:txBody>
      </p:sp>
      <p:sp>
        <p:nvSpPr>
          <p:cNvPr id="3" name="Content Placeholder 2"/>
          <p:cNvSpPr>
            <a:spLocks noGrp="1"/>
          </p:cNvSpPr>
          <p:nvPr>
            <p:ph idx="1"/>
          </p:nvPr>
        </p:nvSpPr>
        <p:spPr/>
        <p:txBody>
          <a:bodyPr/>
          <a:lstStyle/>
          <a:p>
            <a:pPr lvl="0"/>
            <a:r>
              <a:rPr lang="en-GB" dirty="0" smtClean="0">
                <a:latin typeface="Times New Roman" panose="02020603050405020304" pitchFamily="18" charset="0"/>
                <a:cs typeface="Times New Roman" panose="02020603050405020304" pitchFamily="18" charset="0"/>
              </a:rPr>
              <a:t>Competition </a:t>
            </a:r>
            <a:r>
              <a:rPr lang="en-GB" dirty="0">
                <a:latin typeface="Times New Roman" panose="02020603050405020304" pitchFamily="18" charset="0"/>
                <a:cs typeface="Times New Roman" panose="02020603050405020304" pitchFamily="18" charset="0"/>
              </a:rPr>
              <a:t>is a crucial factor in price determination. </a:t>
            </a:r>
            <a:endParaRPr lang="en-GB" dirty="0">
              <a:latin typeface="Times New Roman" panose="02020603050405020304" pitchFamily="18" charset="0"/>
              <a:cs typeface="Times New Roman" panose="02020603050405020304" pitchFamily="18" charset="0"/>
            </a:endParaRPr>
          </a:p>
          <a:p>
            <a:pPr lvl="0"/>
            <a:endParaRPr lang="en-GB" dirty="0" smtClean="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A </a:t>
            </a:r>
            <a:r>
              <a:rPr lang="en-GB" dirty="0">
                <a:latin typeface="Times New Roman" panose="02020603050405020304" pitchFamily="18" charset="0"/>
                <a:cs typeface="Times New Roman" panose="02020603050405020304" pitchFamily="18" charset="0"/>
              </a:rPr>
              <a:t>firm can fix the price equal to or lower than that of the competitors, provided the quality of product, in no case, be lower than that of the competitors.</a:t>
            </a:r>
          </a:p>
          <a:p>
            <a:endParaRPr lang="en-GB" dirty="0"/>
          </a:p>
        </p:txBody>
      </p:sp>
    </p:spTree>
    <p:extLst>
      <p:ext uri="{BB962C8B-B14F-4D97-AF65-F5344CB8AC3E}">
        <p14:creationId xmlns:p14="http://schemas.microsoft.com/office/powerpoint/2010/main" val="200589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lstStyle/>
          <a:p>
            <a:r>
              <a:rPr lang="en-GB" dirty="0">
                <a:solidFill>
                  <a:srgbClr val="0070C0"/>
                </a:solidFill>
                <a:latin typeface="Times New Roman" panose="02020603050405020304" pitchFamily="18" charset="0"/>
                <a:cs typeface="Times New Roman" panose="02020603050405020304" pitchFamily="18" charset="0"/>
              </a:rPr>
              <a:t>2. Demand</a:t>
            </a:r>
          </a:p>
        </p:txBody>
      </p:sp>
      <p:sp>
        <p:nvSpPr>
          <p:cNvPr id="3" name="Content Placeholder 2"/>
          <p:cNvSpPr>
            <a:spLocks noGrp="1"/>
          </p:cNvSpPr>
          <p:nvPr>
            <p:ph idx="1"/>
          </p:nvPr>
        </p:nvSpPr>
        <p:spPr>
          <a:xfrm>
            <a:off x="457200" y="1268760"/>
            <a:ext cx="8507288" cy="5472608"/>
          </a:xfrm>
        </p:spPr>
        <p:txBody>
          <a:bodyPr>
            <a:normAutofit fontScale="92500" lnSpcReduction="20000"/>
          </a:bodyPr>
          <a:lstStyle/>
          <a:p>
            <a:pPr lvl="0"/>
            <a:r>
              <a:rPr lang="en-GB" dirty="0" smtClean="0">
                <a:latin typeface="Times New Roman" panose="02020603050405020304" pitchFamily="18" charset="0"/>
                <a:cs typeface="Times New Roman" panose="02020603050405020304" pitchFamily="18" charset="0"/>
              </a:rPr>
              <a:t>For </a:t>
            </a:r>
            <a:r>
              <a:rPr lang="en-GB" dirty="0">
                <a:latin typeface="Times New Roman" panose="02020603050405020304" pitchFamily="18" charset="0"/>
                <a:cs typeface="Times New Roman" panose="02020603050405020304" pitchFamily="18" charset="0"/>
              </a:rPr>
              <a:t>a new product, there is need to price such product strategically in such a way that it penetrates the market, even if it will be at par with the total cost, while for a highly demanded product, an increase in price may not really have a high effect on the demand for such products, so is the need for management when making pricing decisions to consider the demand for the product. </a:t>
            </a:r>
            <a:endParaRPr lang="en-GB" dirty="0" smtClean="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Some companies who receive order from customers may decide to reduce their price per unit or increase their discount, when it is noted that demand from a customer is high, and this may be on the other way round, depending on other factors considered by the management.</a:t>
            </a:r>
          </a:p>
          <a:p>
            <a:endParaRPr lang="en-GB" dirty="0"/>
          </a:p>
        </p:txBody>
      </p:sp>
    </p:spTree>
    <p:extLst>
      <p:ext uri="{BB962C8B-B14F-4D97-AF65-F5344CB8AC3E}">
        <p14:creationId xmlns:p14="http://schemas.microsoft.com/office/powerpoint/2010/main" val="3038158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Times New Roman" panose="02020603050405020304" pitchFamily="18" charset="0"/>
                <a:cs typeface="Times New Roman" panose="02020603050405020304" pitchFamily="18" charset="0"/>
              </a:rPr>
              <a:t>3. Suppliers</a:t>
            </a:r>
          </a:p>
        </p:txBody>
      </p:sp>
      <p:sp>
        <p:nvSpPr>
          <p:cNvPr id="3" name="Content Placeholder 2"/>
          <p:cNvSpPr>
            <a:spLocks noGrp="1"/>
          </p:cNvSpPr>
          <p:nvPr>
            <p:ph idx="1"/>
          </p:nvPr>
        </p:nvSpPr>
        <p:spPr/>
        <p:txBody>
          <a:bodyPr>
            <a:normAutofit lnSpcReduction="10000"/>
          </a:bodyPr>
          <a:lstStyle/>
          <a:p>
            <a:r>
              <a:rPr lang="en-GB" dirty="0" smtClean="0">
                <a:latin typeface="Times New Roman" panose="02020603050405020304" pitchFamily="18" charset="0"/>
                <a:cs typeface="Times New Roman" panose="02020603050405020304" pitchFamily="18" charset="0"/>
              </a:rPr>
              <a:t>Suppliers </a:t>
            </a:r>
            <a:r>
              <a:rPr lang="en-GB" dirty="0">
                <a:latin typeface="Times New Roman" panose="02020603050405020304" pitchFamily="18" charset="0"/>
                <a:cs typeface="Times New Roman" panose="02020603050405020304" pitchFamily="18" charset="0"/>
              </a:rPr>
              <a:t>of raw materials and other goods can have a significant effect on the price of a </a:t>
            </a:r>
            <a:r>
              <a:rPr lang="en-GB" dirty="0" smtClean="0">
                <a:latin typeface="Times New Roman" panose="02020603050405020304" pitchFamily="18" charset="0"/>
                <a:cs typeface="Times New Roman" panose="02020603050405020304" pitchFamily="18" charset="0"/>
              </a:rPr>
              <a:t>product.</a:t>
            </a:r>
          </a:p>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price of a finished product is intimately linked up with the price of the raw materials. </a:t>
            </a:r>
            <a:r>
              <a:rPr lang="en-GB" dirty="0" smtClean="0">
                <a:latin typeface="Times New Roman" panose="02020603050405020304" pitchFamily="18" charset="0"/>
                <a:cs typeface="Times New Roman" panose="02020603050405020304" pitchFamily="18" charset="0"/>
              </a:rPr>
              <a:t> </a:t>
            </a:r>
          </a:p>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Scarcity </a:t>
            </a:r>
            <a:r>
              <a:rPr lang="en-GB" dirty="0">
                <a:latin typeface="Times New Roman" panose="02020603050405020304" pitchFamily="18" charset="0"/>
                <a:cs typeface="Times New Roman" panose="02020603050405020304" pitchFamily="18" charset="0"/>
              </a:rPr>
              <a:t>or abundance of the raw materials also determines pricing.</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61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7 Stage Process of New Product Development</a:t>
            </a:r>
            <a:br>
              <a:rPr lang="en-GB" dirty="0" smtClean="0">
                <a:solidFill>
                  <a:srgbClr val="FF0000"/>
                </a:solidFill>
                <a:latin typeface="Times New Roman" panose="02020603050405020304" pitchFamily="18" charset="0"/>
                <a:cs typeface="Times New Roman" panose="02020603050405020304" pitchFamily="18" charset="0"/>
              </a:rPr>
            </a:br>
            <a:endParaRPr lang="en-GB"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628800"/>
            <a:ext cx="8229600" cy="4525963"/>
          </a:xfrm>
        </p:spPr>
        <p:txBody>
          <a:bodyPr/>
          <a:lstStyle/>
          <a:p>
            <a:pPr marL="0" indent="0">
              <a:buNone/>
            </a:pPr>
            <a:r>
              <a:rPr lang="en-GB" dirty="0" smtClean="0">
                <a:latin typeface="Times New Roman" panose="02020603050405020304" pitchFamily="18" charset="0"/>
                <a:cs typeface="Times New Roman" panose="02020603050405020304" pitchFamily="18" charset="0"/>
              </a:rPr>
              <a:t>1.Idea </a:t>
            </a:r>
            <a:r>
              <a:rPr lang="en-GB" dirty="0">
                <a:latin typeface="Times New Roman" panose="02020603050405020304" pitchFamily="18" charset="0"/>
                <a:cs typeface="Times New Roman" panose="02020603050405020304" pitchFamily="18" charset="0"/>
              </a:rPr>
              <a:t>generation</a:t>
            </a:r>
          </a:p>
          <a:p>
            <a:pPr marL="0" indent="0">
              <a:buNone/>
            </a:pPr>
            <a:r>
              <a:rPr lang="en-GB" dirty="0" smtClean="0">
                <a:latin typeface="Times New Roman" panose="02020603050405020304" pitchFamily="18" charset="0"/>
                <a:cs typeface="Times New Roman" panose="02020603050405020304" pitchFamily="18" charset="0"/>
              </a:rPr>
              <a:t>2.Idea screening</a:t>
            </a:r>
          </a:p>
          <a:p>
            <a:pPr marL="0" indent="0">
              <a:buNone/>
            </a:pPr>
            <a:r>
              <a:rPr lang="en-GB" dirty="0" smtClean="0">
                <a:latin typeface="Times New Roman" panose="02020603050405020304" pitchFamily="18" charset="0"/>
                <a:cs typeface="Times New Roman" panose="02020603050405020304" pitchFamily="18" charset="0"/>
              </a:rPr>
              <a:t>3.Concept Testing</a:t>
            </a:r>
          </a:p>
          <a:p>
            <a:pPr marL="0" indent="0">
              <a:buNone/>
            </a:pPr>
            <a:r>
              <a:rPr lang="en-GB" dirty="0" smtClean="0">
                <a:latin typeface="Times New Roman" panose="02020603050405020304" pitchFamily="18" charset="0"/>
                <a:cs typeface="Times New Roman" panose="02020603050405020304" pitchFamily="18" charset="0"/>
              </a:rPr>
              <a:t>4.Business analysis</a:t>
            </a:r>
          </a:p>
          <a:p>
            <a:pPr marL="0" indent="0">
              <a:buNone/>
            </a:pPr>
            <a:r>
              <a:rPr lang="en-GB" dirty="0" smtClean="0">
                <a:latin typeface="Times New Roman" panose="02020603050405020304" pitchFamily="18" charset="0"/>
                <a:cs typeface="Times New Roman" panose="02020603050405020304" pitchFamily="18" charset="0"/>
              </a:rPr>
              <a:t>5.Product development</a:t>
            </a:r>
          </a:p>
          <a:p>
            <a:pPr marL="0" indent="0">
              <a:buNone/>
            </a:pPr>
            <a:r>
              <a:rPr lang="en-GB" dirty="0" smtClean="0">
                <a:latin typeface="Times New Roman" panose="02020603050405020304" pitchFamily="18" charset="0"/>
                <a:cs typeface="Times New Roman" panose="02020603050405020304" pitchFamily="18" charset="0"/>
              </a:rPr>
              <a:t>6.Market test</a:t>
            </a:r>
          </a:p>
          <a:p>
            <a:pPr marL="0" indent="0">
              <a:buNone/>
            </a:pPr>
            <a:r>
              <a:rPr lang="en-GB" dirty="0" smtClean="0">
                <a:latin typeface="Times New Roman" panose="02020603050405020304" pitchFamily="18" charset="0"/>
                <a:cs typeface="Times New Roman" panose="02020603050405020304" pitchFamily="18" charset="0"/>
              </a:rPr>
              <a:t>7.Comercialisation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12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Times New Roman" panose="02020603050405020304" pitchFamily="18" charset="0"/>
                <a:cs typeface="Times New Roman" panose="02020603050405020304" pitchFamily="18" charset="0"/>
              </a:rPr>
              <a:t>4. Economic Conditions</a:t>
            </a:r>
          </a:p>
        </p:txBody>
      </p:sp>
      <p:sp>
        <p:nvSpPr>
          <p:cNvPr id="3" name="Content Placeholder 2"/>
          <p:cNvSpPr>
            <a:spLocks noGrp="1"/>
          </p:cNvSpPr>
          <p:nvPr>
            <p:ph idx="1"/>
          </p:nvPr>
        </p:nvSpPr>
        <p:spPr/>
        <p:txBody>
          <a:bodyPr/>
          <a:lstStyle/>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inflationary or deflationary tendency affects pricing. </a:t>
            </a:r>
            <a:endParaRPr lang="en-GB" dirty="0">
              <a:latin typeface="Times New Roman" panose="02020603050405020304" pitchFamily="18" charset="0"/>
              <a:cs typeface="Times New Roman" panose="02020603050405020304" pitchFamily="18" charset="0"/>
            </a:endParaRPr>
          </a:p>
          <a:p>
            <a:pPr lvl="0"/>
            <a:endParaRPr lang="en-GB" dirty="0" smtClean="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prices are increased in boom period to cover the increasing cost of production and distribution. To meet the changes in demand, price etc.</a:t>
            </a:r>
          </a:p>
          <a:p>
            <a:endParaRPr lang="en-GB" dirty="0"/>
          </a:p>
        </p:txBody>
      </p:sp>
    </p:spTree>
    <p:extLst>
      <p:ext uri="{BB962C8B-B14F-4D97-AF65-F5344CB8AC3E}">
        <p14:creationId xmlns:p14="http://schemas.microsoft.com/office/powerpoint/2010/main" val="164127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Times New Roman" panose="02020603050405020304" pitchFamily="18" charset="0"/>
                <a:cs typeface="Times New Roman" panose="02020603050405020304" pitchFamily="18" charset="0"/>
              </a:rPr>
              <a:t>5. Consumers/ Customers</a:t>
            </a:r>
          </a:p>
        </p:txBody>
      </p:sp>
      <p:sp>
        <p:nvSpPr>
          <p:cNvPr id="3" name="Content Placeholder 2"/>
          <p:cNvSpPr>
            <a:spLocks noGrp="1"/>
          </p:cNvSpPr>
          <p:nvPr>
            <p:ph idx="1"/>
          </p:nvPr>
        </p:nvSpPr>
        <p:spPr/>
        <p:txBody>
          <a:bodyPr/>
          <a:lstStyle/>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various consumers and businesses that buy a company’s products or services may have an influence in the pricing decision. </a:t>
            </a:r>
            <a:endParaRPr lang="en-GB" dirty="0">
              <a:latin typeface="Times New Roman" panose="02020603050405020304" pitchFamily="18" charset="0"/>
              <a:cs typeface="Times New Roman" panose="02020603050405020304" pitchFamily="18" charset="0"/>
            </a:endParaRPr>
          </a:p>
          <a:p>
            <a:pPr lvl="0"/>
            <a:endParaRPr lang="en-GB" dirty="0" smtClean="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Their </a:t>
            </a:r>
            <a:r>
              <a:rPr lang="en-GB" dirty="0">
                <a:latin typeface="Times New Roman" panose="02020603050405020304" pitchFamily="18" charset="0"/>
                <a:cs typeface="Times New Roman" panose="02020603050405020304" pitchFamily="18" charset="0"/>
              </a:rPr>
              <a:t>nature and behaviour for the purchase of a particular product, brand or service etc. affect pricing when their number is large.</a:t>
            </a:r>
          </a:p>
          <a:p>
            <a:endParaRPr lang="en-GB" dirty="0"/>
          </a:p>
        </p:txBody>
      </p:sp>
    </p:spTree>
    <p:extLst>
      <p:ext uri="{BB962C8B-B14F-4D97-AF65-F5344CB8AC3E}">
        <p14:creationId xmlns:p14="http://schemas.microsoft.com/office/powerpoint/2010/main" val="4131630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a:solidFill>
                  <a:srgbClr val="0070C0"/>
                </a:solidFill>
                <a:latin typeface="Times New Roman" panose="02020603050405020304" pitchFamily="18" charset="0"/>
                <a:cs typeface="Times New Roman" panose="02020603050405020304" pitchFamily="18" charset="0"/>
              </a:rPr>
              <a:t>6. Government</a:t>
            </a:r>
          </a:p>
        </p:txBody>
      </p:sp>
      <p:sp>
        <p:nvSpPr>
          <p:cNvPr id="3" name="Content Placeholder 2"/>
          <p:cNvSpPr>
            <a:spLocks noGrp="1"/>
          </p:cNvSpPr>
          <p:nvPr>
            <p:ph idx="1"/>
          </p:nvPr>
        </p:nvSpPr>
        <p:spPr>
          <a:xfrm>
            <a:off x="251520" y="1268760"/>
            <a:ext cx="8784976" cy="5400600"/>
          </a:xfrm>
        </p:spPr>
        <p:txBody>
          <a:bodyPr>
            <a:normAutofit lnSpcReduction="10000"/>
          </a:bodyPr>
          <a:lstStyle/>
          <a:p>
            <a:pPr lvl="0"/>
            <a:r>
              <a:rPr lang="en-GB" dirty="0" smtClean="0">
                <a:latin typeface="Times New Roman" panose="02020603050405020304" pitchFamily="18" charset="0"/>
                <a:cs typeface="Times New Roman" panose="02020603050405020304" pitchFamily="18" charset="0"/>
              </a:rPr>
              <a:t>Price </a:t>
            </a:r>
            <a:r>
              <a:rPr lang="en-GB" dirty="0">
                <a:latin typeface="Times New Roman" panose="02020603050405020304" pitchFamily="18" charset="0"/>
                <a:cs typeface="Times New Roman" panose="02020603050405020304" pitchFamily="18" charset="0"/>
              </a:rPr>
              <a:t>discretion is also affected by the price-control by the government through enactment of legislation, when it is thought proper to arrest the inflationary trend in prices of certain products</a:t>
            </a:r>
            <a:r>
              <a:rPr lang="en-GB" dirty="0" smtClean="0">
                <a:latin typeface="Times New Roman" panose="02020603050405020304" pitchFamily="18" charset="0"/>
                <a:cs typeface="Times New Roman" panose="02020603050405020304" pitchFamily="18" charset="0"/>
              </a:rPr>
              <a:t>. </a:t>
            </a:r>
          </a:p>
          <a:p>
            <a:pPr lvl="0"/>
            <a:endParaRPr lang="en-GB" dirty="0" smtClean="0">
              <a:latin typeface="Times New Roman" panose="02020603050405020304" pitchFamily="18" charset="0"/>
              <a:cs typeface="Times New Roman" panose="02020603050405020304" pitchFamily="18" charset="0"/>
            </a:endParaRPr>
          </a:p>
          <a:p>
            <a:pPr lvl="0"/>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prices cannot be fixed higher, as government keeps a close watch on pricing in the private sector. The marketers obviously can exercise substantial control over the internal factors, while they have little, if any, control over the external ones.</a:t>
            </a:r>
          </a:p>
          <a:p>
            <a:endParaRPr lang="en-GB" dirty="0"/>
          </a:p>
          <a:p>
            <a:endParaRPr lang="en-GB" dirty="0"/>
          </a:p>
        </p:txBody>
      </p:sp>
    </p:spTree>
    <p:extLst>
      <p:ext uri="{BB962C8B-B14F-4D97-AF65-F5344CB8AC3E}">
        <p14:creationId xmlns:p14="http://schemas.microsoft.com/office/powerpoint/2010/main" val="12950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1.Idea generation</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a:xfrm>
            <a:off x="457200" y="1052736"/>
            <a:ext cx="8229600" cy="5073427"/>
          </a:xfrm>
        </p:spPr>
        <p:txBody>
          <a:bodyPr/>
          <a:lstStyle/>
          <a:p>
            <a:r>
              <a:rPr lang="en-GB" dirty="0">
                <a:latin typeface="Times New Roman" panose="02020603050405020304" pitchFamily="18" charset="0"/>
                <a:cs typeface="Times New Roman" panose="02020603050405020304" pitchFamily="18" charset="0"/>
              </a:rPr>
              <a:t> Idea generation is continuous, systematic search for new product opportunities</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Ideas form using creativity generating techniques and generated through firm’s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Internal Sources: Research and development, Employers. </a:t>
            </a:r>
          </a:p>
          <a:p>
            <a:r>
              <a:rPr lang="en-GB" dirty="0" smtClean="0">
                <a:latin typeface="Times New Roman" panose="02020603050405020304" pitchFamily="18" charset="0"/>
                <a:cs typeface="Times New Roman" panose="02020603050405020304" pitchFamily="18" charset="0"/>
              </a:rPr>
              <a:t>external Sources: Customer, competitors, Suppliers, Distributors. </a:t>
            </a:r>
            <a:endParaRPr lang="en-GB" dirty="0">
              <a:latin typeface="Times New Roman" panose="02020603050405020304" pitchFamily="18" charset="0"/>
              <a:cs typeface="Times New Roman" panose="02020603050405020304" pitchFamily="18" charset="0"/>
            </a:endParaRPr>
          </a:p>
          <a:p>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797152"/>
            <a:ext cx="432048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83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2.Idea screening</a:t>
            </a:r>
            <a:br>
              <a:rPr lang="en-GB" dirty="0" smtClean="0">
                <a:solidFill>
                  <a:srgbClr val="FF0000"/>
                </a:solidFill>
                <a:latin typeface="Times New Roman" panose="02020603050405020304" pitchFamily="18" charset="0"/>
                <a:cs typeface="Times New Roman" panose="02020603050405020304" pitchFamily="18" charset="0"/>
              </a:rPr>
            </a:br>
            <a:endParaRPr lang="en-GB" dirty="0">
              <a:solidFill>
                <a:srgbClr val="FF0000"/>
              </a:solidFill>
            </a:endParaRPr>
          </a:p>
        </p:txBody>
      </p:sp>
      <p:sp>
        <p:nvSpPr>
          <p:cNvPr id="3" name="Content Placeholder 2"/>
          <p:cNvSpPr>
            <a:spLocks noGrp="1"/>
          </p:cNvSpPr>
          <p:nvPr>
            <p:ph idx="1"/>
          </p:nvPr>
        </p:nvSpPr>
        <p:spPr>
          <a:xfrm>
            <a:off x="251520" y="1196752"/>
            <a:ext cx="8712968" cy="4929411"/>
          </a:xfrm>
        </p:spPr>
        <p:txBody>
          <a:bodyPr>
            <a:normAutofit lnSpcReduction="10000"/>
          </a:bodyPr>
          <a:lstStyle/>
          <a:p>
            <a:r>
              <a:rPr lang="en-GB" dirty="0">
                <a:latin typeface="Times New Roman" panose="02020603050405020304" pitchFamily="18" charset="0"/>
                <a:cs typeface="Times New Roman" panose="02020603050405020304" pitchFamily="18" charset="0"/>
              </a:rPr>
              <a:t>Filtering the ideas to pick out good ones &amp; dropping the poor ones.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It </a:t>
            </a:r>
            <a:r>
              <a:rPr lang="en-GB" dirty="0">
                <a:latin typeface="Times New Roman" panose="02020603050405020304" pitchFamily="18" charset="0"/>
                <a:cs typeface="Times New Roman" panose="02020603050405020304" pitchFamily="18" charset="0"/>
              </a:rPr>
              <a:t>involves a preliminary elimination process in which a large number of product ideas are screened in terms of the organization’s objectives, policies, technical feasibility, and financial viability.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Total </a:t>
            </a:r>
            <a:r>
              <a:rPr lang="en-GB" dirty="0">
                <a:latin typeface="Times New Roman" panose="02020603050405020304" pitchFamily="18" charset="0"/>
                <a:cs typeface="Times New Roman" panose="02020603050405020304" pitchFamily="18" charset="0"/>
              </a:rPr>
              <a:t>ideas are categories into three group. They are, promising ideas, marginal ideas and rejected ideas.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3938" y="5445032"/>
            <a:ext cx="3812557" cy="139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5445032"/>
            <a:ext cx="3099048" cy="141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05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3.Concept Testing</a:t>
            </a:r>
            <a:br>
              <a:rPr lang="en-GB" dirty="0" smtClean="0">
                <a:solidFill>
                  <a:srgbClr val="FF0000"/>
                </a:solidFill>
                <a:latin typeface="Times New Roman" panose="02020603050405020304" pitchFamily="18" charset="0"/>
                <a:cs typeface="Times New Roman" panose="02020603050405020304" pitchFamily="18" charset="0"/>
              </a:rPr>
            </a:br>
            <a:endParaRPr lang="en-GB" dirty="0">
              <a:solidFill>
                <a:srgbClr val="FF0000"/>
              </a:solidFill>
            </a:endParaRPr>
          </a:p>
        </p:txBody>
      </p:sp>
      <p:sp>
        <p:nvSpPr>
          <p:cNvPr id="3" name="Content Placeholder 2"/>
          <p:cNvSpPr>
            <a:spLocks noGrp="1"/>
          </p:cNvSpPr>
          <p:nvPr>
            <p:ph idx="1"/>
          </p:nvPr>
        </p:nvSpPr>
        <p:spPr>
          <a:xfrm>
            <a:off x="457200" y="1124744"/>
            <a:ext cx="8229600" cy="5001419"/>
          </a:xfrm>
        </p:spPr>
        <p:txBody>
          <a:bodyPr>
            <a:normAutofit fontScale="85000" lnSpcReduction="20000"/>
          </a:bodyPr>
          <a:lstStyle/>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Product Idea is converted into product concept. </a:t>
            </a:r>
            <a:r>
              <a:rPr lang="en-GB" dirty="0" smtClean="0">
                <a:latin typeface="Times New Roman" panose="02020603050405020304" pitchFamily="18" charset="0"/>
                <a:cs typeface="Times New Roman" panose="02020603050405020304" pitchFamily="18" charset="0"/>
              </a:rPr>
              <a:t>Product </a:t>
            </a:r>
            <a:r>
              <a:rPr lang="en-GB" dirty="0">
                <a:latin typeface="Times New Roman" panose="02020603050405020304" pitchFamily="18" charset="0"/>
                <a:cs typeface="Times New Roman" panose="02020603050405020304" pitchFamily="18" charset="0"/>
              </a:rPr>
              <a:t>Ideas means Possible product that company may offer to the market.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 product concept is a detailed version of the idea stated in meaningful consumer terms When developing product concept following criteria should be consider.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Who </a:t>
            </a:r>
            <a:r>
              <a:rPr lang="en-GB" dirty="0">
                <a:latin typeface="Times New Roman" panose="02020603050405020304" pitchFamily="18" charset="0"/>
                <a:cs typeface="Times New Roman" panose="02020603050405020304" pitchFamily="18" charset="0"/>
              </a:rPr>
              <a:t>will use the product. What primary benefit should this product provide. When will this product be consumed. </a:t>
            </a:r>
            <a:endParaRPr lang="en-GB" dirty="0">
              <a:latin typeface="Times New Roman" panose="02020603050405020304" pitchFamily="18" charset="0"/>
              <a:cs typeface="Times New Roman" panose="02020603050405020304" pitchFamily="18" charset="0"/>
              <a:sym typeface="Symbol"/>
            </a:endParaRPr>
          </a:p>
          <a:p>
            <a:r>
              <a:rPr lang="en-GB" dirty="0" smtClean="0">
                <a:latin typeface="Times New Roman" panose="02020603050405020304" pitchFamily="18" charset="0"/>
                <a:cs typeface="Times New Roman" panose="02020603050405020304" pitchFamily="18" charset="0"/>
              </a:rPr>
              <a:t>Concept </a:t>
            </a:r>
            <a:r>
              <a:rPr lang="en-GB" dirty="0">
                <a:latin typeface="Times New Roman" panose="02020603050405020304" pitchFamily="18" charset="0"/>
                <a:cs typeface="Times New Roman" panose="02020603050405020304" pitchFamily="18" charset="0"/>
              </a:rPr>
              <a:t>Testing means presenting the product concept to target consumers, physically or symbolically, and getting their reactions</a:t>
            </a:r>
            <a:r>
              <a:rPr lang="en-GB" dirty="0"/>
              <a:t>.</a:t>
            </a:r>
          </a:p>
          <a:p>
            <a:pPr marL="0" indent="0">
              <a:buNone/>
            </a:pPr>
            <a:r>
              <a:rPr lang="en-GB" dirty="0"/>
              <a:t> </a:t>
            </a:r>
          </a:p>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868144" y="5157192"/>
            <a:ext cx="3275856"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373215"/>
            <a:ext cx="2857500" cy="14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46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4.Business analysis</a:t>
            </a:r>
            <a:br>
              <a:rPr lang="en-GB" dirty="0" smtClean="0">
                <a:solidFill>
                  <a:srgbClr val="FF0000"/>
                </a:solidFill>
                <a:latin typeface="Times New Roman" panose="02020603050405020304" pitchFamily="18" charset="0"/>
                <a:cs typeface="Times New Roman" panose="02020603050405020304" pitchFamily="18" charset="0"/>
              </a:rPr>
            </a:br>
            <a:endParaRPr lang="en-GB" dirty="0">
              <a:solidFill>
                <a:srgbClr val="FF0000"/>
              </a:solidFill>
            </a:endParaRPr>
          </a:p>
        </p:txBody>
      </p:sp>
      <p:sp>
        <p:nvSpPr>
          <p:cNvPr id="3" name="Content Placeholder 2"/>
          <p:cNvSpPr>
            <a:spLocks noGrp="1"/>
          </p:cNvSpPr>
          <p:nvPr>
            <p:ph idx="1"/>
          </p:nvPr>
        </p:nvSpPr>
        <p:spPr>
          <a:xfrm>
            <a:off x="251520" y="1124744"/>
            <a:ext cx="8507288" cy="5073427"/>
          </a:xfrm>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This stage will decide whether from financial as well as marketing point of view, the project is beneficial or not. </a:t>
            </a:r>
            <a:endParaRPr lang="en-GB" dirty="0" smtClean="0">
              <a:latin typeface="Times New Roman" panose="02020603050405020304" pitchFamily="18" charset="0"/>
              <a:cs typeface="Times New Roman" panose="02020603050405020304" pitchFamily="18" charset="0"/>
            </a:endParaRPr>
          </a:p>
          <a:p>
            <a:pPr marL="0" indent="0">
              <a:buNone/>
            </a:pPr>
            <a:r>
              <a:rPr lang="en-GB" b="1" dirty="0" smtClean="0">
                <a:latin typeface="Times New Roman" panose="02020603050405020304" pitchFamily="18" charset="0"/>
                <a:cs typeface="Times New Roman" panose="02020603050405020304" pitchFamily="18" charset="0"/>
              </a:rPr>
              <a:t>In </a:t>
            </a:r>
            <a:r>
              <a:rPr lang="en-GB" b="1" dirty="0">
                <a:latin typeface="Times New Roman" panose="02020603050405020304" pitchFamily="18" charset="0"/>
                <a:cs typeface="Times New Roman" panose="02020603050405020304" pitchFamily="18" charset="0"/>
              </a:rPr>
              <a:t>Business Analysis , </a:t>
            </a:r>
            <a:endParaRPr lang="en-GB" b="1"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Estimate </a:t>
            </a:r>
            <a:r>
              <a:rPr lang="en-GB" dirty="0">
                <a:latin typeface="Times New Roman" panose="02020603050405020304" pitchFamily="18" charset="0"/>
                <a:cs typeface="Times New Roman" panose="02020603050405020304" pitchFamily="18" charset="0"/>
              </a:rPr>
              <a:t>likely selling price based upon competition and customer feedback. </a:t>
            </a:r>
            <a:r>
              <a:rPr lang="en-GB" dirty="0" smtClean="0">
                <a:latin typeface="Times New Roman" panose="02020603050405020304" pitchFamily="18" charset="0"/>
                <a:cs typeface="Times New Roman" panose="02020603050405020304" pitchFamily="18" charset="0"/>
              </a:rPr>
              <a:t> </a:t>
            </a:r>
          </a:p>
          <a:p>
            <a:r>
              <a:rPr lang="en-GB" dirty="0" smtClean="0">
                <a:latin typeface="Times New Roman" panose="02020603050405020304" pitchFamily="18" charset="0"/>
                <a:cs typeface="Times New Roman" panose="02020603050405020304" pitchFamily="18" charset="0"/>
              </a:rPr>
              <a:t>Estimate </a:t>
            </a:r>
            <a:r>
              <a:rPr lang="en-GB" dirty="0">
                <a:latin typeface="Times New Roman" panose="02020603050405020304" pitchFamily="18" charset="0"/>
                <a:cs typeface="Times New Roman" panose="02020603050405020304" pitchFamily="18" charset="0"/>
              </a:rPr>
              <a:t>sales volume based upon size of market. </a:t>
            </a:r>
            <a:endParaRPr lang="en-GB" dirty="0">
              <a:latin typeface="Times New Roman" panose="02020603050405020304" pitchFamily="18" charset="0"/>
              <a:cs typeface="Times New Roman" panose="02020603050405020304" pitchFamily="18" charset="0"/>
              <a:sym typeface="Symbol"/>
            </a:endParaRPr>
          </a:p>
          <a:p>
            <a:r>
              <a:rPr lang="en-GB" dirty="0" smtClean="0">
                <a:latin typeface="Times New Roman" panose="02020603050405020304" pitchFamily="18" charset="0"/>
                <a:cs typeface="Times New Roman" panose="02020603050405020304" pitchFamily="18" charset="0"/>
              </a:rPr>
              <a:t>Estimate </a:t>
            </a:r>
            <a:r>
              <a:rPr lang="en-GB" dirty="0">
                <a:latin typeface="Times New Roman" panose="02020603050405020304" pitchFamily="18" charset="0"/>
                <a:cs typeface="Times New Roman" panose="02020603050405020304" pitchFamily="18" charset="0"/>
              </a:rPr>
              <a:t>profitability and break-even point.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If </a:t>
            </a:r>
            <a:r>
              <a:rPr lang="en-GB" dirty="0">
                <a:latin typeface="Times New Roman" panose="02020603050405020304" pitchFamily="18" charset="0"/>
                <a:cs typeface="Times New Roman" panose="02020603050405020304" pitchFamily="18" charset="0"/>
              </a:rPr>
              <a:t>above are match with the company's objectives, then the new product concept moves to product development stage. </a:t>
            </a:r>
          </a:p>
          <a:p>
            <a:endParaRPr lang="en-GB"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5517232"/>
            <a:ext cx="4320480"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28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5.Product development</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a:xfrm>
            <a:off x="0" y="980728"/>
            <a:ext cx="9144000" cy="5472608"/>
          </a:xfrm>
        </p:spPr>
        <p:txBody>
          <a:bodyPr>
            <a:normAutofit lnSpcReduction="10000"/>
          </a:bodyPr>
          <a:lstStyle/>
          <a:p>
            <a:r>
              <a:rPr lang="en-GB" dirty="0" smtClean="0">
                <a:latin typeface="Times New Roman" panose="02020603050405020304" pitchFamily="18" charset="0"/>
                <a:cs typeface="Times New Roman" panose="02020603050405020304" pitchFamily="18" charset="0"/>
              </a:rPr>
              <a:t>The product has existed only as a word description, a drawing. </a:t>
            </a:r>
          </a:p>
          <a:p>
            <a:r>
              <a:rPr lang="en-GB" dirty="0" smtClean="0">
                <a:latin typeface="Times New Roman" panose="02020603050405020304" pitchFamily="18" charset="0"/>
                <a:cs typeface="Times New Roman" panose="02020603050405020304" pitchFamily="18" charset="0"/>
              </a:rPr>
              <a:t>The company will now determine whether the product idea can translate into a technically and commercially feasible product. </a:t>
            </a:r>
          </a:p>
          <a:p>
            <a:r>
              <a:rPr lang="en-GB" dirty="0" smtClean="0">
                <a:latin typeface="Times New Roman" panose="02020603050405020304" pitchFamily="18" charset="0"/>
                <a:cs typeface="Times New Roman" panose="02020603050405020304" pitchFamily="18" charset="0"/>
              </a:rPr>
              <a:t>Produce a physical, </a:t>
            </a:r>
          </a:p>
          <a:p>
            <a:r>
              <a:rPr lang="en-GB" dirty="0" smtClean="0">
                <a:latin typeface="Times New Roman" panose="02020603050405020304" pitchFamily="18" charset="0"/>
                <a:cs typeface="Times New Roman" panose="02020603050405020304" pitchFamily="18" charset="0"/>
              </a:rPr>
              <a:t>Prototype,</a:t>
            </a:r>
          </a:p>
          <a:p>
            <a:r>
              <a:rPr lang="en-GB" dirty="0" smtClean="0">
                <a:latin typeface="Times New Roman" panose="02020603050405020304" pitchFamily="18" charset="0"/>
                <a:cs typeface="Times New Roman" panose="02020603050405020304" pitchFamily="18" charset="0"/>
              </a:rPr>
              <a:t>Test the product, </a:t>
            </a:r>
          </a:p>
          <a:p>
            <a:r>
              <a:rPr lang="en-GB" dirty="0" smtClean="0">
                <a:latin typeface="Times New Roman" panose="02020603050405020304" pitchFamily="18" charset="0"/>
                <a:cs typeface="Times New Roman" panose="02020603050405020304" pitchFamily="18" charset="0"/>
              </a:rPr>
              <a:t>Conduct focus group customer, </a:t>
            </a:r>
          </a:p>
          <a:p>
            <a:r>
              <a:rPr lang="en-GB" dirty="0" smtClean="0">
                <a:latin typeface="Times New Roman" panose="02020603050405020304" pitchFamily="18" charset="0"/>
                <a:cs typeface="Times New Roman" panose="02020603050405020304" pitchFamily="18" charset="0"/>
              </a:rPr>
              <a:t>Make adjustment .</a:t>
            </a:r>
          </a:p>
          <a:p>
            <a:endParaRPr lang="en-GB" dirty="0" smtClean="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812035"/>
            <a:ext cx="3707904" cy="20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068960"/>
            <a:ext cx="324036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174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1935</Words>
  <Application>Microsoft Office PowerPoint</Application>
  <PresentationFormat>On-screen Show (4:3)</PresentationFormat>
  <Paragraphs>180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NAZARETH COLLEGE OF ARTS AND SCIENCE (Affiliated to University of Madras Re-Accredited by NAAC with ‘B’ Grade) </vt:lpstr>
      <vt:lpstr> UNIT III  </vt:lpstr>
      <vt:lpstr>MEANING OF NEW PRODUCT</vt:lpstr>
      <vt:lpstr>7 Stage Process of New Product Development </vt:lpstr>
      <vt:lpstr>1.Idea generation </vt:lpstr>
      <vt:lpstr>2.Idea screening </vt:lpstr>
      <vt:lpstr>3.Concept Testing </vt:lpstr>
      <vt:lpstr>4.Business analysis </vt:lpstr>
      <vt:lpstr>5.Product development </vt:lpstr>
      <vt:lpstr>6.Market test </vt:lpstr>
      <vt:lpstr>7.Comercialisation  </vt:lpstr>
      <vt:lpstr>PowerPoint Presentation</vt:lpstr>
      <vt:lpstr>What is Product Life Cycle? </vt:lpstr>
      <vt:lpstr>Definitions of Product Life Cycle </vt:lpstr>
      <vt:lpstr>Stages Of Product Life Cycle </vt:lpstr>
      <vt:lpstr>PowerPoint Presentation</vt:lpstr>
      <vt:lpstr>1. Introduction Stage </vt:lpstr>
      <vt:lpstr>2. Growth Stage</vt:lpstr>
      <vt:lpstr>3. Maturity Stage </vt:lpstr>
      <vt:lpstr>4. Decline Stage</vt:lpstr>
      <vt:lpstr>Features of Product Life Cycle </vt:lpstr>
      <vt:lpstr>PowerPoint Presentation</vt:lpstr>
      <vt:lpstr>Importance </vt:lpstr>
      <vt:lpstr>PowerPoint Presentation</vt:lpstr>
      <vt:lpstr>PowerPoint Presentation</vt:lpstr>
      <vt:lpstr>PowerPoint Presentation</vt:lpstr>
      <vt:lpstr>PowerPoint Presentation</vt:lpstr>
      <vt:lpstr>PowerPoint Presentation</vt:lpstr>
      <vt:lpstr>FACTORS INFLUENCING PRICING DECISIONS </vt:lpstr>
      <vt:lpstr>I. INTERNAL FACTORS</vt:lpstr>
      <vt:lpstr>1. Cost</vt:lpstr>
      <vt:lpstr>2. Company Objectives </vt:lpstr>
      <vt:lpstr> 3. Organisational Factors</vt:lpstr>
      <vt:lpstr> 4. Marketing Mix </vt:lpstr>
      <vt:lpstr>5. Product Differentiation  </vt:lpstr>
      <vt:lpstr>II. EXTERNAL FACTORS</vt:lpstr>
      <vt:lpstr>1. Competition</vt:lpstr>
      <vt:lpstr>2. Demand</vt:lpstr>
      <vt:lpstr>3. Suppliers</vt:lpstr>
      <vt:lpstr>4. Economic Conditions</vt:lpstr>
      <vt:lpstr>5. Consumers/ Customers</vt:lpstr>
      <vt:lpstr>6. Government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MIX UNIT III</dc:title>
  <dc:creator>jaci</dc:creator>
  <cp:lastModifiedBy>jaci</cp:lastModifiedBy>
  <cp:revision>113</cp:revision>
  <dcterms:created xsi:type="dcterms:W3CDTF">2021-10-05T13:26:54Z</dcterms:created>
  <dcterms:modified xsi:type="dcterms:W3CDTF">2021-10-06T11:35:23Z</dcterms:modified>
</cp:coreProperties>
</file>