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2" r:id="rId1"/>
  </p:sldMasterIdLst>
  <p:sldIdLst>
    <p:sldId id="303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8" r:id="rId16"/>
    <p:sldId id="317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35" r:id="rId34"/>
    <p:sldId id="301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44" autoAdjust="0"/>
    <p:restoredTop sz="94660"/>
  </p:normalViewPr>
  <p:slideViewPr>
    <p:cSldViewPr>
      <p:cViewPr varScale="1">
        <p:scale>
          <a:sx n="106" d="100"/>
          <a:sy n="106" d="100"/>
        </p:scale>
        <p:origin x="-1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758713132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86778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987191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561626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1624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461311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387524229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333569540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293348886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240702516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97574880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645676983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565999348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741838536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626036073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872195810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07930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34" r:id="rId2"/>
    <p:sldLayoutId id="2147484235" r:id="rId3"/>
    <p:sldLayoutId id="2147484236" r:id="rId4"/>
    <p:sldLayoutId id="2147484237" r:id="rId5"/>
    <p:sldLayoutId id="2147484238" r:id="rId6"/>
    <p:sldLayoutId id="2147484239" r:id="rId7"/>
    <p:sldLayoutId id="2147484240" r:id="rId8"/>
    <p:sldLayoutId id="2147484241" r:id="rId9"/>
    <p:sldLayoutId id="2147484242" r:id="rId10"/>
    <p:sldLayoutId id="2147484243" r:id="rId11"/>
    <p:sldLayoutId id="2147484244" r:id="rId12"/>
    <p:sldLayoutId id="2147484245" r:id="rId13"/>
    <p:sldLayoutId id="2147484246" r:id="rId14"/>
    <p:sldLayoutId id="2147484247" r:id="rId15"/>
    <p:sldLayoutId id="2147484248" r:id="rId16"/>
  </p:sldLayoutIdLst>
  <p:transition>
    <p:newsflash/>
    <p:sndAc>
      <p:stSnd>
        <p:snd r:embed="rId18" name="click.wav"/>
      </p:stSnd>
    </p:sndAc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634809" cy="1320800"/>
          </a:xfrm>
        </p:spPr>
        <p:txBody>
          <a:bodyPr>
            <a:noAutofit/>
          </a:bodyPr>
          <a:lstStyle/>
          <a:p>
            <a:pPr marL="342900" lvl="0" indent="-342900" algn="ctr" defTabSz="914400">
              <a:spcBef>
                <a:spcPct val="20000"/>
              </a:spcBef>
              <a:defRPr/>
            </a:pP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457200" y="1554321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/>
        </p:nvSpPr>
        <p:spPr>
          <a:xfrm>
            <a:off x="1295400" y="6354921"/>
            <a:ext cx="4212264" cy="274320"/>
          </a:xfrm>
          <a:prstGeom prst="rect">
            <a:avLst/>
          </a:prstGeom>
        </p:spPr>
        <p:txBody>
          <a:bodyPr vert="horz" anchor="b"/>
          <a:lstStyle>
            <a:defPPr>
              <a:defRPr lang="en-US"/>
            </a:defPPr>
            <a:lvl1pPr marL="0" algn="ctr" defTabSz="914400" rtl="0" eaLnBrk="1" latinLnBrk="0" hangingPunct="1">
              <a:defRPr kumimoji="0" sz="1200" kern="1200">
                <a:solidFill>
                  <a:schemeClr val="tx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88F91C94-31EE-4F95-B4DC-0F1EE358F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722644"/>
            <a:ext cx="8596668" cy="5412712"/>
          </a:xfrm>
        </p:spPr>
        <p:txBody>
          <a:bodyPr>
            <a:normAutofit fontScale="25000" lnSpcReduction="20000"/>
          </a:bodyPr>
          <a:lstStyle/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NAZARETH COLLEGE OF ARTS AND SCIENCE </a:t>
            </a:r>
            <a:b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Affiliated To University Of Madras                                                                        Re-accredited by NAAC with ‘B’ grade</a:t>
            </a:r>
            <a:b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9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WEB  TECHNOLOGY</a:t>
            </a: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UNIT II</a:t>
            </a: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CLASSES OBJECTS AND METHODS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</a:t>
            </a: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:II </a:t>
            </a: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B.SC CS</a:t>
            </a: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SEMESTER: </a:t>
            </a: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EVEN(2022-2023)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STAFF NAME: MS.R.KAVIYARASI</a:t>
            </a: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DEPARTMENT: COMPUTER SCIENCE</a:t>
            </a:r>
          </a:p>
          <a:p>
            <a:endParaRPr lang="en-US" dirty="0"/>
          </a:p>
        </p:txBody>
      </p:sp>
    </p:spTree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3D9613-1A50-404D-A4EB-8D5AB49EB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648072"/>
          </a:xfrm>
        </p:spPr>
        <p:txBody>
          <a:bodyPr>
            <a:normAutofit fontScale="90000"/>
          </a:bodyPr>
          <a:lstStyle/>
          <a:p>
            <a:r>
              <a:rPr lang="en-US" dirty="0"/>
              <a:t>Declaring objects: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34804B-0B39-443F-AC2A-D2993A5F5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124744"/>
            <a:ext cx="8210874" cy="491661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Declaring or objects of a class is a two step process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We must declare a variable of the class type.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We must acquire an actual physical copy of the object and assign it to that variable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It is done by using the new operator.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The new operator dynamically allocates at runtime memory for an object and returns a reference to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8222521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50C93A-A529-480D-8C37-6F3D17936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792088"/>
          </a:xfrm>
        </p:spPr>
        <p:txBody>
          <a:bodyPr>
            <a:normAutofit fontScale="90000"/>
          </a:bodyPr>
          <a:lstStyle/>
          <a:p>
            <a:r>
              <a:rPr lang="en-US" dirty="0"/>
              <a:t>Syntax: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39C2CD-584F-4C12-92E1-BDDEAE05E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052736"/>
            <a:ext cx="8282881" cy="49886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classname</a:t>
            </a:r>
            <a:r>
              <a:rPr lang="en-US" sz="2400" dirty="0"/>
              <a:t> </a:t>
            </a:r>
            <a:r>
              <a:rPr lang="en-US" sz="2400" dirty="0" err="1"/>
              <a:t>objectname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 err="1"/>
              <a:t>objectname</a:t>
            </a:r>
            <a:r>
              <a:rPr lang="en-US" sz="2400" dirty="0"/>
              <a:t>= new </a:t>
            </a:r>
            <a:r>
              <a:rPr lang="en-US" sz="2400" dirty="0" err="1"/>
              <a:t>constructname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/>
              <a:t>       or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classname</a:t>
            </a:r>
            <a:r>
              <a:rPr lang="en-US" sz="2400" dirty="0"/>
              <a:t>  </a:t>
            </a:r>
            <a:r>
              <a:rPr lang="en-US" sz="2400" dirty="0" err="1"/>
              <a:t>objectname</a:t>
            </a:r>
            <a:r>
              <a:rPr lang="en-US" sz="2400" dirty="0"/>
              <a:t>= new </a:t>
            </a:r>
            <a:r>
              <a:rPr lang="en-US" sz="2400" dirty="0" err="1"/>
              <a:t>constructname</a:t>
            </a:r>
            <a:r>
              <a:rPr lang="en-US" sz="2400" dirty="0"/>
              <a:t>();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Example:</a:t>
            </a:r>
          </a:p>
          <a:p>
            <a:pPr marL="0" indent="0">
              <a:buNone/>
            </a:pPr>
            <a:r>
              <a:rPr lang="en-US" sz="2400" dirty="0"/>
              <a:t> simple obj;</a:t>
            </a:r>
          </a:p>
          <a:p>
            <a:pPr marL="0" indent="0">
              <a:buNone/>
            </a:pPr>
            <a:r>
              <a:rPr lang="en-US" sz="2400" dirty="0"/>
              <a:t>obj=new simple();</a:t>
            </a:r>
          </a:p>
          <a:p>
            <a:pPr marL="0" indent="0">
              <a:buNone/>
            </a:pPr>
            <a:r>
              <a:rPr lang="en-US" sz="2400" dirty="0"/>
              <a:t>           or</a:t>
            </a:r>
          </a:p>
          <a:p>
            <a:pPr marL="0" indent="0">
              <a:buNone/>
            </a:pPr>
            <a:r>
              <a:rPr lang="en-US" sz="2400" dirty="0"/>
              <a:t>simple obj=new simple();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2085423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3278F5-8967-4724-B68B-4FEED02D4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720080"/>
          </a:xfrm>
        </p:spPr>
        <p:txBody>
          <a:bodyPr>
            <a:normAutofit fontScale="90000"/>
          </a:bodyPr>
          <a:lstStyle/>
          <a:p>
            <a:r>
              <a:rPr lang="en-US" dirty="0"/>
              <a:t>Accessing class members: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11A3D5-0D7D-43C2-8527-35ACDFDCE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980728"/>
            <a:ext cx="7634809" cy="56166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member variable and the member function or the fields and the methods can be accessed by using </a:t>
            </a:r>
            <a:r>
              <a:rPr lang="en-US" sz="2400" b="1" dirty="0"/>
              <a:t>.dot </a:t>
            </a:r>
            <a:r>
              <a:rPr lang="en-US" sz="2400" dirty="0"/>
              <a:t>operator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Syntax:</a:t>
            </a:r>
          </a:p>
          <a:p>
            <a:pPr marL="855662" lvl="0" indent="-457200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</a:rPr>
              <a:t>objectname.field</a:t>
            </a:r>
            <a:r>
              <a:rPr lang="en-US" sz="2400" dirty="0">
                <a:solidFill>
                  <a:schemeClr val="tx1"/>
                </a:solidFill>
              </a:rPr>
              <a:t>=value.</a:t>
            </a:r>
          </a:p>
          <a:p>
            <a:pPr marL="855662" lvl="0" indent="-457200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</a:rPr>
              <a:t>objectname.methodname</a:t>
            </a:r>
            <a:r>
              <a:rPr lang="en-US" sz="2400" dirty="0">
                <a:solidFill>
                  <a:schemeClr val="tx1"/>
                </a:solidFill>
              </a:rPr>
              <a:t>();</a:t>
            </a:r>
          </a:p>
          <a:p>
            <a:pPr marL="855662" lvl="0" indent="-457200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</a:rPr>
              <a:t>objectname.methodname</a:t>
            </a:r>
            <a:r>
              <a:rPr lang="en-US" sz="2400" dirty="0">
                <a:solidFill>
                  <a:schemeClr val="tx1"/>
                </a:solidFill>
              </a:rPr>
              <a:t>(parameter list);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Example: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1. </a:t>
            </a:r>
            <a:r>
              <a:rPr lang="en-US" sz="2400" dirty="0" err="1"/>
              <a:t>obj.p</a:t>
            </a:r>
            <a:r>
              <a:rPr lang="en-US" sz="2400" dirty="0"/>
              <a:t>=2000       (or)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2.  </a:t>
            </a:r>
            <a:r>
              <a:rPr lang="en-US" sz="2400" dirty="0" err="1"/>
              <a:t>obj.getdata</a:t>
            </a:r>
            <a:r>
              <a:rPr lang="en-US" sz="2400" dirty="0"/>
              <a:t>();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3. </a:t>
            </a:r>
            <a:r>
              <a:rPr lang="en-US" sz="2400" dirty="0" err="1"/>
              <a:t>obj.getdata</a:t>
            </a:r>
            <a:r>
              <a:rPr lang="en-US" sz="2400" dirty="0"/>
              <a:t>(34,55,66);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5880629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48042E-5D64-49A3-82E0-976551FB5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9485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program: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7BB1DC-6E4B-4021-903C-7007F6A68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816638"/>
            <a:ext cx="7562801" cy="522472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800" dirty="0"/>
              <a:t>class simple</a:t>
            </a:r>
          </a:p>
          <a:p>
            <a:pPr marL="0" indent="0">
              <a:buNone/>
            </a:pPr>
            <a:r>
              <a:rPr lang="en-US" sz="8800" dirty="0"/>
              <a:t>{</a:t>
            </a:r>
          </a:p>
          <a:p>
            <a:pPr marL="0" indent="0">
              <a:buNone/>
            </a:pPr>
            <a:r>
              <a:rPr lang="en-US" sz="8800" dirty="0"/>
              <a:t>int </a:t>
            </a:r>
            <a:r>
              <a:rPr lang="en-US" sz="8800" dirty="0" err="1"/>
              <a:t>p,n,r,si</a:t>
            </a:r>
            <a:r>
              <a:rPr lang="en-US" sz="8800" dirty="0"/>
              <a:t>;</a:t>
            </a:r>
          </a:p>
          <a:p>
            <a:pPr marL="0" indent="0">
              <a:buNone/>
            </a:pPr>
            <a:r>
              <a:rPr lang="en-US" sz="8800" dirty="0"/>
              <a:t>}</a:t>
            </a:r>
          </a:p>
          <a:p>
            <a:pPr marL="0" indent="0">
              <a:buNone/>
            </a:pPr>
            <a:r>
              <a:rPr lang="en-US" sz="8800" dirty="0"/>
              <a:t>class main</a:t>
            </a:r>
          </a:p>
          <a:p>
            <a:pPr marL="0" indent="0">
              <a:buNone/>
            </a:pPr>
            <a:r>
              <a:rPr lang="en-US" sz="8800" dirty="0"/>
              <a:t>{</a:t>
            </a:r>
          </a:p>
          <a:p>
            <a:pPr marL="0" indent="0">
              <a:buNone/>
            </a:pPr>
            <a:r>
              <a:rPr lang="en-US" sz="8800" dirty="0"/>
              <a:t>public static void main (String </a:t>
            </a:r>
            <a:r>
              <a:rPr lang="en-US" sz="8800" dirty="0" err="1"/>
              <a:t>args</a:t>
            </a:r>
            <a:r>
              <a:rPr lang="en-US" sz="8800" dirty="0"/>
              <a:t>[])</a:t>
            </a:r>
          </a:p>
          <a:p>
            <a:pPr marL="0" indent="0">
              <a:buNone/>
            </a:pPr>
            <a:r>
              <a:rPr lang="en-US" sz="8800" dirty="0"/>
              <a:t>{</a:t>
            </a:r>
          </a:p>
          <a:p>
            <a:pPr marL="0" indent="0">
              <a:buNone/>
            </a:pPr>
            <a:r>
              <a:rPr lang="en-US" sz="8800" dirty="0" err="1"/>
              <a:t>obj.p</a:t>
            </a:r>
            <a:r>
              <a:rPr lang="en-US" sz="8800" dirty="0"/>
              <a:t>=2000;</a:t>
            </a:r>
          </a:p>
          <a:p>
            <a:pPr marL="0" indent="0">
              <a:buNone/>
            </a:pPr>
            <a:r>
              <a:rPr lang="en-US" sz="8800" dirty="0" err="1"/>
              <a:t>obj.n</a:t>
            </a:r>
            <a:r>
              <a:rPr lang="en-US" sz="8800" dirty="0"/>
              <a:t>=2;</a:t>
            </a:r>
          </a:p>
          <a:p>
            <a:pPr marL="0" indent="0">
              <a:buNone/>
            </a:pPr>
            <a:r>
              <a:rPr lang="en-US" sz="8800" dirty="0" err="1"/>
              <a:t>obj.r</a:t>
            </a:r>
            <a:r>
              <a:rPr lang="en-US" sz="8800" dirty="0"/>
              <a:t>=3;</a:t>
            </a:r>
          </a:p>
          <a:p>
            <a:pPr marL="0" indent="0">
              <a:buNone/>
            </a:pPr>
            <a:r>
              <a:rPr lang="en-US" sz="8800" dirty="0"/>
              <a:t>obj.si=</a:t>
            </a:r>
            <a:r>
              <a:rPr lang="en-US" sz="8800" dirty="0" err="1"/>
              <a:t>obj.p</a:t>
            </a:r>
            <a:r>
              <a:rPr lang="en-US" sz="8800" dirty="0"/>
              <a:t>*</a:t>
            </a:r>
            <a:r>
              <a:rPr lang="en-US" sz="8800" dirty="0" err="1"/>
              <a:t>obj.n</a:t>
            </a:r>
            <a:r>
              <a:rPr lang="en-US" sz="8800" dirty="0"/>
              <a:t>*</a:t>
            </a:r>
            <a:r>
              <a:rPr lang="en-US" sz="8800" dirty="0" err="1"/>
              <a:t>obj.r</a:t>
            </a:r>
            <a:r>
              <a:rPr lang="en-US" sz="8800" dirty="0"/>
              <a:t>/100;</a:t>
            </a:r>
          </a:p>
          <a:p>
            <a:pPr marL="0" indent="0">
              <a:buNone/>
            </a:pPr>
            <a:r>
              <a:rPr lang="en-US" sz="8800" dirty="0" err="1"/>
              <a:t>System.out.println</a:t>
            </a:r>
            <a:r>
              <a:rPr lang="en-US" sz="8800" dirty="0"/>
              <a:t>("simple </a:t>
            </a:r>
            <a:r>
              <a:rPr lang="en-US" sz="8800" dirty="0" err="1"/>
              <a:t>interest"+obj.si</a:t>
            </a:r>
            <a:r>
              <a:rPr lang="en-US" sz="8800" dirty="0"/>
              <a:t>);</a:t>
            </a:r>
          </a:p>
          <a:p>
            <a:pPr marL="0" indent="0">
              <a:buNone/>
            </a:pPr>
            <a:r>
              <a:rPr lang="en-US" sz="8800" dirty="0"/>
              <a:t>}</a:t>
            </a:r>
          </a:p>
          <a:p>
            <a:pPr marL="0" indent="0">
              <a:buNone/>
            </a:pPr>
            <a:r>
              <a:rPr lang="en-US" sz="8800" dirty="0"/>
              <a:t>}</a:t>
            </a:r>
          </a:p>
          <a:p>
            <a:pPr marL="0" indent="0">
              <a:buNone/>
            </a:pPr>
            <a:r>
              <a:rPr lang="en-US" sz="88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6715862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0DB9F5-69D0-41DB-B118-4DE3A0246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16632"/>
            <a:ext cx="8282881" cy="1813768"/>
          </a:xfrm>
        </p:spPr>
        <p:txBody>
          <a:bodyPr>
            <a:normAutofit/>
          </a:bodyPr>
          <a:lstStyle/>
          <a:p>
            <a:r>
              <a:rPr lang="en-US" sz="2400" dirty="0"/>
              <a:t>Example 2: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454737-F13C-454B-8864-C906E575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692696"/>
            <a:ext cx="7778825" cy="53486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Fileds</a:t>
            </a:r>
            <a:r>
              <a:rPr lang="en-US" sz="2400" dirty="0"/>
              <a:t>/methods(without arguments)</a:t>
            </a:r>
          </a:p>
          <a:p>
            <a:pPr marL="0" indent="0">
              <a:buNone/>
            </a:pPr>
            <a:r>
              <a:rPr lang="en-US" sz="2400" dirty="0"/>
              <a:t>class simple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int </a:t>
            </a:r>
            <a:r>
              <a:rPr lang="en-US" sz="2400" dirty="0" err="1"/>
              <a:t>p,n,r,si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void </a:t>
            </a:r>
            <a:r>
              <a:rPr lang="en-US" sz="2400" dirty="0" err="1"/>
              <a:t>getdata</a:t>
            </a:r>
            <a:r>
              <a:rPr lang="en-US" sz="2400" dirty="0"/>
              <a:t>()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p=2000;</a:t>
            </a:r>
          </a:p>
          <a:p>
            <a:pPr marL="0" indent="0">
              <a:buNone/>
            </a:pPr>
            <a:r>
              <a:rPr lang="en-US" sz="2400" dirty="0"/>
              <a:t>n=2;</a:t>
            </a:r>
          </a:p>
          <a:p>
            <a:pPr marL="0" indent="0">
              <a:buNone/>
            </a:pPr>
            <a:r>
              <a:rPr lang="en-US" sz="2400" dirty="0"/>
              <a:t>r=3;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654364026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EC6FA8-C7CA-4AB4-8A3A-AC60988F6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332656"/>
            <a:ext cx="7634809" cy="5708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void calc()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 err="1"/>
              <a:t>si</a:t>
            </a:r>
            <a:r>
              <a:rPr lang="en-US" sz="2400" dirty="0"/>
              <a:t>=p*n*r/100;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void </a:t>
            </a:r>
            <a:r>
              <a:rPr lang="en-US" sz="2400" dirty="0" err="1"/>
              <a:t>disp</a:t>
            </a:r>
            <a:r>
              <a:rPr lang="en-US" sz="2400" dirty="0"/>
              <a:t>()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 err="1"/>
              <a:t>System.out.println</a:t>
            </a:r>
            <a:r>
              <a:rPr lang="en-US" sz="2400" dirty="0"/>
              <a:t>("simple interest"+</a:t>
            </a:r>
            <a:r>
              <a:rPr lang="en-US" sz="2400" dirty="0" err="1"/>
              <a:t>si</a:t>
            </a:r>
            <a:r>
              <a:rPr lang="en-US" sz="2400" dirty="0"/>
              <a:t>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Note: The value of the fields are assigned by using the objects.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6228486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73E7D9-F2AD-4CE3-A7E1-E11E13D2F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548680"/>
            <a:ext cx="6347714" cy="54926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class main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public static void main (String </a:t>
            </a:r>
            <a:r>
              <a:rPr lang="en-US" sz="2400" dirty="0" err="1"/>
              <a:t>args</a:t>
            </a:r>
            <a:r>
              <a:rPr lang="en-US" sz="2400" dirty="0"/>
              <a:t>[])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simple obj= new simple();</a:t>
            </a:r>
          </a:p>
          <a:p>
            <a:pPr marL="0" indent="0">
              <a:buNone/>
            </a:pPr>
            <a:r>
              <a:rPr lang="en-US" sz="2400" dirty="0" err="1"/>
              <a:t>obj.getdata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 err="1"/>
              <a:t>obj.calc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 err="1"/>
              <a:t>obj.disp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3733146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DE5DB0-F05E-4648-98EA-703546759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15144"/>
          </a:xfrm>
        </p:spPr>
        <p:txBody>
          <a:bodyPr>
            <a:normAutofit fontScale="90000"/>
          </a:bodyPr>
          <a:lstStyle/>
          <a:p>
            <a:r>
              <a:rPr lang="en-US" dirty="0"/>
              <a:t>2.Constructors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F4AE49-E133-4E24-BD68-3E40E0187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5472608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Constructor as the name indicates it is used to construct the values to the variables.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A constructor initializes an object immediately upon creation.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Java allows objects to initialize themselves at the time of the objects is first created.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This automatic initialization is performed through the use of constructors.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9031487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4EAF14-796E-43AC-AF9B-DB48FE72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936104"/>
          </a:xfrm>
        </p:spPr>
        <p:txBody>
          <a:bodyPr>
            <a:normAutofit fontScale="90000"/>
          </a:bodyPr>
          <a:lstStyle/>
          <a:p>
            <a:r>
              <a:rPr lang="en-US" dirty="0"/>
              <a:t>Syntax: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50AF92-8BCD-4C4D-82B9-0ACF7CB56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908720"/>
            <a:ext cx="7778825" cy="5544616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Constructor has the same name as the class name.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It has no return type not even void.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Note: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      The construct is invoked automatically when the object is created before the new operator completes.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Types of constructors: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Default constructor.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parameterized constructor.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3176454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E6C569-2347-4F9E-814E-45D8FA23F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173481"/>
            <a:ext cx="6347713" cy="659160"/>
          </a:xfrm>
        </p:spPr>
        <p:txBody>
          <a:bodyPr>
            <a:normAutofit fontScale="90000"/>
          </a:bodyPr>
          <a:lstStyle/>
          <a:p>
            <a:r>
              <a:rPr lang="en-US" dirty="0"/>
              <a:t>Default constructor: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AC396A-7D98-420B-BC27-3583FAB25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832642"/>
            <a:ext cx="7778825" cy="520872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default constructor initialize values to the parameter.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Syntax:</a:t>
            </a:r>
          </a:p>
          <a:p>
            <a:pPr marL="0" indent="0">
              <a:buNone/>
            </a:pPr>
            <a:r>
              <a:rPr lang="en-US" sz="2400" dirty="0"/>
              <a:t>class </a:t>
            </a:r>
            <a:r>
              <a:rPr lang="en-US" sz="2400" dirty="0" err="1"/>
              <a:t>classname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type variablename1;</a:t>
            </a:r>
          </a:p>
          <a:p>
            <a:pPr marL="0" indent="0">
              <a:buNone/>
            </a:pPr>
            <a:r>
              <a:rPr lang="en-US" sz="2400" dirty="0"/>
              <a:t>....</a:t>
            </a:r>
          </a:p>
          <a:p>
            <a:pPr marL="0" indent="0">
              <a:buNone/>
            </a:pPr>
            <a:r>
              <a:rPr lang="en-US" sz="2400" dirty="0"/>
              <a:t>type </a:t>
            </a:r>
            <a:r>
              <a:rPr lang="en-US" sz="2400" dirty="0" err="1"/>
              <a:t>variablen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 err="1"/>
              <a:t>classname</a:t>
            </a:r>
            <a:r>
              <a:rPr lang="en-US" sz="2400" dirty="0"/>
              <a:t>()</a:t>
            </a:r>
          </a:p>
          <a:p>
            <a:pPr marL="0" indent="0">
              <a:buNone/>
            </a:pPr>
            <a:r>
              <a:rPr lang="en-US" sz="2400" dirty="0"/>
              <a:t>{	</a:t>
            </a:r>
          </a:p>
          <a:p>
            <a:pPr marL="0" indent="0">
              <a:buNone/>
            </a:pPr>
            <a:r>
              <a:rPr lang="en-US" sz="2400" dirty="0"/>
              <a:t>//body of the constructor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038513755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4C32F2-285A-4E59-82CC-7064A5B31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62799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1.Classes objects and methods: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5B8D81-EF43-4C82-AD1B-88B9FA835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816638"/>
            <a:ext cx="7778825" cy="5224726"/>
          </a:xfrm>
        </p:spPr>
        <p:txBody>
          <a:bodyPr>
            <a:normAutofit fontScale="92500" lnSpcReduction="10000"/>
          </a:bodyPr>
          <a:lstStyle/>
          <a:p>
            <a:pPr marL="342900" lvl="2" indent="-342900">
              <a:buFont typeface="Wingdings" panose="05000000000000000000" pitchFamily="2" charset="2"/>
              <a:buChar char="§"/>
            </a:pPr>
            <a:r>
              <a:rPr lang="en-US" sz="2400" dirty="0"/>
              <a:t>Class is a central core of java programs. The class forms the basis for object oriented programming in Java.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All type of concepts in java are implemented or encapsulated within a class.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A class defines a new data type.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A class is a template of an object.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An object is an instance of a class.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Classes provided a convenient method for packing together a group of logically related data items and functions that work on them.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      In java data items are called </a:t>
            </a:r>
            <a:r>
              <a:rPr lang="en-US" sz="2400" b="1" dirty="0"/>
              <a:t>fields. </a:t>
            </a:r>
            <a:r>
              <a:rPr lang="en-US" sz="2400" dirty="0"/>
              <a:t>Function are called</a:t>
            </a:r>
            <a:r>
              <a:rPr lang="en-US" sz="2400" b="1" dirty="0"/>
              <a:t> methods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                The class defines the structure the state and behaviors of the program.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81112261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71CCEA-46FE-4B23-B2FB-3965964EF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30741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43AB7D-3637-466A-80D1-C09E84B7C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052736"/>
            <a:ext cx="6347714" cy="498862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/>
              <a:t>class simple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int </a:t>
            </a:r>
            <a:r>
              <a:rPr lang="en-US" sz="9600" dirty="0" err="1"/>
              <a:t>p,n,r,si</a:t>
            </a:r>
            <a:r>
              <a:rPr lang="en-US" sz="9600" dirty="0"/>
              <a:t>;</a:t>
            </a:r>
          </a:p>
          <a:p>
            <a:pPr marL="0" indent="0">
              <a:buNone/>
            </a:pPr>
            <a:r>
              <a:rPr lang="en-US" sz="9600" dirty="0"/>
              <a:t>simple()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p=2000;</a:t>
            </a:r>
          </a:p>
          <a:p>
            <a:pPr marL="0" indent="0">
              <a:buNone/>
            </a:pPr>
            <a:r>
              <a:rPr lang="en-US" sz="9600" dirty="0"/>
              <a:t>n=2;</a:t>
            </a:r>
          </a:p>
          <a:p>
            <a:pPr marL="0" indent="0">
              <a:buNone/>
            </a:pPr>
            <a:r>
              <a:rPr lang="en-US" sz="9600" dirty="0"/>
              <a:t>r=3;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void calc()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 err="1"/>
              <a:t>si</a:t>
            </a:r>
            <a:r>
              <a:rPr lang="en-US" sz="9600" dirty="0"/>
              <a:t>=p*n*r/100;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34044267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CDB350-6511-40BE-9F16-ED424E497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764704"/>
            <a:ext cx="6347714" cy="524892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/>
              <a:t>void </a:t>
            </a:r>
            <a:r>
              <a:rPr lang="en-US" sz="9600" dirty="0" err="1"/>
              <a:t>disp</a:t>
            </a:r>
            <a:r>
              <a:rPr lang="en-US" sz="9600" dirty="0"/>
              <a:t>()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 err="1"/>
              <a:t>System.out.println</a:t>
            </a:r>
            <a:r>
              <a:rPr lang="en-US" sz="9600" dirty="0"/>
              <a:t>(</a:t>
            </a:r>
            <a:r>
              <a:rPr lang="en-US" sz="9600" dirty="0" err="1"/>
              <a:t>si</a:t>
            </a:r>
            <a:r>
              <a:rPr lang="en-US" sz="9600" dirty="0"/>
              <a:t>);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class main1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public static void main(String </a:t>
            </a:r>
            <a:r>
              <a:rPr lang="en-US" sz="9600" dirty="0" err="1"/>
              <a:t>args</a:t>
            </a:r>
            <a:r>
              <a:rPr lang="en-US" sz="9600" dirty="0"/>
              <a:t>[])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simple obj= new simple();</a:t>
            </a:r>
          </a:p>
          <a:p>
            <a:pPr marL="0" indent="0">
              <a:buNone/>
            </a:pPr>
            <a:r>
              <a:rPr lang="en-US" sz="9600" dirty="0" err="1"/>
              <a:t>obj.calc</a:t>
            </a:r>
            <a:r>
              <a:rPr lang="en-US" sz="9600" dirty="0"/>
              <a:t>();</a:t>
            </a:r>
          </a:p>
          <a:p>
            <a:pPr marL="0" indent="0">
              <a:buNone/>
            </a:pPr>
            <a:r>
              <a:rPr lang="en-US" sz="9600" dirty="0" err="1"/>
              <a:t>obj.disp</a:t>
            </a:r>
            <a:r>
              <a:rPr lang="en-US" sz="9600" dirty="0"/>
              <a:t>();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2301119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E4B5E9-4CF4-4901-98F7-BCA4A4252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792088"/>
          </a:xfrm>
        </p:spPr>
        <p:txBody>
          <a:bodyPr>
            <a:normAutofit fontScale="90000"/>
          </a:bodyPr>
          <a:lstStyle/>
          <a:p>
            <a:r>
              <a:rPr lang="en-US" dirty="0"/>
              <a:t>(ii) Parameter constructor: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B03856-C13A-40AF-9BAB-B0B12BF6E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908720"/>
            <a:ext cx="8138866" cy="513264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constructor with  parameters.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parameter declared inside the class is called </a:t>
            </a:r>
            <a:r>
              <a:rPr lang="en-US" sz="2400" b="1" dirty="0"/>
              <a:t>Actual parameters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parameter declared inside the constructor is called</a:t>
            </a:r>
            <a:r>
              <a:rPr lang="en-US" sz="2400" b="1" dirty="0"/>
              <a:t> formal parameters or dummy parameters.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20317475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EE6507-DE3C-41D2-BFCD-E798FD8FF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6633"/>
            <a:ext cx="6347713" cy="504056"/>
          </a:xfrm>
        </p:spPr>
        <p:txBody>
          <a:bodyPr>
            <a:normAutofit fontScale="90000"/>
          </a:bodyPr>
          <a:lstStyle/>
          <a:p>
            <a:r>
              <a:rPr lang="en-US" dirty="0"/>
              <a:t>Syntax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3D8D17-550F-4EC4-B9F3-0E05373F0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620689"/>
            <a:ext cx="7418785" cy="54206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class </a:t>
            </a:r>
            <a:r>
              <a:rPr lang="en-US" sz="2200" dirty="0" err="1"/>
              <a:t>classname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{</a:t>
            </a:r>
          </a:p>
          <a:p>
            <a:pPr marL="0" indent="0">
              <a:buNone/>
            </a:pPr>
            <a:r>
              <a:rPr lang="en-US" sz="2200" dirty="0"/>
              <a:t>type variablename1;</a:t>
            </a:r>
          </a:p>
          <a:p>
            <a:pPr marL="0" indent="0">
              <a:buNone/>
            </a:pPr>
            <a:r>
              <a:rPr lang="en-US" sz="2200" dirty="0"/>
              <a:t>.....</a:t>
            </a:r>
          </a:p>
          <a:p>
            <a:pPr marL="0" indent="0">
              <a:buNone/>
            </a:pPr>
            <a:r>
              <a:rPr lang="en-US" sz="2200" dirty="0"/>
              <a:t>type </a:t>
            </a:r>
            <a:r>
              <a:rPr lang="en-US" sz="2200" dirty="0" err="1"/>
              <a:t>variablenamen</a:t>
            </a:r>
            <a:r>
              <a:rPr lang="en-US" sz="2200" dirty="0"/>
              <a:t>;</a:t>
            </a:r>
          </a:p>
          <a:p>
            <a:pPr marL="0" indent="0">
              <a:buNone/>
            </a:pPr>
            <a:r>
              <a:rPr lang="en-US" sz="2200" dirty="0" err="1"/>
              <a:t>classname</a:t>
            </a:r>
            <a:r>
              <a:rPr lang="en-US" sz="2200" dirty="0"/>
              <a:t>(</a:t>
            </a:r>
            <a:r>
              <a:rPr lang="en-US" sz="2200" dirty="0" err="1"/>
              <a:t>parameterlist</a:t>
            </a:r>
            <a:r>
              <a:rPr lang="en-US" sz="2200" dirty="0"/>
              <a:t>)</a:t>
            </a:r>
          </a:p>
          <a:p>
            <a:pPr marL="0" indent="0">
              <a:buNone/>
            </a:pPr>
            <a:r>
              <a:rPr lang="en-US" sz="2200" dirty="0"/>
              <a:t>{</a:t>
            </a:r>
          </a:p>
          <a:p>
            <a:pPr marL="0" indent="0">
              <a:buNone/>
            </a:pPr>
            <a:r>
              <a:rPr lang="en-US" sz="2200" dirty="0"/>
              <a:t>// body of the method;</a:t>
            </a:r>
          </a:p>
          <a:p>
            <a:pPr marL="0" indent="0">
              <a:buNone/>
            </a:pPr>
            <a:r>
              <a:rPr lang="en-US" sz="2200" dirty="0"/>
              <a:t>}</a:t>
            </a:r>
          </a:p>
          <a:p>
            <a:pPr marL="0" indent="0">
              <a:buNone/>
            </a:pPr>
            <a:r>
              <a:rPr lang="en-US" sz="2200" dirty="0"/>
              <a:t>return type </a:t>
            </a:r>
            <a:r>
              <a:rPr lang="en-US" sz="2200" dirty="0" err="1"/>
              <a:t>methodname</a:t>
            </a:r>
            <a:r>
              <a:rPr lang="en-US" sz="2200" dirty="0"/>
              <a:t>()</a:t>
            </a:r>
          </a:p>
          <a:p>
            <a:pPr marL="0" indent="0">
              <a:buNone/>
            </a:pPr>
            <a:r>
              <a:rPr lang="en-US" sz="2200" dirty="0"/>
              <a:t>{</a:t>
            </a:r>
          </a:p>
          <a:p>
            <a:pPr marL="0" indent="0">
              <a:buNone/>
            </a:pPr>
            <a:r>
              <a:rPr lang="en-US" sz="2200" dirty="0"/>
              <a:t>//body of the method;</a:t>
            </a:r>
          </a:p>
          <a:p>
            <a:pPr marL="0" indent="0">
              <a:buNone/>
            </a:pPr>
            <a:r>
              <a:rPr lang="en-US" sz="2200" dirty="0"/>
              <a:t>}}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637168686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8F5F97-866F-45C7-97C4-0F0E997D1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919" y="156237"/>
            <a:ext cx="6347713" cy="66040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6E12E9-04AA-4907-88BB-A7CEF50FD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124744"/>
            <a:ext cx="7778825" cy="49166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/>
              <a:t>class simple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int </a:t>
            </a:r>
            <a:r>
              <a:rPr lang="en-US" sz="9600" dirty="0" err="1"/>
              <a:t>p,n,r,si</a:t>
            </a:r>
            <a:r>
              <a:rPr lang="en-US" sz="9600" dirty="0"/>
              <a:t>;</a:t>
            </a:r>
          </a:p>
          <a:p>
            <a:pPr marL="0" indent="0">
              <a:buNone/>
            </a:pPr>
            <a:r>
              <a:rPr lang="en-US" sz="9600" dirty="0"/>
              <a:t>simple(int </a:t>
            </a:r>
            <a:r>
              <a:rPr lang="en-US" sz="9600" dirty="0" err="1"/>
              <a:t>a,int</a:t>
            </a:r>
            <a:r>
              <a:rPr lang="en-US" sz="9600" dirty="0"/>
              <a:t> </a:t>
            </a:r>
            <a:r>
              <a:rPr lang="en-US" sz="9600" dirty="0" err="1"/>
              <a:t>b,int</a:t>
            </a:r>
            <a:r>
              <a:rPr lang="en-US" sz="9600" dirty="0"/>
              <a:t> c)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p=a;</a:t>
            </a:r>
          </a:p>
          <a:p>
            <a:pPr marL="0" indent="0">
              <a:buNone/>
            </a:pPr>
            <a:r>
              <a:rPr lang="en-US" sz="9600" dirty="0"/>
              <a:t>n=b;</a:t>
            </a:r>
          </a:p>
          <a:p>
            <a:pPr marL="0" indent="0">
              <a:buNone/>
            </a:pPr>
            <a:r>
              <a:rPr lang="en-US" sz="9600" dirty="0"/>
              <a:t>r=c;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void calc()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 err="1"/>
              <a:t>si</a:t>
            </a:r>
            <a:r>
              <a:rPr lang="en-US" sz="9600" dirty="0"/>
              <a:t>=p*n*r/100;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3853470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5A92614-8ABD-43CF-ACED-2CF019385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764704"/>
            <a:ext cx="6347714" cy="527665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/>
              <a:t>void </a:t>
            </a:r>
            <a:r>
              <a:rPr lang="en-US" sz="9600" dirty="0" err="1"/>
              <a:t>disp</a:t>
            </a:r>
            <a:r>
              <a:rPr lang="en-US" sz="9600" dirty="0"/>
              <a:t>()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 err="1"/>
              <a:t>System.out.println</a:t>
            </a:r>
            <a:r>
              <a:rPr lang="en-US" sz="9600" dirty="0"/>
              <a:t>(</a:t>
            </a:r>
            <a:r>
              <a:rPr lang="en-US" sz="9600" dirty="0" err="1"/>
              <a:t>si</a:t>
            </a:r>
            <a:r>
              <a:rPr lang="en-US" sz="9600" dirty="0"/>
              <a:t>);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class main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public static void main(String </a:t>
            </a:r>
            <a:r>
              <a:rPr lang="en-US" sz="9600" dirty="0" err="1"/>
              <a:t>args</a:t>
            </a:r>
            <a:r>
              <a:rPr lang="en-US" sz="9600" dirty="0"/>
              <a:t>[])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simple obj= new simple(2000,3,4);</a:t>
            </a:r>
          </a:p>
          <a:p>
            <a:pPr marL="0" indent="0">
              <a:buNone/>
            </a:pPr>
            <a:r>
              <a:rPr lang="en-US" sz="9600" dirty="0" err="1"/>
              <a:t>obj.calc</a:t>
            </a:r>
            <a:r>
              <a:rPr lang="en-US" sz="9600" dirty="0"/>
              <a:t>();</a:t>
            </a:r>
          </a:p>
          <a:p>
            <a:pPr marL="0" indent="0">
              <a:buNone/>
            </a:pPr>
            <a:r>
              <a:rPr lang="en-US" sz="9600" dirty="0" err="1"/>
              <a:t>obj.disp</a:t>
            </a:r>
            <a:r>
              <a:rPr lang="en-US" sz="9600" dirty="0"/>
              <a:t>();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52721738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12F5EE-7A67-4692-B8F1-75762645A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6237"/>
            <a:ext cx="6347713" cy="660400"/>
          </a:xfrm>
        </p:spPr>
        <p:txBody>
          <a:bodyPr>
            <a:normAutofit fontScale="90000"/>
          </a:bodyPr>
          <a:lstStyle/>
          <a:p>
            <a:r>
              <a:rPr lang="en-US" dirty="0"/>
              <a:t>3.Methods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3D34FC-9CAC-4B16-B7C7-A72B86437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816638"/>
            <a:ext cx="8066857" cy="563669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methods are called as member functions which defines the behavior of the class.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data items or fields are manipulated inside the methods.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Java gives more power and flexibility to methods.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Syntax:</a:t>
            </a:r>
          </a:p>
          <a:p>
            <a:pPr marL="0" indent="0">
              <a:buNone/>
            </a:pPr>
            <a:r>
              <a:rPr lang="en-US" sz="2400" dirty="0"/>
              <a:t>return type </a:t>
            </a:r>
            <a:r>
              <a:rPr lang="en-US" sz="2400" dirty="0" err="1"/>
              <a:t>methodname</a:t>
            </a:r>
            <a:r>
              <a:rPr lang="en-US" sz="2400" dirty="0"/>
              <a:t>()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//body of the method;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62170045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B9D9C5-25CC-4845-880B-9188D0EC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32656"/>
            <a:ext cx="6347713" cy="65916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Components of a function: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5D96379-A5E8-4F7E-81F7-48FCBB551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991816"/>
            <a:ext cx="8066857" cy="5049547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return type(the type of the value the method returns)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Method name-&gt;name of the function.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Parameter list(list of the parameters)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Body of the methods.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93214004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B77EFE-82D0-48C1-BF78-76BC8A19F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404664"/>
            <a:ext cx="6347713" cy="64807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Types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63414E-261A-4497-938F-E88BE5B90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268760"/>
            <a:ext cx="7778825" cy="5328592"/>
          </a:xfrm>
        </p:spPr>
        <p:txBody>
          <a:bodyPr>
            <a:normAutofit fontScale="25000" lnSpcReduction="200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9000" dirty="0"/>
              <a:t>Parameter-less method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9000" dirty="0"/>
              <a:t>Parameterized method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9000" dirty="0"/>
              <a:t>Parameter-less Method: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9000" dirty="0"/>
              <a:t>This method is also called as default method.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9000" dirty="0"/>
              <a:t>It is used to assign values to the variables.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9000" dirty="0"/>
              <a:t>The method with no signature or no parameter is called parameter-less method.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9000" dirty="0"/>
              <a:t>Syntax:</a:t>
            </a:r>
          </a:p>
          <a:p>
            <a:pPr marL="0" indent="0">
              <a:buNone/>
            </a:pPr>
            <a:r>
              <a:rPr lang="en-US" sz="9000" dirty="0"/>
              <a:t>return type </a:t>
            </a:r>
            <a:r>
              <a:rPr lang="en-US" sz="9000" dirty="0" err="1"/>
              <a:t>methodname</a:t>
            </a:r>
            <a:r>
              <a:rPr lang="en-US" sz="9000" dirty="0"/>
              <a:t>()</a:t>
            </a:r>
          </a:p>
          <a:p>
            <a:pPr marL="0" indent="0">
              <a:buNone/>
            </a:pPr>
            <a:r>
              <a:rPr lang="en-US" sz="9000" dirty="0"/>
              <a:t>{</a:t>
            </a:r>
          </a:p>
          <a:p>
            <a:r>
              <a:rPr lang="en-US" sz="9000" dirty="0"/>
              <a:t>//body of the method;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90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5061974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B77DCA-FA85-4C06-9BBA-8C2C42CF4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78D057-3ED1-4AFE-B744-73C8C7312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196752"/>
            <a:ext cx="7130753" cy="484461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/>
              <a:t>class simple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int </a:t>
            </a:r>
            <a:r>
              <a:rPr lang="en-US" sz="9600" dirty="0" err="1"/>
              <a:t>p,n,r,si</a:t>
            </a:r>
            <a:r>
              <a:rPr lang="en-US" sz="9600" dirty="0"/>
              <a:t>;</a:t>
            </a:r>
          </a:p>
          <a:p>
            <a:pPr marL="0" indent="0">
              <a:buNone/>
            </a:pPr>
            <a:r>
              <a:rPr lang="en-US" sz="9600" dirty="0"/>
              <a:t>void </a:t>
            </a:r>
            <a:r>
              <a:rPr lang="en-US" sz="9600" dirty="0" err="1"/>
              <a:t>getdata</a:t>
            </a:r>
            <a:r>
              <a:rPr lang="en-US" sz="9600" dirty="0"/>
              <a:t>()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p=2000;</a:t>
            </a:r>
          </a:p>
          <a:p>
            <a:pPr marL="0" indent="0">
              <a:buNone/>
            </a:pPr>
            <a:r>
              <a:rPr lang="en-US" sz="9600" dirty="0"/>
              <a:t>n=2;</a:t>
            </a:r>
          </a:p>
          <a:p>
            <a:pPr marL="0" indent="0">
              <a:buNone/>
            </a:pPr>
            <a:r>
              <a:rPr lang="en-US" sz="9600" dirty="0"/>
              <a:t>r=3;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void calc()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 err="1"/>
              <a:t>si</a:t>
            </a:r>
            <a:r>
              <a:rPr lang="en-US" sz="9600" dirty="0"/>
              <a:t>=p*n*r/100;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6570986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3691FF-9AA9-404D-9671-2F4E9221E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720080"/>
          </a:xfrm>
        </p:spPr>
        <p:txBody>
          <a:bodyPr>
            <a:normAutofit fontScale="90000"/>
          </a:bodyPr>
          <a:lstStyle/>
          <a:p>
            <a:r>
              <a:rPr lang="en-US" dirty="0"/>
              <a:t>Syntax:	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3C9BA4-1585-495D-8A2C-B9CF7BA88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980728"/>
            <a:ext cx="7634809" cy="50606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dirty="0"/>
              <a:t>class </a:t>
            </a:r>
            <a:r>
              <a:rPr lang="en-US" sz="2200" dirty="0" err="1"/>
              <a:t>classname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{</a:t>
            </a:r>
          </a:p>
          <a:p>
            <a:pPr marL="0" indent="0">
              <a:buNone/>
            </a:pPr>
            <a:r>
              <a:rPr lang="en-US" sz="2200" dirty="0"/>
              <a:t>type variablename1;</a:t>
            </a:r>
          </a:p>
          <a:p>
            <a:pPr marL="0" indent="0">
              <a:buNone/>
            </a:pPr>
            <a:r>
              <a:rPr lang="en-US" sz="2200" dirty="0"/>
              <a:t>type variablename2;                          Fields declaration</a:t>
            </a:r>
          </a:p>
          <a:p>
            <a:pPr marL="0" indent="0">
              <a:buNone/>
            </a:pPr>
            <a:r>
              <a:rPr lang="en-US" sz="2200" dirty="0"/>
              <a:t>.......</a:t>
            </a:r>
          </a:p>
          <a:p>
            <a:pPr marL="0" indent="0">
              <a:buNone/>
            </a:pPr>
            <a:r>
              <a:rPr lang="en-US" sz="2200" dirty="0"/>
              <a:t>........</a:t>
            </a:r>
          </a:p>
          <a:p>
            <a:pPr marL="0" indent="0">
              <a:buNone/>
            </a:pPr>
            <a:r>
              <a:rPr lang="en-US" sz="2200" dirty="0"/>
              <a:t>type </a:t>
            </a:r>
            <a:r>
              <a:rPr lang="en-US" sz="2200" dirty="0" err="1"/>
              <a:t>variablenamen</a:t>
            </a:r>
            <a:r>
              <a:rPr lang="en-US" sz="2200" dirty="0"/>
              <a:t>;</a:t>
            </a:r>
          </a:p>
          <a:p>
            <a:pPr marL="0" indent="0">
              <a:buNone/>
            </a:pPr>
            <a:r>
              <a:rPr lang="en-US" sz="2200" dirty="0"/>
              <a:t>type methodname1(parameter list) </a:t>
            </a:r>
            <a:r>
              <a:rPr lang="en-US" sz="2400" dirty="0"/>
              <a:t>)        Method </a:t>
            </a:r>
            <a:r>
              <a:rPr lang="en-US" sz="2400" dirty="0" err="1"/>
              <a:t>decleration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{</a:t>
            </a:r>
          </a:p>
          <a:p>
            <a:pPr marL="0" indent="0">
              <a:buNone/>
            </a:pPr>
            <a:r>
              <a:rPr lang="en-US" sz="2200" dirty="0"/>
              <a:t>// body of the method;</a:t>
            </a:r>
          </a:p>
          <a:p>
            <a:pPr marL="0" indent="0">
              <a:buNone/>
            </a:pPr>
            <a:r>
              <a:rPr lang="en-US" sz="2200" dirty="0"/>
              <a:t>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D2162AB-E095-4F7E-AE89-0D48BD94CB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5" y="1745610"/>
            <a:ext cx="360040" cy="143023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AE78B835-ED29-4B4F-B564-2D800875BB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2444" y="3717032"/>
            <a:ext cx="360039" cy="1430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61184347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7F9FB5-6015-4140-BBE8-260A724D8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404664"/>
            <a:ext cx="7490793" cy="62646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dirty="0"/>
              <a:t>void </a:t>
            </a:r>
            <a:r>
              <a:rPr lang="en-US" sz="2600" dirty="0" err="1"/>
              <a:t>disp</a:t>
            </a:r>
            <a:r>
              <a:rPr lang="en-US" sz="2600" dirty="0"/>
              <a:t>()</a:t>
            </a:r>
          </a:p>
          <a:p>
            <a:pPr marL="0" indent="0">
              <a:buNone/>
            </a:pPr>
            <a:r>
              <a:rPr lang="en-US" sz="2600" dirty="0"/>
              <a:t>{</a:t>
            </a:r>
          </a:p>
          <a:p>
            <a:pPr marL="0" indent="0">
              <a:buNone/>
            </a:pPr>
            <a:r>
              <a:rPr lang="en-US" sz="2600" dirty="0" err="1"/>
              <a:t>System.out.println</a:t>
            </a:r>
            <a:r>
              <a:rPr lang="en-US" sz="2600" dirty="0"/>
              <a:t>(</a:t>
            </a:r>
            <a:r>
              <a:rPr lang="en-US" sz="2600" dirty="0" err="1"/>
              <a:t>si</a:t>
            </a:r>
            <a:r>
              <a:rPr lang="en-US" sz="2600" dirty="0"/>
              <a:t>);</a:t>
            </a:r>
          </a:p>
          <a:p>
            <a:pPr marL="0" indent="0">
              <a:buNone/>
            </a:pPr>
            <a:r>
              <a:rPr lang="en-US" sz="2600" dirty="0"/>
              <a:t>}</a:t>
            </a:r>
          </a:p>
          <a:p>
            <a:pPr marL="0" indent="0">
              <a:buNone/>
            </a:pPr>
            <a:r>
              <a:rPr lang="en-US" sz="2600" dirty="0"/>
              <a:t>}</a:t>
            </a:r>
          </a:p>
          <a:p>
            <a:pPr marL="0" indent="0">
              <a:buNone/>
            </a:pPr>
            <a:r>
              <a:rPr lang="en-US" sz="2600" dirty="0"/>
              <a:t>class main</a:t>
            </a:r>
          </a:p>
          <a:p>
            <a:pPr marL="0" indent="0">
              <a:buNone/>
            </a:pPr>
            <a:r>
              <a:rPr lang="en-US" sz="2600" dirty="0"/>
              <a:t>{</a:t>
            </a:r>
          </a:p>
          <a:p>
            <a:pPr marL="0" indent="0">
              <a:buNone/>
            </a:pPr>
            <a:r>
              <a:rPr lang="en-US" sz="2600" dirty="0"/>
              <a:t>public static void main(String </a:t>
            </a:r>
            <a:r>
              <a:rPr lang="en-US" sz="2600" dirty="0" err="1"/>
              <a:t>args</a:t>
            </a:r>
            <a:r>
              <a:rPr lang="en-US" sz="2600" dirty="0"/>
              <a:t>[])</a:t>
            </a:r>
          </a:p>
          <a:p>
            <a:pPr marL="0" indent="0">
              <a:buNone/>
            </a:pPr>
            <a:r>
              <a:rPr lang="en-US" sz="2600" dirty="0"/>
              <a:t>{</a:t>
            </a:r>
          </a:p>
          <a:p>
            <a:pPr marL="0" indent="0">
              <a:buNone/>
            </a:pPr>
            <a:r>
              <a:rPr lang="en-US" sz="2600" dirty="0"/>
              <a:t>simple obj= new simple();</a:t>
            </a:r>
          </a:p>
          <a:p>
            <a:pPr marL="0" indent="0">
              <a:buNone/>
            </a:pPr>
            <a:r>
              <a:rPr lang="en-US" sz="2600" dirty="0" err="1"/>
              <a:t>obj.getdata</a:t>
            </a:r>
            <a:r>
              <a:rPr lang="en-US" sz="2600" dirty="0"/>
              <a:t>();</a:t>
            </a:r>
          </a:p>
          <a:p>
            <a:pPr marL="0" indent="0">
              <a:buNone/>
            </a:pPr>
            <a:r>
              <a:rPr lang="en-US" sz="2600" dirty="0" err="1"/>
              <a:t>obj.calc</a:t>
            </a:r>
            <a:r>
              <a:rPr lang="en-US" sz="2600" dirty="0"/>
              <a:t>();</a:t>
            </a:r>
          </a:p>
          <a:p>
            <a:pPr marL="0" indent="0">
              <a:buNone/>
            </a:pPr>
            <a:r>
              <a:rPr lang="en-US" sz="2600" dirty="0" err="1"/>
              <a:t>obj.disp</a:t>
            </a:r>
            <a:r>
              <a:rPr lang="en-US" sz="2600" dirty="0"/>
              <a:t>();</a:t>
            </a:r>
          </a:p>
          <a:p>
            <a:pPr marL="0" indent="0">
              <a:buNone/>
            </a:pPr>
            <a:r>
              <a:rPr lang="en-US" sz="2600" dirty="0"/>
              <a:t>}</a:t>
            </a:r>
          </a:p>
          <a:p>
            <a:pPr marL="0" indent="0">
              <a:buNone/>
            </a:pPr>
            <a:r>
              <a:rPr lang="en-US" sz="26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7979512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CF194B-2126-4B6B-A0CF-8F4083C87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791" y="156237"/>
            <a:ext cx="6347713" cy="752483"/>
          </a:xfrm>
        </p:spPr>
        <p:txBody>
          <a:bodyPr>
            <a:normAutofit fontScale="90000"/>
          </a:bodyPr>
          <a:lstStyle/>
          <a:p>
            <a:r>
              <a:rPr lang="en-US" dirty="0"/>
              <a:t>Parameterized methods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3879C9-C610-44CB-9BA4-883D027DC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908720"/>
            <a:ext cx="7893610" cy="5132643"/>
          </a:xfrm>
        </p:spPr>
        <p:txBody>
          <a:bodyPr>
            <a:normAutofit/>
          </a:bodyPr>
          <a:lstStyle/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sz="2400" dirty="0"/>
              <a:t>The method with signature or with parameters.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The variables declared inside the class is called </a:t>
            </a:r>
            <a:r>
              <a:rPr lang="en-US" sz="2400" b="1" dirty="0"/>
              <a:t>field or actual parameters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The variables declared inside the method is called </a:t>
            </a:r>
            <a:r>
              <a:rPr lang="en-US" sz="2400" b="1" dirty="0"/>
              <a:t>formal or dummy parameters.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Syntax:</a:t>
            </a:r>
          </a:p>
          <a:p>
            <a:pPr marL="0" indent="0">
              <a:buNone/>
            </a:pPr>
            <a:r>
              <a:rPr lang="en-US" sz="2400" dirty="0"/>
              <a:t>return type </a:t>
            </a:r>
            <a:r>
              <a:rPr lang="en-US" sz="2400" dirty="0" err="1"/>
              <a:t>methodname</a:t>
            </a:r>
            <a:r>
              <a:rPr lang="en-US" sz="2400" dirty="0"/>
              <a:t>(parameter list)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//body of the method;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99865610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F6C3B0-1F7D-481C-95DD-07315DEE5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72008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8271EA-6762-42EE-BD75-213DAC740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620688"/>
            <a:ext cx="7706817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/>
              <a:t>class simple</a:t>
            </a:r>
          </a:p>
          <a:p>
            <a:pPr marL="0" indent="0">
              <a:buNone/>
            </a:pPr>
            <a:r>
              <a:rPr lang="en-US" sz="2600" dirty="0"/>
              <a:t>{</a:t>
            </a:r>
          </a:p>
          <a:p>
            <a:pPr marL="0" indent="0">
              <a:buNone/>
            </a:pPr>
            <a:r>
              <a:rPr lang="en-US" sz="2600" dirty="0"/>
              <a:t>int </a:t>
            </a:r>
            <a:r>
              <a:rPr lang="en-US" sz="2600" dirty="0" err="1"/>
              <a:t>p,n,r,si</a:t>
            </a:r>
            <a:r>
              <a:rPr lang="en-US" sz="2600" dirty="0"/>
              <a:t>;</a:t>
            </a:r>
          </a:p>
          <a:p>
            <a:pPr marL="0" indent="0">
              <a:buNone/>
            </a:pPr>
            <a:r>
              <a:rPr lang="en-US" sz="2600" dirty="0"/>
              <a:t>Void </a:t>
            </a:r>
            <a:r>
              <a:rPr lang="en-US" sz="2600" dirty="0" err="1"/>
              <a:t>getdata</a:t>
            </a:r>
            <a:r>
              <a:rPr lang="en-US" sz="2600" dirty="0"/>
              <a:t>(int </a:t>
            </a:r>
            <a:r>
              <a:rPr lang="en-US" sz="2600" dirty="0" err="1"/>
              <a:t>a,int</a:t>
            </a:r>
            <a:r>
              <a:rPr lang="en-US" sz="2600" dirty="0"/>
              <a:t> </a:t>
            </a:r>
            <a:r>
              <a:rPr lang="en-US" sz="2600" dirty="0" err="1"/>
              <a:t>b,int</a:t>
            </a:r>
            <a:r>
              <a:rPr lang="en-US" sz="2600" dirty="0"/>
              <a:t> c)</a:t>
            </a:r>
          </a:p>
          <a:p>
            <a:pPr marL="0" indent="0">
              <a:buNone/>
            </a:pPr>
            <a:r>
              <a:rPr lang="en-US" sz="2600" dirty="0"/>
              <a:t>{</a:t>
            </a:r>
          </a:p>
          <a:p>
            <a:pPr marL="0" indent="0">
              <a:buNone/>
            </a:pPr>
            <a:r>
              <a:rPr lang="en-US" sz="2600" dirty="0"/>
              <a:t>p=a;</a:t>
            </a:r>
          </a:p>
          <a:p>
            <a:pPr marL="0" indent="0">
              <a:buNone/>
            </a:pPr>
            <a:r>
              <a:rPr lang="en-US" sz="2600" dirty="0"/>
              <a:t>n=b;</a:t>
            </a:r>
          </a:p>
          <a:p>
            <a:pPr marL="0" indent="0">
              <a:buNone/>
            </a:pPr>
            <a:r>
              <a:rPr lang="en-US" sz="2600" dirty="0"/>
              <a:t>r=c;</a:t>
            </a:r>
          </a:p>
          <a:p>
            <a:pPr marL="0" indent="0">
              <a:buNone/>
            </a:pPr>
            <a:r>
              <a:rPr lang="en-US" sz="2600" dirty="0"/>
              <a:t>}</a:t>
            </a:r>
          </a:p>
          <a:p>
            <a:pPr marL="0" indent="0">
              <a:buNone/>
            </a:pPr>
            <a:r>
              <a:rPr lang="en-US" sz="2600" dirty="0"/>
              <a:t>void calc()</a:t>
            </a:r>
          </a:p>
          <a:p>
            <a:pPr marL="0" indent="0">
              <a:buNone/>
            </a:pPr>
            <a:r>
              <a:rPr lang="en-US" sz="2600" dirty="0"/>
              <a:t>{</a:t>
            </a:r>
          </a:p>
          <a:p>
            <a:pPr marL="0" indent="0">
              <a:buNone/>
            </a:pPr>
            <a:r>
              <a:rPr lang="en-US" sz="2600" dirty="0" err="1"/>
              <a:t>si</a:t>
            </a:r>
            <a:r>
              <a:rPr lang="en-US" sz="2600" dirty="0"/>
              <a:t>=p*n*r/100;</a:t>
            </a:r>
          </a:p>
          <a:p>
            <a:pPr marL="0" indent="0">
              <a:buNone/>
            </a:pPr>
            <a:r>
              <a:rPr lang="en-US" sz="26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3193991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3A622E-65CA-49F6-B63C-BEE068C78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476672"/>
            <a:ext cx="6347714" cy="556469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/>
              <a:t>void </a:t>
            </a:r>
            <a:r>
              <a:rPr lang="en-US" sz="9600" dirty="0" err="1"/>
              <a:t>disp</a:t>
            </a:r>
            <a:r>
              <a:rPr lang="en-US" sz="9600" dirty="0"/>
              <a:t>()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 err="1"/>
              <a:t>System.out.println</a:t>
            </a:r>
            <a:r>
              <a:rPr lang="en-US" sz="9600" dirty="0"/>
              <a:t>(</a:t>
            </a:r>
            <a:r>
              <a:rPr lang="en-US" sz="9600" dirty="0" err="1"/>
              <a:t>si</a:t>
            </a:r>
            <a:r>
              <a:rPr lang="en-US" sz="9600" dirty="0"/>
              <a:t>);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class main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public static void main(String </a:t>
            </a:r>
            <a:r>
              <a:rPr lang="en-US" sz="9600" dirty="0" err="1"/>
              <a:t>args</a:t>
            </a:r>
            <a:r>
              <a:rPr lang="en-US" sz="9600" dirty="0"/>
              <a:t>[])</a:t>
            </a:r>
          </a:p>
          <a:p>
            <a:pPr marL="0" indent="0">
              <a:buNone/>
            </a:pPr>
            <a:r>
              <a:rPr lang="en-US" sz="9600" dirty="0"/>
              <a:t>{</a:t>
            </a:r>
          </a:p>
          <a:p>
            <a:pPr marL="0" indent="0">
              <a:buNone/>
            </a:pPr>
            <a:r>
              <a:rPr lang="en-US" sz="9600" dirty="0"/>
              <a:t>simple obj= new simple();</a:t>
            </a:r>
          </a:p>
          <a:p>
            <a:pPr marL="0" indent="0">
              <a:buNone/>
            </a:pPr>
            <a:r>
              <a:rPr lang="en-US" sz="9600" dirty="0" err="1"/>
              <a:t>obj.getdata</a:t>
            </a:r>
            <a:r>
              <a:rPr lang="en-US" sz="9600" dirty="0"/>
              <a:t>(2000,2,5);</a:t>
            </a:r>
          </a:p>
          <a:p>
            <a:pPr marL="0" indent="0">
              <a:buNone/>
            </a:pPr>
            <a:r>
              <a:rPr lang="en-US" sz="9600" dirty="0" err="1"/>
              <a:t>obj.calc</a:t>
            </a:r>
            <a:r>
              <a:rPr lang="en-US" sz="9600" dirty="0"/>
              <a:t>();</a:t>
            </a:r>
          </a:p>
          <a:p>
            <a:pPr marL="0" indent="0">
              <a:buNone/>
            </a:pPr>
            <a:r>
              <a:rPr lang="en-US" sz="9600" dirty="0" err="1"/>
              <a:t>obj.disp</a:t>
            </a:r>
            <a:r>
              <a:rPr lang="en-US" sz="9600" dirty="0"/>
              <a:t>();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4557610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47664" y="1700808"/>
            <a:ext cx="6347714" cy="3880773"/>
          </a:xfrm>
        </p:spPr>
        <p:txBody>
          <a:bodyPr/>
          <a:lstStyle/>
          <a:p>
            <a:pPr algn="ctr">
              <a:buNone/>
            </a:pPr>
            <a:endParaRPr lang="en-IN" dirty="0"/>
          </a:p>
          <a:p>
            <a:pPr algn="ctr">
              <a:buNone/>
            </a:pPr>
            <a:endParaRPr lang="en-IN" dirty="0"/>
          </a:p>
          <a:p>
            <a:pPr algn="ctr">
              <a:buNone/>
            </a:pPr>
            <a:r>
              <a:rPr lang="en-IN" sz="7200" dirty="0">
                <a:latin typeface="Times New Roman" pitchFamily="18" charset="0"/>
                <a:cs typeface="Times New Roman" pitchFamily="18" charset="0"/>
              </a:rPr>
              <a:t>Thank you</a:t>
            </a:r>
          </a:p>
        </p:txBody>
      </p:sp>
    </p:spTree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84834C-686A-4826-9FD6-584506190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908720"/>
            <a:ext cx="7706816" cy="513264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data or variable defined inside the class are called instance variable or fields.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     The function defined inside the class are called as methods.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     The fields and methods are called as class methods. </a:t>
            </a:r>
          </a:p>
        </p:txBody>
      </p:sp>
    </p:spTree>
    <p:extLst>
      <p:ext uri="{BB962C8B-B14F-4D97-AF65-F5344CB8AC3E}">
        <p14:creationId xmlns:p14="http://schemas.microsoft.com/office/powerpoint/2010/main" xmlns="" val="3258952452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0E8940-7D7F-466D-BCC3-DEBAD4B09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32656"/>
            <a:ext cx="6347713" cy="648072"/>
          </a:xfrm>
        </p:spPr>
        <p:txBody>
          <a:bodyPr>
            <a:normAutofit fontScale="90000"/>
          </a:bodyPr>
          <a:lstStyle/>
          <a:p>
            <a:r>
              <a:rPr lang="en-US" dirty="0"/>
              <a:t>Field Declaration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19933D-B49C-4118-B93E-AB97FAE88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124744"/>
            <a:ext cx="7778825" cy="49166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000" dirty="0"/>
              <a:t>Data is encapsulated in a class by placing data fields inside the body of the class definition.</a:t>
            </a:r>
          </a:p>
          <a:p>
            <a:pPr marL="0" indent="0">
              <a:buNone/>
            </a:pPr>
            <a:r>
              <a:rPr lang="en-US" sz="9000" dirty="0"/>
              <a:t>               The variables defined inside the class is called </a:t>
            </a:r>
            <a:r>
              <a:rPr lang="en-US" sz="9000" b="1" dirty="0"/>
              <a:t>as instance variable or fields or member variables</a:t>
            </a:r>
          </a:p>
          <a:p>
            <a:pPr marL="0" indent="0">
              <a:buNone/>
            </a:pPr>
            <a:r>
              <a:rPr lang="en-US" sz="9000" b="1" dirty="0"/>
              <a:t>Syntax:                       </a:t>
            </a:r>
            <a:endParaRPr lang="en-US" sz="9000" dirty="0"/>
          </a:p>
          <a:p>
            <a:pPr marL="0" indent="0">
              <a:buNone/>
            </a:pPr>
            <a:r>
              <a:rPr lang="en-US" sz="9000" dirty="0"/>
              <a:t>class </a:t>
            </a:r>
            <a:r>
              <a:rPr lang="en-US" sz="9000" dirty="0" err="1"/>
              <a:t>classname</a:t>
            </a:r>
            <a:endParaRPr lang="en-US" sz="9000" dirty="0"/>
          </a:p>
          <a:p>
            <a:pPr marL="0" indent="0">
              <a:buNone/>
            </a:pPr>
            <a:r>
              <a:rPr lang="en-US" sz="9000" dirty="0"/>
              <a:t>{</a:t>
            </a:r>
          </a:p>
          <a:p>
            <a:pPr marL="0" indent="0">
              <a:buNone/>
            </a:pPr>
            <a:r>
              <a:rPr lang="en-US" sz="9000" dirty="0"/>
              <a:t>datatype variablename1;</a:t>
            </a:r>
          </a:p>
          <a:p>
            <a:pPr marL="0" indent="0">
              <a:buNone/>
            </a:pPr>
            <a:r>
              <a:rPr lang="en-US" sz="9000" dirty="0"/>
              <a:t>datatype variablename2;</a:t>
            </a:r>
          </a:p>
          <a:p>
            <a:pPr marL="0" indent="0">
              <a:buNone/>
            </a:pPr>
            <a:r>
              <a:rPr lang="en-US" sz="9000" dirty="0"/>
              <a:t>.......</a:t>
            </a:r>
          </a:p>
          <a:p>
            <a:pPr marL="0" indent="0">
              <a:buNone/>
            </a:pPr>
            <a:r>
              <a:rPr lang="en-US" sz="9000" dirty="0"/>
              <a:t>........</a:t>
            </a:r>
          </a:p>
          <a:p>
            <a:pPr marL="0" indent="0">
              <a:buNone/>
            </a:pPr>
            <a:r>
              <a:rPr lang="en-US" sz="9000" dirty="0"/>
              <a:t>datatype </a:t>
            </a:r>
            <a:r>
              <a:rPr lang="en-US" sz="9000" dirty="0" err="1"/>
              <a:t>variablenamen</a:t>
            </a:r>
            <a:r>
              <a:rPr lang="en-US" sz="9000" dirty="0"/>
              <a:t>;</a:t>
            </a:r>
          </a:p>
          <a:p>
            <a:pPr marL="0" indent="0">
              <a:buNone/>
            </a:pPr>
            <a:r>
              <a:rPr lang="en-US" sz="9000" dirty="0"/>
              <a:t> </a:t>
            </a:r>
          </a:p>
          <a:p>
            <a:pPr marL="0" indent="0">
              <a:buNone/>
            </a:pPr>
            <a:r>
              <a:rPr lang="en-US" sz="90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1133483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012610-6352-4B04-A8C4-9D5CF827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1E2D09-2BF9-4230-8420-380FE085C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class simple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int </a:t>
            </a:r>
            <a:r>
              <a:rPr lang="en-US" sz="2400" dirty="0" err="1"/>
              <a:t>p,n,r,si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6747479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502092-6630-421C-A928-85B9DCCFD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32656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en-US" dirty="0"/>
              <a:t>Method declaration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4BB18C-6947-40F7-81A4-D0D8F3507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124744"/>
            <a:ext cx="7850833" cy="49166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function defines inside the class is called as method or member functions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methods are necessary for manipulating the data continued in the class.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Syntax:</a:t>
            </a:r>
          </a:p>
          <a:p>
            <a:pPr marL="0" indent="0">
              <a:buNone/>
            </a:pPr>
            <a:r>
              <a:rPr lang="en-US" sz="2400" dirty="0"/>
              <a:t>type methodname1(parameter list)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// body of the method;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1353148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B26489-40D8-4C53-BBAC-40A942B81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052736"/>
            <a:ext cx="7922841" cy="49886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Method declaration has four parts: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Name of the methods (method name)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type of the value the method returns(type)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A list of parameter(parameter list)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body of the method</a:t>
            </a:r>
          </a:p>
        </p:txBody>
      </p:sp>
    </p:spTree>
    <p:extLst>
      <p:ext uri="{BB962C8B-B14F-4D97-AF65-F5344CB8AC3E}">
        <p14:creationId xmlns:p14="http://schemas.microsoft.com/office/powerpoint/2010/main" xmlns="" val="595029200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A1F1B-1E1E-4396-8B5E-63667E7E9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85371E-0D83-4419-9F22-010435A37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4484571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void </a:t>
            </a:r>
            <a:r>
              <a:rPr lang="en-US" sz="2400" dirty="0" err="1"/>
              <a:t>getdata</a:t>
            </a:r>
            <a:r>
              <a:rPr lang="en-US" sz="2400" dirty="0"/>
              <a:t>(int </a:t>
            </a:r>
            <a:r>
              <a:rPr lang="en-US" sz="2400" dirty="0" err="1"/>
              <a:t>a,int</a:t>
            </a:r>
            <a:r>
              <a:rPr lang="en-US" sz="2400" dirty="0"/>
              <a:t> </a:t>
            </a:r>
            <a:r>
              <a:rPr lang="en-US" sz="2400" dirty="0" err="1"/>
              <a:t>b,int</a:t>
            </a:r>
            <a:r>
              <a:rPr lang="en-US" sz="2400" dirty="0"/>
              <a:t> c)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p=a;</a:t>
            </a:r>
          </a:p>
          <a:p>
            <a:pPr marL="0" indent="0">
              <a:buNone/>
            </a:pPr>
            <a:r>
              <a:rPr lang="en-US" sz="2400" dirty="0"/>
              <a:t>n=b;</a:t>
            </a:r>
          </a:p>
          <a:p>
            <a:pPr marL="0" indent="0">
              <a:buNone/>
            </a:pPr>
            <a:r>
              <a:rPr lang="en-US" sz="2400" dirty="0"/>
              <a:t>r=c;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02150632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1677</TotalTime>
  <Words>1236</Words>
  <Application>Microsoft Office PowerPoint</Application>
  <PresentationFormat>On-screen Show (4:3)</PresentationFormat>
  <Paragraphs>350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Facet</vt:lpstr>
      <vt:lpstr> </vt:lpstr>
      <vt:lpstr>1.Classes objects and methods: </vt:lpstr>
      <vt:lpstr>Syntax:  </vt:lpstr>
      <vt:lpstr>Slide 4</vt:lpstr>
      <vt:lpstr>Field Declaration </vt:lpstr>
      <vt:lpstr>Example </vt:lpstr>
      <vt:lpstr>Method declaration </vt:lpstr>
      <vt:lpstr>Slide 8</vt:lpstr>
      <vt:lpstr>Example </vt:lpstr>
      <vt:lpstr>Declaring objects: </vt:lpstr>
      <vt:lpstr>Syntax: </vt:lpstr>
      <vt:lpstr>Accessing class members: </vt:lpstr>
      <vt:lpstr>Example program: </vt:lpstr>
      <vt:lpstr>Example 2: </vt:lpstr>
      <vt:lpstr>Slide 15</vt:lpstr>
      <vt:lpstr>Slide 16</vt:lpstr>
      <vt:lpstr>2.Constructors </vt:lpstr>
      <vt:lpstr>Syntax: </vt:lpstr>
      <vt:lpstr>Default constructor: </vt:lpstr>
      <vt:lpstr>Example: </vt:lpstr>
      <vt:lpstr>Slide 21</vt:lpstr>
      <vt:lpstr>(ii) Parameter constructor: </vt:lpstr>
      <vt:lpstr>Syntax </vt:lpstr>
      <vt:lpstr>Example </vt:lpstr>
      <vt:lpstr>Slide 25</vt:lpstr>
      <vt:lpstr>3.Methods </vt:lpstr>
      <vt:lpstr>Components of a function: </vt:lpstr>
      <vt:lpstr>Types </vt:lpstr>
      <vt:lpstr>Example </vt:lpstr>
      <vt:lpstr>Slide 30</vt:lpstr>
      <vt:lpstr>Parameterized methods </vt:lpstr>
      <vt:lpstr>Example </vt:lpstr>
      <vt:lpstr>Slide 33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UNIT-III INTRODUCTION TO FORMS AND REPORTS</dc:title>
  <dc:creator>JOY</dc:creator>
  <cp:lastModifiedBy>CS Bsc</cp:lastModifiedBy>
  <cp:revision>363</cp:revision>
  <dcterms:created xsi:type="dcterms:W3CDTF">2018-09-06T16:43:49Z</dcterms:created>
  <dcterms:modified xsi:type="dcterms:W3CDTF">2023-05-25T10:20:52Z</dcterms:modified>
</cp:coreProperties>
</file>