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32" r:id="rId1"/>
  </p:sldMasterIdLst>
  <p:handoutMasterIdLst>
    <p:handoutMasterId r:id="rId18"/>
  </p:handoutMasterIdLst>
  <p:sldIdLst>
    <p:sldId id="303" r:id="rId2"/>
    <p:sldId id="304" r:id="rId3"/>
    <p:sldId id="305" r:id="rId4"/>
    <p:sldId id="306" r:id="rId5"/>
    <p:sldId id="307" r:id="rId6"/>
    <p:sldId id="308" r:id="rId7"/>
    <p:sldId id="309" r:id="rId8"/>
    <p:sldId id="311" r:id="rId9"/>
    <p:sldId id="317" r:id="rId10"/>
    <p:sldId id="318" r:id="rId11"/>
    <p:sldId id="312" r:id="rId12"/>
    <p:sldId id="313" r:id="rId13"/>
    <p:sldId id="314" r:id="rId14"/>
    <p:sldId id="315" r:id="rId15"/>
    <p:sldId id="316" r:id="rId16"/>
    <p:sldId id="301"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0" d="100"/>
          <a:sy n="100" d="100"/>
        </p:scale>
        <p:origin x="-29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64D041B-4059-404C-B923-07EF0F2670E0}" type="datetimeFigureOut">
              <a:rPr lang="en-US" smtClean="0"/>
              <a:t>5/25/2023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39DEEB2-317C-481F-B211-6B161A71907A}"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FB642A9-BE23-453E-9839-5795EBE8FCB6}" type="datetimeFigureOut">
              <a:rPr lang="en-US" smtClean="0"/>
              <a:pPr/>
              <a:t>5/25/2023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19EDFB7D-111D-44E1-8873-6D21C450532D}" type="slidenum">
              <a:rPr lang="en-IN" smtClean="0"/>
              <a:pPr/>
              <a:t>‹#›</a:t>
            </a:fld>
            <a:endParaRPr lang="en-IN" dirty="0"/>
          </a:p>
        </p:txBody>
      </p:sp>
    </p:spTree>
    <p:extLst>
      <p:ext uri="{BB962C8B-B14F-4D97-AF65-F5344CB8AC3E}">
        <p14:creationId xmlns:p14="http://schemas.microsoft.com/office/powerpoint/2010/main" xmlns="" val="3758713132"/>
      </p:ext>
    </p:extLst>
  </p:cSld>
  <p:clrMapOvr>
    <a:masterClrMapping/>
  </p:clrMapOvr>
  <p:transition>
    <p:newsflash/>
    <p:sndAc>
      <p:stSnd>
        <p:snd r:embed="rId1" name="click.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FB642A9-BE23-453E-9839-5795EBE8FCB6}" type="datetimeFigureOut">
              <a:rPr lang="en-US" smtClean="0"/>
              <a:pPr/>
              <a:t>5/25/2023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19EDFB7D-111D-44E1-8873-6D21C450532D}" type="slidenum">
              <a:rPr lang="en-IN" smtClean="0"/>
              <a:pPr/>
              <a:t>‹#›</a:t>
            </a:fld>
            <a:endParaRPr lang="en-IN" dirty="0"/>
          </a:p>
        </p:txBody>
      </p:sp>
    </p:spTree>
    <p:extLst>
      <p:ext uri="{BB962C8B-B14F-4D97-AF65-F5344CB8AC3E}">
        <p14:creationId xmlns:p14="http://schemas.microsoft.com/office/powerpoint/2010/main" xmlns="" val="1867781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FB642A9-BE23-453E-9839-5795EBE8FCB6}" type="datetimeFigureOut">
              <a:rPr lang="en-US" smtClean="0"/>
              <a:pPr/>
              <a:t>5/25/2023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19EDFB7D-111D-44E1-8873-6D21C450532D}" type="slidenum">
              <a:rPr lang="en-IN" smtClean="0"/>
              <a:pPr/>
              <a:t>‹#›</a:t>
            </a:fld>
            <a:endParaRPr lang="en-IN"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29871913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FB642A9-BE23-453E-9839-5795EBE8FCB6}" type="datetimeFigureOut">
              <a:rPr lang="en-US" smtClean="0"/>
              <a:pPr/>
              <a:t>5/25/2023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19EDFB7D-111D-44E1-8873-6D21C450532D}" type="slidenum">
              <a:rPr lang="en-IN" smtClean="0"/>
              <a:pPr/>
              <a:t>‹#›</a:t>
            </a:fld>
            <a:endParaRPr lang="en-IN" dirty="0"/>
          </a:p>
        </p:txBody>
      </p:sp>
    </p:spTree>
    <p:extLst>
      <p:ext uri="{BB962C8B-B14F-4D97-AF65-F5344CB8AC3E}">
        <p14:creationId xmlns:p14="http://schemas.microsoft.com/office/powerpoint/2010/main" xmlns="" val="5616268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FB642A9-BE23-453E-9839-5795EBE8FCB6}" type="datetimeFigureOut">
              <a:rPr lang="en-US" smtClean="0"/>
              <a:pPr/>
              <a:t>5/25/2023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19EDFB7D-111D-44E1-8873-6D21C450532D}" type="slidenum">
              <a:rPr lang="en-IN" smtClean="0"/>
              <a:pPr/>
              <a:t>‹#›</a:t>
            </a:fld>
            <a:endParaRPr lang="en-IN"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2416249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FB642A9-BE23-453E-9839-5795EBE8FCB6}" type="datetimeFigureOut">
              <a:rPr lang="en-US" smtClean="0"/>
              <a:pPr/>
              <a:t>5/25/2023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19EDFB7D-111D-44E1-8873-6D21C450532D}" type="slidenum">
              <a:rPr lang="en-IN" smtClean="0"/>
              <a:pPr/>
              <a:t>‹#›</a:t>
            </a:fld>
            <a:endParaRPr lang="en-IN" dirty="0"/>
          </a:p>
        </p:txBody>
      </p:sp>
    </p:spTree>
    <p:extLst>
      <p:ext uri="{BB962C8B-B14F-4D97-AF65-F5344CB8AC3E}">
        <p14:creationId xmlns:p14="http://schemas.microsoft.com/office/powerpoint/2010/main" xmlns="" val="34613118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B642A9-BE23-453E-9839-5795EBE8FCB6}" type="datetimeFigureOut">
              <a:rPr lang="en-US" smtClean="0"/>
              <a:pPr/>
              <a:t>5/25/2023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19EDFB7D-111D-44E1-8873-6D21C450532D}" type="slidenum">
              <a:rPr lang="en-IN" smtClean="0"/>
              <a:pPr/>
              <a:t>‹#›</a:t>
            </a:fld>
            <a:endParaRPr lang="en-IN" dirty="0"/>
          </a:p>
        </p:txBody>
      </p:sp>
    </p:spTree>
    <p:extLst>
      <p:ext uri="{BB962C8B-B14F-4D97-AF65-F5344CB8AC3E}">
        <p14:creationId xmlns:p14="http://schemas.microsoft.com/office/powerpoint/2010/main" xmlns="" val="1387524229"/>
      </p:ext>
    </p:extLst>
  </p:cSld>
  <p:clrMapOvr>
    <a:masterClrMapping/>
  </p:clrMapOvr>
  <p:transition>
    <p:newsflash/>
    <p:sndAc>
      <p:stSnd>
        <p:snd r:embed="rId1" name="click.wav"/>
      </p:stSnd>
    </p:sndAc>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B642A9-BE23-453E-9839-5795EBE8FCB6}" type="datetimeFigureOut">
              <a:rPr lang="en-US" smtClean="0"/>
              <a:pPr/>
              <a:t>5/25/2023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19EDFB7D-111D-44E1-8873-6D21C450532D}" type="slidenum">
              <a:rPr lang="en-IN" smtClean="0"/>
              <a:pPr/>
              <a:t>‹#›</a:t>
            </a:fld>
            <a:endParaRPr lang="en-IN" dirty="0"/>
          </a:p>
        </p:txBody>
      </p:sp>
    </p:spTree>
    <p:extLst>
      <p:ext uri="{BB962C8B-B14F-4D97-AF65-F5344CB8AC3E}">
        <p14:creationId xmlns:p14="http://schemas.microsoft.com/office/powerpoint/2010/main" xmlns="" val="2333569540"/>
      </p:ext>
    </p:extLst>
  </p:cSld>
  <p:clrMapOvr>
    <a:masterClrMapping/>
  </p:clrMapOvr>
  <p:transition>
    <p:newsflash/>
    <p:sndAc>
      <p:stSnd>
        <p:snd r:embed="rId1" name="click.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B642A9-BE23-453E-9839-5795EBE8FCB6}" type="datetimeFigureOut">
              <a:rPr lang="en-US" smtClean="0"/>
              <a:pPr/>
              <a:t>5/25/2023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19EDFB7D-111D-44E1-8873-6D21C450532D}" type="slidenum">
              <a:rPr lang="en-IN" smtClean="0"/>
              <a:pPr/>
              <a:t>‹#›</a:t>
            </a:fld>
            <a:endParaRPr lang="en-IN" dirty="0"/>
          </a:p>
        </p:txBody>
      </p:sp>
    </p:spTree>
    <p:extLst>
      <p:ext uri="{BB962C8B-B14F-4D97-AF65-F5344CB8AC3E}">
        <p14:creationId xmlns:p14="http://schemas.microsoft.com/office/powerpoint/2010/main" xmlns="" val="4293348886"/>
      </p:ext>
    </p:extLst>
  </p:cSld>
  <p:clrMapOvr>
    <a:masterClrMapping/>
  </p:clrMapOvr>
  <p:transition>
    <p:newsflash/>
    <p:sndAc>
      <p:stSnd>
        <p:snd r:embed="rId1" name="click.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FB642A9-BE23-453E-9839-5795EBE8FCB6}" type="datetimeFigureOut">
              <a:rPr lang="en-US" smtClean="0"/>
              <a:pPr/>
              <a:t>5/25/2023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19EDFB7D-111D-44E1-8873-6D21C450532D}" type="slidenum">
              <a:rPr lang="en-IN" smtClean="0"/>
              <a:pPr/>
              <a:t>‹#›</a:t>
            </a:fld>
            <a:endParaRPr lang="en-IN" dirty="0"/>
          </a:p>
        </p:txBody>
      </p:sp>
    </p:spTree>
    <p:extLst>
      <p:ext uri="{BB962C8B-B14F-4D97-AF65-F5344CB8AC3E}">
        <p14:creationId xmlns:p14="http://schemas.microsoft.com/office/powerpoint/2010/main" xmlns="" val="2240702516"/>
      </p:ext>
    </p:extLst>
  </p:cSld>
  <p:clrMapOvr>
    <a:masterClrMapping/>
  </p:clrMapOvr>
  <p:transition>
    <p:newsflash/>
    <p:sndAc>
      <p:stSnd>
        <p:snd r:embed="rId1" name="click.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FB642A9-BE23-453E-9839-5795EBE8FCB6}" type="datetimeFigureOut">
              <a:rPr lang="en-US" smtClean="0"/>
              <a:pPr/>
              <a:t>5/25/2023</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19EDFB7D-111D-44E1-8873-6D21C450532D}" type="slidenum">
              <a:rPr lang="en-IN" smtClean="0"/>
              <a:pPr/>
              <a:t>‹#›</a:t>
            </a:fld>
            <a:endParaRPr lang="en-IN" dirty="0"/>
          </a:p>
        </p:txBody>
      </p:sp>
    </p:spTree>
    <p:extLst>
      <p:ext uri="{BB962C8B-B14F-4D97-AF65-F5344CB8AC3E}">
        <p14:creationId xmlns:p14="http://schemas.microsoft.com/office/powerpoint/2010/main" xmlns="" val="97574880"/>
      </p:ext>
    </p:extLst>
  </p:cSld>
  <p:clrMapOvr>
    <a:masterClrMapping/>
  </p:clrMapOvr>
  <p:transition>
    <p:newsflash/>
    <p:sndAc>
      <p:stSnd>
        <p:snd r:embed="rId1" name="click.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FB642A9-BE23-453E-9839-5795EBE8FCB6}" type="datetimeFigureOut">
              <a:rPr lang="en-US" smtClean="0"/>
              <a:pPr/>
              <a:t>5/25/2023</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19EDFB7D-111D-44E1-8873-6D21C450532D}" type="slidenum">
              <a:rPr lang="en-IN" smtClean="0"/>
              <a:pPr/>
              <a:t>‹#›</a:t>
            </a:fld>
            <a:endParaRPr lang="en-IN" dirty="0"/>
          </a:p>
        </p:txBody>
      </p:sp>
    </p:spTree>
    <p:extLst>
      <p:ext uri="{BB962C8B-B14F-4D97-AF65-F5344CB8AC3E}">
        <p14:creationId xmlns:p14="http://schemas.microsoft.com/office/powerpoint/2010/main" xmlns="" val="1645676983"/>
      </p:ext>
    </p:extLst>
  </p:cSld>
  <p:clrMapOvr>
    <a:masterClrMapping/>
  </p:clrMapOvr>
  <p:transition>
    <p:newsflash/>
    <p:sndAc>
      <p:stSnd>
        <p:snd r:embed="rId1" name="click.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FB642A9-BE23-453E-9839-5795EBE8FCB6}" type="datetimeFigureOut">
              <a:rPr lang="en-US" smtClean="0"/>
              <a:pPr/>
              <a:t>5/25/2023</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19EDFB7D-111D-44E1-8873-6D21C450532D}" type="slidenum">
              <a:rPr lang="en-IN" smtClean="0"/>
              <a:pPr/>
              <a:t>‹#›</a:t>
            </a:fld>
            <a:endParaRPr lang="en-IN" dirty="0"/>
          </a:p>
        </p:txBody>
      </p:sp>
    </p:spTree>
    <p:extLst>
      <p:ext uri="{BB962C8B-B14F-4D97-AF65-F5344CB8AC3E}">
        <p14:creationId xmlns:p14="http://schemas.microsoft.com/office/powerpoint/2010/main" xmlns="" val="565999348"/>
      </p:ext>
    </p:extLst>
  </p:cSld>
  <p:clrMapOvr>
    <a:masterClrMapping/>
  </p:clrMapOvr>
  <p:transition>
    <p:newsflash/>
    <p:sndAc>
      <p:stSnd>
        <p:snd r:embed="rId1" name="click.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B642A9-BE23-453E-9839-5795EBE8FCB6}" type="datetimeFigureOut">
              <a:rPr lang="en-US" smtClean="0"/>
              <a:pPr/>
              <a:t>5/25/2023</a:t>
            </a:fld>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p>
            <a:fld id="{19EDFB7D-111D-44E1-8873-6D21C450532D}" type="slidenum">
              <a:rPr lang="en-IN" smtClean="0"/>
              <a:pPr/>
              <a:t>‹#›</a:t>
            </a:fld>
            <a:endParaRPr lang="en-IN" dirty="0"/>
          </a:p>
        </p:txBody>
      </p:sp>
    </p:spTree>
    <p:extLst>
      <p:ext uri="{BB962C8B-B14F-4D97-AF65-F5344CB8AC3E}">
        <p14:creationId xmlns:p14="http://schemas.microsoft.com/office/powerpoint/2010/main" xmlns="" val="741838536"/>
      </p:ext>
    </p:extLst>
  </p:cSld>
  <p:clrMapOvr>
    <a:masterClrMapping/>
  </p:clrMapOvr>
  <p:transition>
    <p:newsflash/>
    <p:sndAc>
      <p:stSnd>
        <p:snd r:embed="rId1" name="click.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FB642A9-BE23-453E-9839-5795EBE8FCB6}" type="datetimeFigureOut">
              <a:rPr lang="en-US" smtClean="0"/>
              <a:pPr/>
              <a:t>5/25/2023</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19EDFB7D-111D-44E1-8873-6D21C450532D}" type="slidenum">
              <a:rPr lang="en-IN" smtClean="0"/>
              <a:pPr/>
              <a:t>‹#›</a:t>
            </a:fld>
            <a:endParaRPr lang="en-IN" dirty="0"/>
          </a:p>
        </p:txBody>
      </p:sp>
    </p:spTree>
    <p:extLst>
      <p:ext uri="{BB962C8B-B14F-4D97-AF65-F5344CB8AC3E}">
        <p14:creationId xmlns:p14="http://schemas.microsoft.com/office/powerpoint/2010/main" xmlns="" val="2626036073"/>
      </p:ext>
    </p:extLst>
  </p:cSld>
  <p:clrMapOvr>
    <a:masterClrMapping/>
  </p:clrMapOvr>
  <p:transition>
    <p:newsflash/>
    <p:sndAc>
      <p:stSnd>
        <p:snd r:embed="rId1" name="click.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FB642A9-BE23-453E-9839-5795EBE8FCB6}" type="datetimeFigureOut">
              <a:rPr lang="en-US" smtClean="0"/>
              <a:pPr/>
              <a:t>5/25/2023</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19EDFB7D-111D-44E1-8873-6D21C450532D}" type="slidenum">
              <a:rPr lang="en-IN" smtClean="0"/>
              <a:pPr/>
              <a:t>‹#›</a:t>
            </a:fld>
            <a:endParaRPr lang="en-IN" dirty="0"/>
          </a:p>
        </p:txBody>
      </p:sp>
    </p:spTree>
    <p:extLst>
      <p:ext uri="{BB962C8B-B14F-4D97-AF65-F5344CB8AC3E}">
        <p14:creationId xmlns:p14="http://schemas.microsoft.com/office/powerpoint/2010/main" xmlns="" val="872195810"/>
      </p:ext>
    </p:extLst>
  </p:cSld>
  <p:clrMapOvr>
    <a:masterClrMapping/>
  </p:clrMapOvr>
  <p:transition>
    <p:newsflash/>
    <p:sndAc>
      <p:stSnd>
        <p:snd r:embed="rId1" name="click.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FB642A9-BE23-453E-9839-5795EBE8FCB6}" type="datetimeFigureOut">
              <a:rPr lang="en-US" smtClean="0"/>
              <a:pPr/>
              <a:t>5/25/2023</a:t>
            </a:fld>
            <a:endParaRPr lang="en-IN"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19EDFB7D-111D-44E1-8873-6D21C450532D}" type="slidenum">
              <a:rPr lang="en-IN" smtClean="0"/>
              <a:pPr/>
              <a:t>‹#›</a:t>
            </a:fld>
            <a:endParaRPr lang="en-IN" dirty="0"/>
          </a:p>
        </p:txBody>
      </p:sp>
    </p:spTree>
    <p:extLst>
      <p:ext uri="{BB962C8B-B14F-4D97-AF65-F5344CB8AC3E}">
        <p14:creationId xmlns:p14="http://schemas.microsoft.com/office/powerpoint/2010/main" xmlns="" val="2079308705"/>
      </p:ext>
    </p:extLst>
  </p:cSld>
  <p:clrMap bg1="lt1" tx1="dk1" bg2="lt2" tx2="dk2" accent1="accent1" accent2="accent2" accent3="accent3" accent4="accent4" accent5="accent5" accent6="accent6" hlink="hlink" folHlink="folHlink"/>
  <p:sldLayoutIdLst>
    <p:sldLayoutId id="2147484233" r:id="rId1"/>
    <p:sldLayoutId id="2147484234" r:id="rId2"/>
    <p:sldLayoutId id="2147484235" r:id="rId3"/>
    <p:sldLayoutId id="2147484236" r:id="rId4"/>
    <p:sldLayoutId id="2147484237" r:id="rId5"/>
    <p:sldLayoutId id="2147484238" r:id="rId6"/>
    <p:sldLayoutId id="2147484239" r:id="rId7"/>
    <p:sldLayoutId id="2147484240" r:id="rId8"/>
    <p:sldLayoutId id="2147484241" r:id="rId9"/>
    <p:sldLayoutId id="2147484242" r:id="rId10"/>
    <p:sldLayoutId id="2147484243" r:id="rId11"/>
    <p:sldLayoutId id="2147484244" r:id="rId12"/>
    <p:sldLayoutId id="2147484245" r:id="rId13"/>
    <p:sldLayoutId id="2147484246" r:id="rId14"/>
    <p:sldLayoutId id="2147484247" r:id="rId15"/>
    <p:sldLayoutId id="2147484248" r:id="rId16"/>
  </p:sldLayoutIdLst>
  <p:transition>
    <p:newsflash/>
    <p:sndAc>
      <p:stSnd>
        <p:snd r:embed="rId18" name="click.wav"/>
      </p:stSnd>
    </p:sndAc>
  </p:transition>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1.wav"/></Relationships>
</file>

<file path=ppt/slides/_rels/slide11.xml.rels><?xml version="1.0" encoding="UTF-8" standalone="yes"?>
<Relationships xmlns="http://schemas.openxmlformats.org/package/2006/relationships"><Relationship Id="rId8" Type="http://schemas.openxmlformats.org/officeDocument/2006/relationships/hyperlink" Target="https://www.computerhope.com/jargon/c/cern.htm" TargetMode="External"/><Relationship Id="rId3" Type="http://schemas.openxmlformats.org/officeDocument/2006/relationships/hyperlink" Target="https://www.computerhope.com/jargon/h/html.htm" TargetMode="External"/><Relationship Id="rId7" Type="http://schemas.openxmlformats.org/officeDocument/2006/relationships/hyperlink" Target="https://www.computerhope.com/jargon/h/hyperlink.htm" TargetMode="External"/><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hyperlink" Target="https://www.computerhope.com/jargon/a/addrebar.htm" TargetMode="External"/><Relationship Id="rId11" Type="http://schemas.openxmlformats.org/officeDocument/2006/relationships/audio" Target="../media/audio11.wav"/><Relationship Id="rId5" Type="http://schemas.openxmlformats.org/officeDocument/2006/relationships/hyperlink" Target="https://www.computerhope.com/jargon/u/url.htm" TargetMode="External"/><Relationship Id="rId10" Type="http://schemas.openxmlformats.org/officeDocument/2006/relationships/hyperlink" Target="https://www.computerhope.com/history/1991.htm" TargetMode="External"/><Relationship Id="rId4" Type="http://schemas.openxmlformats.org/officeDocument/2006/relationships/hyperlink" Target="https://www.computerhope.com/jargon/b/browser.htm" TargetMode="External"/><Relationship Id="rId9" Type="http://schemas.openxmlformats.org/officeDocument/2006/relationships/hyperlink" Target="https://www.computerhope.com/people/tim_berners-lee.htm" TargetMode="External"/></Relationships>
</file>

<file path=ppt/slides/_rels/slide12.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1.wav"/></Relationships>
</file>

<file path=ppt/slides/_rels/slide14.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1.wav"/></Relationships>
</file>

<file path=ppt/slides/_rels/slide16.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 TargetMode="External"/><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1.wav"/></Relationships>
</file>

<file path=ppt/slides/_rels/slide3.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7634809" cy="1320800"/>
          </a:xfrm>
        </p:spPr>
        <p:txBody>
          <a:bodyPr>
            <a:noAutofit/>
          </a:bodyPr>
          <a:lstStyle/>
          <a:p>
            <a:pPr marL="342900" lvl="0" indent="-342900" algn="ctr" defTabSz="914400">
              <a:spcBef>
                <a:spcPct val="20000"/>
              </a:spcBef>
              <a:defRPr/>
            </a:pPr>
            <a:r>
              <a:rPr lang="en-US" altLang="en-US" sz="2400" b="1" dirty="0">
                <a:solidFill>
                  <a:srgbClr val="FF0000"/>
                </a:solidFill>
                <a:latin typeface="Times New Roman" pitchFamily="18" charset="0"/>
                <a:cs typeface="Times New Roman" pitchFamily="18" charset="0"/>
              </a:rPr>
              <a:t>NAZARETH COLLEGE OF ARTS AND SCIENCE </a:t>
            </a:r>
            <a:br>
              <a:rPr lang="en-US" altLang="en-US" sz="2400" b="1" dirty="0">
                <a:solidFill>
                  <a:srgbClr val="FF0000"/>
                </a:solidFill>
                <a:latin typeface="Times New Roman" pitchFamily="18" charset="0"/>
                <a:cs typeface="Times New Roman" pitchFamily="18" charset="0"/>
              </a:rPr>
            </a:br>
            <a:r>
              <a:rPr lang="en-US" altLang="en-US" sz="2400" b="1" i="1" dirty="0">
                <a:solidFill>
                  <a:srgbClr val="FF0000"/>
                </a:solidFill>
                <a:latin typeface="Times New Roman" pitchFamily="18" charset="0"/>
                <a:cs typeface="Times New Roman" pitchFamily="18" charset="0"/>
              </a:rPr>
              <a:t>      Affiliated To University Of Madras                                                                        Re-accredited by NAAC with ‘B’ grade</a:t>
            </a:r>
            <a:br>
              <a:rPr lang="en-US" altLang="en-US" sz="2400" b="1" i="1" dirty="0">
                <a:solidFill>
                  <a:srgbClr val="FF0000"/>
                </a:solidFill>
                <a:latin typeface="Times New Roman" pitchFamily="18" charset="0"/>
                <a:cs typeface="Times New Roman" pitchFamily="18" charset="0"/>
              </a:rPr>
            </a:br>
            <a:endParaRPr lang="en-US" sz="2400" dirty="0"/>
          </a:p>
        </p:txBody>
      </p:sp>
      <p:sp>
        <p:nvSpPr>
          <p:cNvPr id="3" name="Content Placeholder 2"/>
          <p:cNvSpPr>
            <a:spLocks noGrp="1"/>
          </p:cNvSpPr>
          <p:nvPr>
            <p:ph idx="1"/>
          </p:nvPr>
        </p:nvSpPr>
        <p:spPr/>
        <p:txBody>
          <a:bodyPr/>
          <a:lstStyle/>
          <a:p>
            <a:endParaRPr lang="en-US"/>
          </a:p>
        </p:txBody>
      </p:sp>
      <p:sp>
        <p:nvSpPr>
          <p:cNvPr id="4" name="Title 1"/>
          <p:cNvSpPr>
            <a:spLocks noGrp="1"/>
          </p:cNvSpPr>
          <p:nvPr/>
        </p:nvSpPr>
        <p:spPr>
          <a:xfrm>
            <a:off x="457200" y="228759"/>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stStyle>
          <a:p>
            <a:endParaRPr lang="en-US" dirty="0"/>
          </a:p>
        </p:txBody>
      </p:sp>
      <p:sp>
        <p:nvSpPr>
          <p:cNvPr id="5" name="Content Placeholder 2"/>
          <p:cNvSpPr>
            <a:spLocks noGrp="1"/>
          </p:cNvSpPr>
          <p:nvPr/>
        </p:nvSpPr>
        <p:spPr>
          <a:xfrm>
            <a:off x="457200" y="1554321"/>
            <a:ext cx="8229600" cy="4709160"/>
          </a:xfrm>
          <a:prstGeom prst="rect">
            <a:avLst/>
          </a:prstGeom>
        </p:spPr>
        <p:txBody>
          <a:bodyPr vert="horz">
            <a:normAutofit/>
          </a:bodyPr>
          <a:lst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endParaRPr lang="en-US" dirty="0"/>
          </a:p>
        </p:txBody>
      </p:sp>
      <p:sp>
        <p:nvSpPr>
          <p:cNvPr id="6" name="Content Placeholder 2"/>
          <p:cNvSpPr txBox="1">
            <a:spLocks/>
          </p:cNvSpPr>
          <p:nvPr/>
        </p:nvSpPr>
        <p:spPr>
          <a:xfrm>
            <a:off x="457200" y="1600358"/>
            <a:ext cx="8229600" cy="4526280"/>
          </a:xfrm>
          <a:prstGeom prst="rect">
            <a:avLst/>
          </a:prstGeom>
        </p:spPr>
        <p:txBody>
          <a:bodyPr vert="horz" lIns="91440" tIns="45720" rIns="91440" bIns="45720" rtlCol="0">
            <a:normAutofit fontScale="55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altLang="en-US" sz="32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endParaRPr lang="en-US" altLang="en-US" sz="3200" b="1" dirty="0">
              <a:solidFill>
                <a:srgbClr val="00B050"/>
              </a:solidFill>
              <a:latin typeface="Times New Roman" pitchFamily="18" charset="0"/>
              <a:cs typeface="Times New Roman" pitchFamily="18" charset="0"/>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lang="en-US" altLang="en-US" sz="3200" b="1" dirty="0" smtClean="0">
                <a:solidFill>
                  <a:srgbClr val="00B050"/>
                </a:solidFill>
                <a:latin typeface="Times New Roman" pitchFamily="18" charset="0"/>
                <a:cs typeface="Times New Roman" pitchFamily="18" charset="0"/>
              </a:rPr>
              <a:t>WEB TECHNOLOGY</a:t>
            </a:r>
            <a:endParaRPr kumimoji="0" lang="en-US" altLang="en-US" sz="3200" b="1" i="0" u="none" strike="noStrike" kern="1200" cap="none" spc="0" normalizeH="0" baseline="0" noProof="0" dirty="0" smtClean="0">
              <a:ln>
                <a:noFill/>
              </a:ln>
              <a:solidFill>
                <a:srgbClr val="00B050"/>
              </a:solidFill>
              <a:effectLst/>
              <a:uLnTx/>
              <a:uFillTx/>
              <a:latin typeface="Times New Roman" pitchFamily="18" charset="0"/>
              <a:cs typeface="Times New Roman" pitchFamily="18" charset="0"/>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altLang="en-US" sz="32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a:p>
            <a:pPr marL="342900" lvl="0" indent="-342900" algn="ctr">
              <a:spcBef>
                <a:spcPct val="20000"/>
              </a:spcBef>
            </a:pPr>
            <a:endParaRPr lang="en-US" altLang="en-US" sz="3200" b="1" dirty="0">
              <a:solidFill>
                <a:srgbClr val="FF0000"/>
              </a:solidFill>
              <a:latin typeface="Times New Roman" pitchFamily="18" charset="0"/>
              <a:cs typeface="Times New Roman" pitchFamily="18" charset="0"/>
            </a:endParaRPr>
          </a:p>
          <a:p>
            <a:pPr marL="342900" lvl="0" indent="-342900" algn="ctr">
              <a:spcBef>
                <a:spcPct val="20000"/>
              </a:spcBef>
            </a:pPr>
            <a:r>
              <a:rPr lang="en-US" altLang="en-US" sz="3200" b="1" dirty="0">
                <a:solidFill>
                  <a:srgbClr val="FF0000"/>
                </a:solidFill>
                <a:latin typeface="Times New Roman" pitchFamily="18" charset="0"/>
                <a:cs typeface="Times New Roman" pitchFamily="18" charset="0"/>
              </a:rPr>
              <a:t>HTML</a:t>
            </a:r>
          </a:p>
          <a:p>
            <a:pPr marL="342900" lvl="0" indent="-342900" algn="ctr">
              <a:spcBef>
                <a:spcPct val="20000"/>
              </a:spcBef>
            </a:pPr>
            <a:r>
              <a:rPr lang="en-US" altLang="en-US" sz="3200" b="1" dirty="0">
                <a:solidFill>
                  <a:srgbClr val="FF0000"/>
                </a:solidFill>
                <a:latin typeface="Times New Roman" pitchFamily="18" charset="0"/>
                <a:cs typeface="Times New Roman" pitchFamily="18" charset="0"/>
              </a:rPr>
              <a:t>INTRODUCTION</a:t>
            </a:r>
          </a:p>
          <a:p>
            <a:pPr marL="342900" lvl="0" indent="-342900" algn="ctr">
              <a:spcBef>
                <a:spcPct val="20000"/>
              </a:spcBef>
            </a:pPr>
            <a:endParaRPr lang="en-US" altLang="en-US" sz="3200" b="1" dirty="0">
              <a:solidFill>
                <a:srgbClr val="FF0000"/>
              </a:solidFill>
              <a:latin typeface="Times New Roman" pitchFamily="18" charset="0"/>
              <a:cs typeface="Times New Roman" pitchFamily="18" charset="0"/>
            </a:endParaRPr>
          </a:p>
          <a:p>
            <a:pPr marL="342900" lvl="0" indent="-342900" algn="ctr">
              <a:spcBef>
                <a:spcPct val="20000"/>
              </a:spcBef>
            </a:pPr>
            <a:r>
              <a:rPr lang="en-US" altLang="en-US" sz="3200" b="1" dirty="0">
                <a:solidFill>
                  <a:srgbClr val="FF0000"/>
                </a:solidFill>
                <a:latin typeface="Times New Roman" pitchFamily="18" charset="0"/>
                <a:cs typeface="Times New Roman" pitchFamily="18" charset="0"/>
              </a:rPr>
              <a:t>CLASS : </a:t>
            </a:r>
            <a:r>
              <a:rPr kumimoji="0" lang="en-US" altLang="en-US" sz="32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lang="en-US" altLang="en-US" sz="3200" b="1" smtClean="0">
                <a:solidFill>
                  <a:srgbClr val="FF0000"/>
                </a:solidFill>
                <a:latin typeface="Times New Roman" pitchFamily="18" charset="0"/>
                <a:cs typeface="Times New Roman" pitchFamily="18" charset="0"/>
              </a:rPr>
              <a:t>II </a:t>
            </a:r>
            <a:r>
              <a:rPr lang="en-US" altLang="en-US" sz="3200" b="1" dirty="0" smtClean="0">
                <a:solidFill>
                  <a:srgbClr val="FF0000"/>
                </a:solidFill>
                <a:latin typeface="Times New Roman" pitchFamily="18" charset="0"/>
                <a:cs typeface="Times New Roman" pitchFamily="18" charset="0"/>
              </a:rPr>
              <a:t>B.SC CS</a:t>
            </a:r>
            <a:endParaRPr kumimoji="0" lang="en-US" altLang="en-US" sz="32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en-US" sz="32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SEMESTER: </a:t>
            </a:r>
            <a:r>
              <a:rPr kumimoji="0" lang="en-US" altLang="en-US"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EVEN</a:t>
            </a: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lang="en-US" altLang="en-US" sz="3200" b="1" dirty="0" smtClean="0">
                <a:solidFill>
                  <a:srgbClr val="FF0000"/>
                </a:solidFill>
                <a:latin typeface="Times New Roman" pitchFamily="18" charset="0"/>
                <a:cs typeface="Times New Roman" pitchFamily="18" charset="0"/>
              </a:rPr>
              <a:t>2022-2023</a:t>
            </a:r>
            <a:endParaRPr kumimoji="0" lang="en-US" altLang="en-US" sz="32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altLang="en-US" sz="32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en-US" sz="32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STAFF NAME: MS.R.KAVIYARASI</a:t>
            </a: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altLang="en-US" sz="32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en-US" sz="32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DEPARTMENT: COMPUTER SCIENCE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Footer Placeholder 3"/>
          <p:cNvSpPr>
            <a:spLocks noGrp="1"/>
          </p:cNvSpPr>
          <p:nvPr/>
        </p:nvSpPr>
        <p:spPr>
          <a:xfrm>
            <a:off x="1295400" y="6354921"/>
            <a:ext cx="4212264" cy="274320"/>
          </a:xfrm>
          <a:prstGeom prst="rect">
            <a:avLst/>
          </a:prstGeom>
        </p:spPr>
        <p:txBody>
          <a:bodyPr vert="horz" anchor="b"/>
          <a:lstStyle>
            <a:defPPr>
              <a:defRPr lang="en-US"/>
            </a:defPPr>
            <a:lvl1pPr marL="0" algn="ctr" defTabSz="914400" rtl="0" eaLnBrk="1" latinLnBrk="0" hangingPunct="1">
              <a:defRPr kumimoji="0" sz="1200" kern="1200">
                <a:solidFill>
                  <a:schemeClr val="tx1">
                    <a:shade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Tree>
  </p:cSld>
  <p:clrMapOvr>
    <a:masterClrMapping/>
  </p:clrMapOvr>
  <mc:AlternateContent xmlns:mc="http://schemas.openxmlformats.org/markup-compatibility/2006">
    <mc:Choice xmlns:p14="http://schemas.microsoft.com/office/powerpoint/2010/main" xmlns="" Requires="p14">
      <p:transition p14:dur="0">
        <p:sndAc>
          <p:stSnd>
            <p:snd r:embed="rId3" name="click.wav"/>
          </p:stSnd>
        </p:sndAc>
      </p:transition>
    </mc:Choice>
    <mc:Fallback>
      <p:transition>
        <p:sndAc>
          <p:stSnd>
            <p:snd r:embed="rId2" name="click.wav"/>
          </p:stSnd>
        </p:sndAc>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F04BF46-6982-4EDB-988D-361648A82BB7}"/>
              </a:ext>
            </a:extLst>
          </p:cNvPr>
          <p:cNvSpPr>
            <a:spLocks noGrp="1"/>
          </p:cNvSpPr>
          <p:nvPr>
            <p:ph idx="1"/>
          </p:nvPr>
        </p:nvSpPr>
        <p:spPr>
          <a:xfrm>
            <a:off x="609598" y="260648"/>
            <a:ext cx="7994849" cy="5780715"/>
          </a:xfrm>
        </p:spPr>
        <p:txBody>
          <a:bodyPr>
            <a:normAutofit/>
          </a:bodyPr>
          <a:lstStyle/>
          <a:p>
            <a:pPr>
              <a:buFont typeface="Wingdings" panose="05000000000000000000" pitchFamily="2" charset="2"/>
              <a:buChar char="§"/>
            </a:pPr>
            <a:r>
              <a:rPr lang="en-US" sz="2400" dirty="0">
                <a:solidFill>
                  <a:srgbClr val="000000"/>
                </a:solidFill>
                <a:effectLst/>
                <a:latin typeface="Times New Roman" panose="02020603050405020304" pitchFamily="18" charset="0"/>
                <a:ea typeface="Symbol" panose="05050102010706020507" pitchFamily="18" charset="2"/>
                <a:cs typeface="Times New Roman" panose="02020603050405020304" pitchFamily="18" charset="0"/>
              </a:rPr>
              <a:t>Lot of web server software is available in the market in shape of NCSA, Apache, Microsoft and Netscape. </a:t>
            </a:r>
          </a:p>
          <a:p>
            <a:pPr>
              <a:buFont typeface="Wingdings" panose="05000000000000000000" pitchFamily="2" charset="2"/>
              <a:buChar char="§"/>
            </a:pPr>
            <a:r>
              <a:rPr lang="en-US" sz="2400" dirty="0">
                <a:solidFill>
                  <a:srgbClr val="000000"/>
                </a:solidFill>
                <a:effectLst/>
                <a:latin typeface="Times New Roman" panose="02020603050405020304" pitchFamily="18" charset="0"/>
                <a:ea typeface="Symbol" panose="05050102010706020507" pitchFamily="18" charset="2"/>
                <a:cs typeface="Times New Roman" panose="02020603050405020304" pitchFamily="18" charset="0"/>
              </a:rPr>
              <a:t>Storing, processing and delivering web pages to clients are its main function. </a:t>
            </a:r>
          </a:p>
          <a:p>
            <a:pPr>
              <a:buFont typeface="Wingdings" panose="05000000000000000000" pitchFamily="2" charset="2"/>
              <a:buChar char="§"/>
            </a:pPr>
            <a:r>
              <a:rPr lang="en-US" sz="2400" dirty="0">
                <a:solidFill>
                  <a:srgbClr val="000000"/>
                </a:solidFill>
                <a:effectLst/>
                <a:latin typeface="Times New Roman" panose="02020603050405020304" pitchFamily="18" charset="0"/>
                <a:ea typeface="Symbol" panose="05050102010706020507" pitchFamily="18" charset="2"/>
                <a:cs typeface="Times New Roman" panose="02020603050405020304" pitchFamily="18" charset="0"/>
              </a:rPr>
              <a:t>All the communication between client (web browser) and server takes place via</a:t>
            </a:r>
            <a:r>
              <a:rPr lang="en-US" sz="2400" spc="-70" dirty="0">
                <a:solidFill>
                  <a:srgbClr val="000000"/>
                </a:solidFill>
                <a:effectLst/>
                <a:latin typeface="Times New Roman" panose="02020603050405020304" pitchFamily="18" charset="0"/>
                <a:ea typeface="Symbol" panose="05050102010706020507" pitchFamily="18" charset="2"/>
                <a:cs typeface="Times New Roman" panose="02020603050405020304" pitchFamily="18" charset="0"/>
              </a:rPr>
              <a:t> </a:t>
            </a:r>
            <a:r>
              <a:rPr lang="en-US" sz="2400" dirty="0">
                <a:solidFill>
                  <a:srgbClr val="000000"/>
                </a:solidFill>
                <a:effectLst/>
                <a:latin typeface="Times New Roman" panose="02020603050405020304" pitchFamily="18" charset="0"/>
                <a:ea typeface="Symbol" panose="05050102010706020507" pitchFamily="18" charset="2"/>
                <a:cs typeface="Times New Roman" panose="02020603050405020304" pitchFamily="18" charset="0"/>
              </a:rPr>
              <a:t>HTTP.</a:t>
            </a:r>
          </a:p>
          <a:p>
            <a:pPr>
              <a:buFont typeface="Wingdings" panose="05000000000000000000" pitchFamily="2" charset="2"/>
              <a:buChar char="§"/>
            </a:pPr>
            <a:r>
              <a:rPr lang="en-US" sz="2400" dirty="0">
                <a:solidFill>
                  <a:srgbClr val="000000"/>
                </a:solidFill>
                <a:effectLst/>
                <a:latin typeface="Times New Roman" panose="02020603050405020304" pitchFamily="18" charset="0"/>
                <a:ea typeface="Symbol" panose="05050102010706020507" pitchFamily="18" charset="2"/>
                <a:cs typeface="Times New Roman" panose="02020603050405020304" pitchFamily="18" charset="0"/>
              </a:rPr>
              <a:t>Here, we can easily understand concept of web browser and web server by following</a:t>
            </a:r>
            <a:r>
              <a:rPr lang="en-US" sz="2400" spc="-105" dirty="0">
                <a:solidFill>
                  <a:srgbClr val="000000"/>
                </a:solidFill>
                <a:effectLst/>
                <a:latin typeface="Times New Roman" panose="02020603050405020304" pitchFamily="18" charset="0"/>
                <a:ea typeface="Symbol" panose="05050102010706020507" pitchFamily="18" charset="2"/>
                <a:cs typeface="Times New Roman" panose="02020603050405020304" pitchFamily="18" charset="0"/>
              </a:rPr>
              <a:t> </a:t>
            </a:r>
            <a:r>
              <a:rPr lang="en-US" sz="2400" dirty="0">
                <a:solidFill>
                  <a:srgbClr val="000000"/>
                </a:solidFill>
                <a:effectLst/>
                <a:latin typeface="Times New Roman" panose="02020603050405020304" pitchFamily="18" charset="0"/>
                <a:ea typeface="Symbol" panose="05050102010706020507" pitchFamily="18" charset="2"/>
                <a:cs typeface="Times New Roman" panose="02020603050405020304" pitchFamily="18" charset="0"/>
              </a:rPr>
              <a:t>figure</a:t>
            </a:r>
            <a:endParaRPr lang="en-IN" sz="2400" dirty="0">
              <a:effectLst/>
              <a:latin typeface="Times New Roman" panose="02020603050405020304" pitchFamily="18" charset="0"/>
              <a:ea typeface="Symbol" panose="05050102010706020507" pitchFamily="18" charset="2"/>
              <a:cs typeface="Times New Roman" panose="02020603050405020304" pitchFamily="18" charset="0"/>
            </a:endParaRPr>
          </a:p>
          <a:p>
            <a:pPr>
              <a:buFont typeface="Wingdings" panose="05000000000000000000" pitchFamily="2" charset="2"/>
              <a:buChar char="§"/>
            </a:pPr>
            <a:endParaRPr lang="en-IN" sz="2400" dirty="0">
              <a:latin typeface="Times New Roman" panose="02020603050405020304" pitchFamily="18" charset="0"/>
              <a:cs typeface="Times New Roman" panose="02020603050405020304" pitchFamily="18" charset="0"/>
            </a:endParaRPr>
          </a:p>
        </p:txBody>
      </p:sp>
      <p:pic>
        <p:nvPicPr>
          <p:cNvPr id="4" name="image3.jpeg">
            <a:extLst>
              <a:ext uri="{FF2B5EF4-FFF2-40B4-BE49-F238E27FC236}">
                <a16:creationId xmlns:a16="http://schemas.microsoft.com/office/drawing/2014/main" xmlns="" id="{112A0BCC-A21F-47E5-ACEE-418AFE54758F}"/>
              </a:ext>
            </a:extLst>
          </p:cNvPr>
          <p:cNvPicPr>
            <a:picLocks/>
          </p:cNvPicPr>
          <p:nvPr/>
        </p:nvPicPr>
        <p:blipFill>
          <a:blip r:embed="rId3" cstate="print"/>
          <a:stretch>
            <a:fillRect/>
          </a:stretch>
        </p:blipFill>
        <p:spPr>
          <a:xfrm>
            <a:off x="609600" y="3789040"/>
            <a:ext cx="7778824" cy="2880320"/>
          </a:xfrm>
          <a:prstGeom prst="rect">
            <a:avLst/>
          </a:prstGeom>
        </p:spPr>
      </p:pic>
    </p:spTree>
    <p:extLst>
      <p:ext uri="{BB962C8B-B14F-4D97-AF65-F5344CB8AC3E}">
        <p14:creationId xmlns:p14="http://schemas.microsoft.com/office/powerpoint/2010/main" xmlns="" val="4225194211"/>
      </p:ext>
    </p:extLst>
  </p:cSld>
  <p:clrMapOvr>
    <a:masterClrMapping/>
  </p:clrMapOvr>
  <mc:AlternateContent xmlns:mc="http://schemas.openxmlformats.org/markup-compatibility/2006">
    <mc:Choice xmlns:p14="http://schemas.microsoft.com/office/powerpoint/2010/main" xmlns="" Requires="p14">
      <p:transition p14:dur="0">
        <p:sndAc>
          <p:stSnd>
            <p:snd r:embed="rId4" name="click.wav"/>
          </p:stSnd>
        </p:sndAc>
      </p:transition>
    </mc:Choice>
    <mc:Fallback>
      <p:transition>
        <p:sndAc>
          <p:stSnd>
            <p:snd r:embed="rId2" name="click.wav"/>
          </p:stSnd>
        </p:sndAc>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7EDBAD-5D6C-4710-B342-6CF769D4466A}"/>
              </a:ext>
            </a:extLst>
          </p:cNvPr>
          <p:cNvSpPr>
            <a:spLocks noGrp="1"/>
          </p:cNvSpPr>
          <p:nvPr>
            <p:ph type="title"/>
          </p:nvPr>
        </p:nvSpPr>
        <p:spPr>
          <a:xfrm>
            <a:off x="609599" y="609600"/>
            <a:ext cx="6347713" cy="587152"/>
          </a:xfrm>
        </p:spPr>
        <p:txBody>
          <a:bodyPr>
            <a:normAutofit fontScale="90000"/>
          </a:bodyPr>
          <a:lstStyle/>
          <a:p>
            <a:r>
              <a:rPr lang="en-US" sz="3600" b="1" dirty="0">
                <a:solidFill>
                  <a:srgbClr val="000000"/>
                </a:solidFill>
                <a:effectLst/>
                <a:latin typeface="Times New Roman" panose="02020603050405020304" pitchFamily="18" charset="0"/>
                <a:ea typeface="Calibri" panose="020F0502020204030204" pitchFamily="34" charset="0"/>
                <a:cs typeface="Latha" panose="020B0604020202020204" pitchFamily="34" charset="0"/>
              </a:rPr>
              <a:t>1.4 Web Page</a:t>
            </a:r>
            <a:r>
              <a:rPr lang="en-IN" sz="3600" dirty="0">
                <a:effectLst/>
                <a:latin typeface="Calibri" panose="020F0502020204030204" pitchFamily="34" charset="0"/>
                <a:ea typeface="Calibri" panose="020F0502020204030204" pitchFamily="34" charset="0"/>
                <a:cs typeface="Latha" panose="020B0604020202020204" pitchFamily="34" charset="0"/>
              </a:rPr>
              <a:t/>
            </a:r>
            <a:br>
              <a:rPr lang="en-IN" sz="3600" dirty="0">
                <a:effectLst/>
                <a:latin typeface="Calibri" panose="020F0502020204030204" pitchFamily="34" charset="0"/>
                <a:ea typeface="Calibri" panose="020F0502020204030204" pitchFamily="34" charset="0"/>
                <a:cs typeface="Latha" panose="020B0604020202020204" pitchFamily="34" charset="0"/>
              </a:rPr>
            </a:br>
            <a:endParaRPr lang="en-IN" dirty="0"/>
          </a:p>
        </p:txBody>
      </p:sp>
      <p:sp>
        <p:nvSpPr>
          <p:cNvPr id="3" name="Content Placeholder 2">
            <a:extLst>
              <a:ext uri="{FF2B5EF4-FFF2-40B4-BE49-F238E27FC236}">
                <a16:creationId xmlns:a16="http://schemas.microsoft.com/office/drawing/2014/main" xmlns="" id="{615B9C88-EF4C-4A04-8D8E-2183E538C52B}"/>
              </a:ext>
            </a:extLst>
          </p:cNvPr>
          <p:cNvSpPr>
            <a:spLocks noGrp="1"/>
          </p:cNvSpPr>
          <p:nvPr>
            <p:ph idx="1"/>
          </p:nvPr>
        </p:nvSpPr>
        <p:spPr>
          <a:xfrm>
            <a:off x="179512" y="1196752"/>
            <a:ext cx="8640959" cy="4844611"/>
          </a:xfrm>
        </p:spPr>
        <p:txBody>
          <a:bodyPr>
            <a:noAutofit/>
          </a:bodyPr>
          <a:lstStyle/>
          <a:p>
            <a:pPr marL="342900" marR="57150" lvl="0" indent="-342900" algn="just">
              <a:lnSpc>
                <a:spcPct val="150000"/>
              </a:lnSpc>
              <a:spcAft>
                <a:spcPts val="2400"/>
              </a:spcAft>
              <a:buFont typeface="Symbol" panose="05050102010706020507" pitchFamily="18" charset="2"/>
              <a:buChar char=""/>
            </a:pPr>
            <a:r>
              <a:rPr lang="en-US" sz="2400" dirty="0">
                <a:solidFill>
                  <a:schemeClr val="tx1"/>
                </a:solidFill>
                <a:effectLst/>
                <a:latin typeface="Times New Roman" panose="02020603050405020304" pitchFamily="18" charset="0"/>
                <a:ea typeface="Times New Roman" panose="02020603050405020304" pitchFamily="18" charset="0"/>
                <a:cs typeface="Latha" panose="020B0604020202020204" pitchFamily="34" charset="0"/>
              </a:rPr>
              <a:t>A </a:t>
            </a:r>
            <a:r>
              <a:rPr lang="en-US" sz="2400" b="1" dirty="0">
                <a:solidFill>
                  <a:schemeClr val="tx1"/>
                </a:solidFill>
                <a:effectLst/>
                <a:latin typeface="Times New Roman" panose="02020603050405020304" pitchFamily="18" charset="0"/>
                <a:ea typeface="Times New Roman" panose="02020603050405020304" pitchFamily="18" charset="0"/>
                <a:cs typeface="Latha" panose="020B0604020202020204" pitchFamily="34" charset="0"/>
              </a:rPr>
              <a:t>web page</a:t>
            </a:r>
            <a:r>
              <a:rPr lang="en-US" sz="2400" dirty="0">
                <a:solidFill>
                  <a:schemeClr val="tx1"/>
                </a:solidFill>
                <a:effectLst/>
                <a:latin typeface="Times New Roman" panose="02020603050405020304" pitchFamily="18" charset="0"/>
                <a:ea typeface="Times New Roman" panose="02020603050405020304" pitchFamily="18" charset="0"/>
                <a:cs typeface="Latha" panose="020B0604020202020204" pitchFamily="34" charset="0"/>
              </a:rPr>
              <a:t> or </a:t>
            </a:r>
            <a:r>
              <a:rPr lang="en-US" sz="2400" b="1" dirty="0">
                <a:solidFill>
                  <a:schemeClr val="tx1"/>
                </a:solidFill>
                <a:effectLst/>
                <a:latin typeface="Times New Roman" panose="02020603050405020304" pitchFamily="18" charset="0"/>
                <a:ea typeface="Times New Roman" panose="02020603050405020304" pitchFamily="18" charset="0"/>
                <a:cs typeface="Latha" panose="020B0604020202020204" pitchFamily="34" charset="0"/>
              </a:rPr>
              <a:t>webpage</a:t>
            </a:r>
            <a:r>
              <a:rPr lang="en-US" sz="2400" dirty="0">
                <a:solidFill>
                  <a:schemeClr val="tx1"/>
                </a:solidFill>
                <a:effectLst/>
                <a:latin typeface="Times New Roman" panose="02020603050405020304" pitchFamily="18" charset="0"/>
                <a:ea typeface="Times New Roman" panose="02020603050405020304" pitchFamily="18" charset="0"/>
                <a:cs typeface="Latha" panose="020B0604020202020204" pitchFamily="34" charset="0"/>
              </a:rPr>
              <a:t> is a document, commonly written in </a:t>
            </a:r>
            <a:r>
              <a:rPr lang="en-US" sz="2400" strike="noStrike" dirty="0">
                <a:solidFill>
                  <a:schemeClr val="tx1"/>
                </a:solidFill>
                <a:effectLst/>
                <a:latin typeface="Times New Roman" panose="02020603050405020304" pitchFamily="18" charset="0"/>
                <a:ea typeface="Times New Roman" panose="02020603050405020304" pitchFamily="18" charset="0"/>
                <a:cs typeface="Latha" panose="020B0604020202020204" pitchFamily="34" charset="0"/>
                <a:hlinkClick r:id="rId3">
                  <a:extLst>
                    <a:ext uri="{A12FA001-AC4F-418D-AE19-62706E023703}">
                      <ahyp:hlinkClr xmlns:ahyp="http://schemas.microsoft.com/office/drawing/2018/hyperlinkcolor" xmlns="" val="tx"/>
                    </a:ext>
                  </a:extLst>
                </a:hlinkClick>
              </a:rPr>
              <a:t>HTML</a:t>
            </a:r>
            <a:r>
              <a:rPr lang="en-US" sz="2400" dirty="0">
                <a:solidFill>
                  <a:schemeClr val="tx1"/>
                </a:solidFill>
                <a:effectLst/>
                <a:latin typeface="Times New Roman" panose="02020603050405020304" pitchFamily="18" charset="0"/>
                <a:ea typeface="Times New Roman" panose="02020603050405020304" pitchFamily="18" charset="0"/>
                <a:cs typeface="Latha" panose="020B0604020202020204" pitchFamily="34" charset="0"/>
              </a:rPr>
              <a:t>, that is viewed in an Internet </a:t>
            </a:r>
            <a:r>
              <a:rPr lang="en-US" sz="2400" strike="noStrike" dirty="0">
                <a:solidFill>
                  <a:schemeClr val="tx1"/>
                </a:solidFill>
                <a:effectLst/>
                <a:latin typeface="Times New Roman" panose="02020603050405020304" pitchFamily="18" charset="0"/>
                <a:ea typeface="Times New Roman" panose="02020603050405020304" pitchFamily="18" charset="0"/>
                <a:cs typeface="Latha" panose="020B0604020202020204" pitchFamily="34" charset="0"/>
                <a:hlinkClick r:id="rId4">
                  <a:extLst>
                    <a:ext uri="{A12FA001-AC4F-418D-AE19-62706E023703}">
                      <ahyp:hlinkClr xmlns:ahyp="http://schemas.microsoft.com/office/drawing/2018/hyperlinkcolor" xmlns="" val="tx"/>
                    </a:ext>
                  </a:extLst>
                </a:hlinkClick>
              </a:rPr>
              <a:t>browser</a:t>
            </a:r>
            <a:r>
              <a:rPr lang="en-US" sz="2400" dirty="0">
                <a:solidFill>
                  <a:schemeClr val="tx1"/>
                </a:solidFill>
                <a:effectLst/>
                <a:latin typeface="Times New Roman" panose="02020603050405020304" pitchFamily="18" charset="0"/>
                <a:ea typeface="Times New Roman" panose="02020603050405020304" pitchFamily="18" charset="0"/>
                <a:cs typeface="Latha" panose="020B0604020202020204" pitchFamily="34" charset="0"/>
              </a:rPr>
              <a:t>. </a:t>
            </a:r>
          </a:p>
          <a:p>
            <a:pPr marL="342900" marR="57150" lvl="0" indent="-342900" algn="just">
              <a:lnSpc>
                <a:spcPct val="150000"/>
              </a:lnSpc>
              <a:spcAft>
                <a:spcPts val="2400"/>
              </a:spcAft>
              <a:buFont typeface="Symbol" panose="05050102010706020507" pitchFamily="18" charset="2"/>
              <a:buChar char=""/>
            </a:pPr>
            <a:r>
              <a:rPr lang="en-US" sz="2400" dirty="0">
                <a:solidFill>
                  <a:schemeClr val="tx1"/>
                </a:solidFill>
                <a:effectLst/>
                <a:latin typeface="Times New Roman" panose="02020603050405020304" pitchFamily="18" charset="0"/>
                <a:ea typeface="Times New Roman" panose="02020603050405020304" pitchFamily="18" charset="0"/>
                <a:cs typeface="Latha" panose="020B0604020202020204" pitchFamily="34" charset="0"/>
              </a:rPr>
              <a:t>A web page can be accessed by entering a </a:t>
            </a:r>
            <a:r>
              <a:rPr lang="en-US" sz="2400" strike="noStrike" dirty="0">
                <a:solidFill>
                  <a:schemeClr val="tx1"/>
                </a:solidFill>
                <a:effectLst/>
                <a:latin typeface="Times New Roman" panose="02020603050405020304" pitchFamily="18" charset="0"/>
                <a:ea typeface="Times New Roman" panose="02020603050405020304" pitchFamily="18" charset="0"/>
                <a:cs typeface="Latha" panose="020B0604020202020204" pitchFamily="34" charset="0"/>
                <a:hlinkClick r:id="rId5">
                  <a:extLst>
                    <a:ext uri="{A12FA001-AC4F-418D-AE19-62706E023703}">
                      <ahyp:hlinkClr xmlns:ahyp="http://schemas.microsoft.com/office/drawing/2018/hyperlinkcolor" xmlns="" val="tx"/>
                    </a:ext>
                  </a:extLst>
                </a:hlinkClick>
              </a:rPr>
              <a:t>URL</a:t>
            </a:r>
            <a:r>
              <a:rPr lang="en-US" sz="2400" dirty="0">
                <a:solidFill>
                  <a:schemeClr val="tx1"/>
                </a:solidFill>
                <a:effectLst/>
                <a:latin typeface="Times New Roman" panose="02020603050405020304" pitchFamily="18" charset="0"/>
                <a:ea typeface="Times New Roman" panose="02020603050405020304" pitchFamily="18" charset="0"/>
                <a:cs typeface="Latha" panose="020B0604020202020204" pitchFamily="34" charset="0"/>
              </a:rPr>
              <a:t> address into a browser's </a:t>
            </a:r>
            <a:r>
              <a:rPr lang="en-US" sz="2400" strike="noStrike" dirty="0">
                <a:solidFill>
                  <a:schemeClr val="tx1"/>
                </a:solidFill>
                <a:effectLst/>
                <a:latin typeface="Times New Roman" panose="02020603050405020304" pitchFamily="18" charset="0"/>
                <a:ea typeface="Times New Roman" panose="02020603050405020304" pitchFamily="18" charset="0"/>
                <a:cs typeface="Latha" panose="020B0604020202020204" pitchFamily="34" charset="0"/>
                <a:hlinkClick r:id="rId6">
                  <a:extLst>
                    <a:ext uri="{A12FA001-AC4F-418D-AE19-62706E023703}">
                      <ahyp:hlinkClr xmlns:ahyp="http://schemas.microsoft.com/office/drawing/2018/hyperlinkcolor" xmlns="" val="tx"/>
                    </a:ext>
                  </a:extLst>
                </a:hlinkClick>
              </a:rPr>
              <a:t>address bar</a:t>
            </a:r>
            <a:r>
              <a:rPr lang="en-US" sz="2400" dirty="0">
                <a:solidFill>
                  <a:schemeClr val="tx1"/>
                </a:solidFill>
                <a:effectLst/>
                <a:latin typeface="Times New Roman" panose="02020603050405020304" pitchFamily="18" charset="0"/>
                <a:ea typeface="Times New Roman" panose="02020603050405020304" pitchFamily="18" charset="0"/>
                <a:cs typeface="Latha" panose="020B0604020202020204" pitchFamily="34" charset="0"/>
              </a:rPr>
              <a:t>. A web page may contain text, graphics, and </a:t>
            </a:r>
            <a:r>
              <a:rPr lang="en-US" sz="2400" strike="noStrike" dirty="0">
                <a:solidFill>
                  <a:schemeClr val="tx1"/>
                </a:solidFill>
                <a:effectLst/>
                <a:latin typeface="Times New Roman" panose="02020603050405020304" pitchFamily="18" charset="0"/>
                <a:ea typeface="Times New Roman" panose="02020603050405020304" pitchFamily="18" charset="0"/>
                <a:cs typeface="Latha" panose="020B0604020202020204" pitchFamily="34" charset="0"/>
                <a:hlinkClick r:id="rId7">
                  <a:extLst>
                    <a:ext uri="{A12FA001-AC4F-418D-AE19-62706E023703}">
                      <ahyp:hlinkClr xmlns:ahyp="http://schemas.microsoft.com/office/drawing/2018/hyperlinkcolor" xmlns="" val="tx"/>
                    </a:ext>
                  </a:extLst>
                </a:hlinkClick>
              </a:rPr>
              <a:t>hyperlinks</a:t>
            </a:r>
            <a:r>
              <a:rPr lang="en-US" sz="2400" dirty="0">
                <a:solidFill>
                  <a:schemeClr val="tx1"/>
                </a:solidFill>
                <a:effectLst/>
                <a:latin typeface="Times New Roman" panose="02020603050405020304" pitchFamily="18" charset="0"/>
                <a:ea typeface="Times New Roman" panose="02020603050405020304" pitchFamily="18" charset="0"/>
                <a:cs typeface="Latha" panose="020B0604020202020204" pitchFamily="34" charset="0"/>
              </a:rPr>
              <a:t> to other web pages and files.</a:t>
            </a:r>
            <a:endParaRPr lang="en-IN" sz="2400" dirty="0">
              <a:solidFill>
                <a:schemeClr val="tx1"/>
              </a:solidFill>
              <a:effectLst/>
              <a:latin typeface="Calibri" panose="020F0502020204030204" pitchFamily="34" charset="0"/>
              <a:ea typeface="Calibri" panose="020F0502020204030204" pitchFamily="34" charset="0"/>
              <a:cs typeface="Latha" panose="020B0604020202020204" pitchFamily="34" charset="0"/>
            </a:endParaRPr>
          </a:p>
          <a:p>
            <a:pPr marL="342900" marR="57150" lvl="0" indent="-342900" algn="just">
              <a:lnSpc>
                <a:spcPct val="150000"/>
              </a:lnSpc>
              <a:spcAft>
                <a:spcPts val="2400"/>
              </a:spcAft>
              <a:buFont typeface="Symbol" panose="05050102010706020507" pitchFamily="18" charset="2"/>
              <a:buChar char=""/>
            </a:pPr>
            <a:r>
              <a:rPr lang="en-US" sz="2400" dirty="0">
                <a:solidFill>
                  <a:schemeClr val="tx1"/>
                </a:solidFill>
                <a:effectLst/>
                <a:latin typeface="Times New Roman" panose="02020603050405020304" pitchFamily="18" charset="0"/>
                <a:ea typeface="Calibri" panose="020F0502020204030204" pitchFamily="34" charset="0"/>
                <a:cs typeface="Latha" panose="020B0604020202020204" pitchFamily="34" charset="0"/>
              </a:rPr>
              <a:t>The first web page was created at </a:t>
            </a:r>
            <a:r>
              <a:rPr lang="en-US" sz="2400" dirty="0">
                <a:solidFill>
                  <a:schemeClr val="tx1"/>
                </a:solidFill>
                <a:effectLst/>
                <a:latin typeface="Times New Roman" panose="02020603050405020304" pitchFamily="18" charset="0"/>
                <a:ea typeface="Calibri" panose="020F0502020204030204" pitchFamily="34" charset="0"/>
                <a:cs typeface="Latha" panose="020B0604020202020204" pitchFamily="34" charset="0"/>
                <a:hlinkClick r:id="rId8">
                  <a:extLst>
                    <a:ext uri="{A12FA001-AC4F-418D-AE19-62706E023703}">
                      <ahyp:hlinkClr xmlns:ahyp="http://schemas.microsoft.com/office/drawing/2018/hyperlinkcolor" xmlns="" val="tx"/>
                    </a:ext>
                  </a:extLst>
                </a:hlinkClick>
              </a:rPr>
              <a:t>CERN</a:t>
            </a:r>
            <a:r>
              <a:rPr lang="en-US" sz="2400" dirty="0">
                <a:solidFill>
                  <a:schemeClr val="tx1"/>
                </a:solidFill>
                <a:effectLst/>
                <a:latin typeface="Times New Roman" panose="02020603050405020304" pitchFamily="18" charset="0"/>
                <a:ea typeface="Calibri" panose="020F0502020204030204" pitchFamily="34" charset="0"/>
                <a:cs typeface="Latha" panose="020B0604020202020204" pitchFamily="34" charset="0"/>
              </a:rPr>
              <a:t> by </a:t>
            </a:r>
            <a:r>
              <a:rPr lang="en-US" sz="2400" dirty="0">
                <a:solidFill>
                  <a:schemeClr val="tx1"/>
                </a:solidFill>
                <a:effectLst/>
                <a:latin typeface="Times New Roman" panose="02020603050405020304" pitchFamily="18" charset="0"/>
                <a:ea typeface="Calibri" panose="020F0502020204030204" pitchFamily="34" charset="0"/>
                <a:cs typeface="Latha" panose="020B0604020202020204" pitchFamily="34" charset="0"/>
                <a:hlinkClick r:id="rId9">
                  <a:extLst>
                    <a:ext uri="{A12FA001-AC4F-418D-AE19-62706E023703}">
                      <ahyp:hlinkClr xmlns:ahyp="http://schemas.microsoft.com/office/drawing/2018/hyperlinkcolor" xmlns="" val="tx"/>
                    </a:ext>
                  </a:extLst>
                </a:hlinkClick>
              </a:rPr>
              <a:t>Tim Berners-Lee</a:t>
            </a:r>
            <a:r>
              <a:rPr lang="en-US" sz="2400" dirty="0">
                <a:solidFill>
                  <a:schemeClr val="tx1"/>
                </a:solidFill>
                <a:effectLst/>
                <a:latin typeface="Times New Roman" panose="02020603050405020304" pitchFamily="18" charset="0"/>
                <a:ea typeface="Calibri" panose="020F0502020204030204" pitchFamily="34" charset="0"/>
                <a:cs typeface="Latha" panose="020B0604020202020204" pitchFamily="34" charset="0"/>
              </a:rPr>
              <a:t> on August 6, </a:t>
            </a:r>
            <a:r>
              <a:rPr lang="en-US" sz="2400" dirty="0">
                <a:solidFill>
                  <a:schemeClr val="tx1"/>
                </a:solidFill>
                <a:effectLst/>
                <a:latin typeface="Times New Roman" panose="02020603050405020304" pitchFamily="18" charset="0"/>
                <a:ea typeface="Calibri" panose="020F0502020204030204" pitchFamily="34" charset="0"/>
                <a:cs typeface="Latha" panose="020B0604020202020204" pitchFamily="34" charset="0"/>
                <a:hlinkClick r:id="rId10">
                  <a:extLst>
                    <a:ext uri="{A12FA001-AC4F-418D-AE19-62706E023703}">
                      <ahyp:hlinkClr xmlns:ahyp="http://schemas.microsoft.com/office/drawing/2018/hyperlinkcolor" xmlns="" val="tx"/>
                    </a:ext>
                  </a:extLst>
                </a:hlinkClick>
              </a:rPr>
              <a:t>1991</a:t>
            </a:r>
            <a:r>
              <a:rPr lang="en-US" sz="2400" dirty="0">
                <a:solidFill>
                  <a:schemeClr val="tx1"/>
                </a:solidFill>
                <a:effectLst/>
                <a:latin typeface="Times New Roman" panose="02020603050405020304" pitchFamily="18" charset="0"/>
                <a:ea typeface="Calibri" panose="020F0502020204030204" pitchFamily="34" charset="0"/>
                <a:cs typeface="Latha" panose="020B0604020202020204" pitchFamily="34" charset="0"/>
              </a:rPr>
              <a:t>. </a:t>
            </a:r>
          </a:p>
          <a:p>
            <a:endParaRPr lang="en-IN" sz="2400" dirty="0">
              <a:solidFill>
                <a:schemeClr val="tx1"/>
              </a:solidFill>
            </a:endParaRPr>
          </a:p>
        </p:txBody>
      </p:sp>
    </p:spTree>
    <p:extLst>
      <p:ext uri="{BB962C8B-B14F-4D97-AF65-F5344CB8AC3E}">
        <p14:creationId xmlns:p14="http://schemas.microsoft.com/office/powerpoint/2010/main" xmlns="" val="2191338609"/>
      </p:ext>
    </p:extLst>
  </p:cSld>
  <p:clrMapOvr>
    <a:masterClrMapping/>
  </p:clrMapOvr>
  <mc:AlternateContent xmlns:mc="http://schemas.openxmlformats.org/markup-compatibility/2006">
    <mc:Choice xmlns:p14="http://schemas.microsoft.com/office/powerpoint/2010/main" xmlns="" Requires="p14">
      <p:transition p14:dur="0">
        <p:sndAc>
          <p:stSnd>
            <p:snd r:embed="rId11" name="click.wav"/>
          </p:stSnd>
        </p:sndAc>
      </p:transition>
    </mc:Choice>
    <mc:Fallback>
      <p:transition>
        <p:sndAc>
          <p:stSnd>
            <p:snd r:embed="rId2" name="click.wav"/>
          </p:stSnd>
        </p:sndAc>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0BD0A5B-E1ED-4839-9661-9D291752F49B}"/>
              </a:ext>
            </a:extLst>
          </p:cNvPr>
          <p:cNvSpPr>
            <a:spLocks noGrp="1"/>
          </p:cNvSpPr>
          <p:nvPr>
            <p:ph type="title"/>
          </p:nvPr>
        </p:nvSpPr>
        <p:spPr>
          <a:xfrm>
            <a:off x="613903" y="156237"/>
            <a:ext cx="6347713" cy="1320800"/>
          </a:xfrm>
        </p:spPr>
        <p:txBody>
          <a:bodyPr/>
          <a:lstStyle/>
          <a:p>
            <a:r>
              <a:rPr lang="en-US" sz="3600" b="1" dirty="0">
                <a:solidFill>
                  <a:srgbClr val="000000"/>
                </a:solidFill>
                <a:effectLst/>
                <a:latin typeface="Times New Roman" panose="02020603050405020304" pitchFamily="18" charset="0"/>
                <a:ea typeface="Times New Roman" panose="02020603050405020304" pitchFamily="18" charset="0"/>
              </a:rPr>
              <a:t>Types of Web Pages</a:t>
            </a:r>
            <a:r>
              <a:rPr lang="en-IN" sz="3600" dirty="0">
                <a:effectLst/>
                <a:latin typeface="Times New Roman" panose="02020603050405020304" pitchFamily="18" charset="0"/>
                <a:ea typeface="Times New Roman" panose="02020603050405020304" pitchFamily="18" charset="0"/>
              </a:rPr>
              <a:t/>
            </a:r>
            <a:br>
              <a:rPr lang="en-IN" sz="3600" dirty="0">
                <a:effectLst/>
                <a:latin typeface="Times New Roman" panose="02020603050405020304" pitchFamily="18" charset="0"/>
                <a:ea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xmlns="" id="{EB050B0A-0039-400E-BB20-7E58540A28A4}"/>
              </a:ext>
            </a:extLst>
          </p:cNvPr>
          <p:cNvSpPr>
            <a:spLocks noGrp="1"/>
          </p:cNvSpPr>
          <p:nvPr>
            <p:ph idx="1"/>
          </p:nvPr>
        </p:nvSpPr>
        <p:spPr>
          <a:xfrm>
            <a:off x="107505" y="816637"/>
            <a:ext cx="9149320" cy="4628587"/>
          </a:xfrm>
        </p:spPr>
        <p:txBody>
          <a:bodyPr>
            <a:noAutofit/>
          </a:bodyPr>
          <a:lstStyle/>
          <a:p>
            <a:pPr marL="0" marR="57150" indent="0" algn="just">
              <a:lnSpc>
                <a:spcPct val="150000"/>
              </a:lnSpc>
              <a:spcAft>
                <a:spcPts val="2400"/>
              </a:spcAft>
              <a:buNone/>
            </a:pPr>
            <a:r>
              <a:rPr lang="en-US" sz="2400" b="1" dirty="0">
                <a:solidFill>
                  <a:srgbClr val="000000"/>
                </a:solidFill>
                <a:effectLst/>
                <a:latin typeface="Times New Roman" panose="02020603050405020304" pitchFamily="18" charset="0"/>
                <a:ea typeface="Times New Roman" panose="02020603050405020304" pitchFamily="18" charset="0"/>
              </a:rPr>
              <a:t>Static Web page</a:t>
            </a:r>
            <a:endParaRPr lang="en-IN" sz="2400" dirty="0">
              <a:effectLst/>
              <a:latin typeface="Times New Roman" panose="02020603050405020304" pitchFamily="18" charset="0"/>
              <a:ea typeface="Times New Roman" panose="02020603050405020304" pitchFamily="18" charset="0"/>
            </a:endParaRPr>
          </a:p>
          <a:p>
            <a:pPr marL="342900" marR="30480" lvl="0" indent="-342900" algn="just">
              <a:lnSpc>
                <a:spcPct val="150000"/>
              </a:lnSpc>
              <a:spcBef>
                <a:spcPts val="600"/>
              </a:spcBef>
              <a:spcAft>
                <a:spcPts val="720"/>
              </a:spcAft>
              <a:buFont typeface="Symbol" panose="05050102010706020507" pitchFamily="18" charset="2"/>
              <a:buChar char=""/>
            </a:pPr>
            <a:r>
              <a:rPr lang="en-US" sz="2400" b="1" dirty="0">
                <a:solidFill>
                  <a:srgbClr val="000000"/>
                </a:solidFill>
                <a:effectLst/>
                <a:latin typeface="Times New Roman" panose="02020603050405020304" pitchFamily="18" charset="0"/>
                <a:ea typeface="Times New Roman" panose="02020603050405020304" pitchFamily="18" charset="0"/>
              </a:rPr>
              <a:t>Static web pages</a:t>
            </a:r>
            <a:r>
              <a:rPr lang="en-US" sz="2400" dirty="0">
                <a:solidFill>
                  <a:srgbClr val="000000"/>
                </a:solidFill>
                <a:effectLst/>
                <a:latin typeface="Times New Roman" panose="02020603050405020304" pitchFamily="18" charset="0"/>
                <a:ea typeface="Times New Roman" panose="02020603050405020304" pitchFamily="18" charset="0"/>
              </a:rPr>
              <a:t> are also known as flat or stationary web page. </a:t>
            </a:r>
          </a:p>
          <a:p>
            <a:pPr marL="342900" marR="30480" lvl="0" indent="-342900" algn="just">
              <a:lnSpc>
                <a:spcPct val="150000"/>
              </a:lnSpc>
              <a:spcBef>
                <a:spcPts val="600"/>
              </a:spcBef>
              <a:spcAft>
                <a:spcPts val="720"/>
              </a:spcAft>
              <a:buFont typeface="Symbol" panose="05050102010706020507" pitchFamily="18" charset="2"/>
              <a:buChar char=""/>
            </a:pPr>
            <a:r>
              <a:rPr lang="en-US" sz="2400" dirty="0">
                <a:solidFill>
                  <a:srgbClr val="000000"/>
                </a:solidFill>
                <a:effectLst/>
                <a:latin typeface="Times New Roman" panose="02020603050405020304" pitchFamily="18" charset="0"/>
                <a:ea typeface="Times New Roman" panose="02020603050405020304" pitchFamily="18" charset="0"/>
              </a:rPr>
              <a:t>They are loaded on the client’s browser as exactly they are stored on the web server. </a:t>
            </a:r>
          </a:p>
          <a:p>
            <a:pPr marL="342900" marR="30480" lvl="0" indent="-342900" algn="just">
              <a:lnSpc>
                <a:spcPct val="150000"/>
              </a:lnSpc>
              <a:spcBef>
                <a:spcPts val="600"/>
              </a:spcBef>
              <a:spcAft>
                <a:spcPts val="720"/>
              </a:spcAft>
              <a:buFont typeface="Symbol" panose="05050102010706020507" pitchFamily="18" charset="2"/>
              <a:buChar char=""/>
            </a:pPr>
            <a:r>
              <a:rPr lang="en-US" sz="2400" dirty="0">
                <a:solidFill>
                  <a:srgbClr val="000000"/>
                </a:solidFill>
                <a:effectLst/>
                <a:latin typeface="Times New Roman" panose="02020603050405020304" pitchFamily="18" charset="0"/>
                <a:ea typeface="Times New Roman" panose="02020603050405020304" pitchFamily="18" charset="0"/>
              </a:rPr>
              <a:t>Such web pages contain only static information. </a:t>
            </a:r>
          </a:p>
          <a:p>
            <a:pPr marL="342900" marR="30480" lvl="0" indent="-342900" algn="just">
              <a:lnSpc>
                <a:spcPct val="150000"/>
              </a:lnSpc>
              <a:spcBef>
                <a:spcPts val="600"/>
              </a:spcBef>
              <a:spcAft>
                <a:spcPts val="720"/>
              </a:spcAft>
              <a:buFont typeface="Symbol" panose="05050102010706020507" pitchFamily="18" charset="2"/>
              <a:buChar char=""/>
            </a:pPr>
            <a:r>
              <a:rPr lang="en-US" sz="2400" dirty="0">
                <a:solidFill>
                  <a:srgbClr val="000000"/>
                </a:solidFill>
                <a:effectLst/>
                <a:latin typeface="Times New Roman" panose="02020603050405020304" pitchFamily="18" charset="0"/>
                <a:ea typeface="Times New Roman" panose="02020603050405020304" pitchFamily="18" charset="0"/>
              </a:rPr>
              <a:t>User can only read the information but can’t do any modification or interact with the information.</a:t>
            </a:r>
            <a:endParaRPr lang="en-IN" sz="2400" dirty="0">
              <a:effectLst/>
              <a:latin typeface="Times New Roman" panose="02020603050405020304" pitchFamily="18" charset="0"/>
              <a:ea typeface="Times New Roman" panose="02020603050405020304" pitchFamily="18" charset="0"/>
            </a:endParaRPr>
          </a:p>
          <a:p>
            <a:pPr marL="342900" marR="30480" lvl="0" indent="-342900" algn="just">
              <a:lnSpc>
                <a:spcPct val="150000"/>
              </a:lnSpc>
              <a:spcBef>
                <a:spcPts val="600"/>
              </a:spcBef>
              <a:spcAft>
                <a:spcPts val="720"/>
              </a:spcAft>
              <a:buFont typeface="Symbol" panose="05050102010706020507" pitchFamily="18" charset="2"/>
              <a:buChar char=""/>
            </a:pPr>
            <a:r>
              <a:rPr lang="en-US" sz="2400" dirty="0">
                <a:solidFill>
                  <a:srgbClr val="000000"/>
                </a:solidFill>
                <a:effectLst/>
                <a:latin typeface="Times New Roman" panose="02020603050405020304" pitchFamily="18" charset="0"/>
                <a:ea typeface="Times New Roman" panose="02020603050405020304" pitchFamily="18" charset="0"/>
              </a:rPr>
              <a:t>Static web pages are created using only HTML. Static web pages are only used when the information is no more required to be modified.</a:t>
            </a:r>
            <a:endParaRPr lang="en-IN" sz="2400" dirty="0">
              <a:effectLst/>
              <a:latin typeface="Times New Roman" panose="02020603050405020304" pitchFamily="18" charset="0"/>
              <a:ea typeface="Times New Roman" panose="02020603050405020304" pitchFamily="18" charset="0"/>
            </a:endParaRPr>
          </a:p>
          <a:p>
            <a:endParaRPr lang="en-IN" sz="2400" dirty="0"/>
          </a:p>
        </p:txBody>
      </p:sp>
    </p:spTree>
    <p:extLst>
      <p:ext uri="{BB962C8B-B14F-4D97-AF65-F5344CB8AC3E}">
        <p14:creationId xmlns:p14="http://schemas.microsoft.com/office/powerpoint/2010/main" xmlns="" val="2915772511"/>
      </p:ext>
    </p:extLst>
  </p:cSld>
  <p:clrMapOvr>
    <a:masterClrMapping/>
  </p:clrMapOvr>
  <mc:AlternateContent xmlns:mc="http://schemas.openxmlformats.org/markup-compatibility/2006">
    <mc:Choice xmlns:p14="http://schemas.microsoft.com/office/powerpoint/2010/main" xmlns="" Requires="p14">
      <p:transition p14:dur="0">
        <p:sndAc>
          <p:stSnd>
            <p:snd r:embed="rId3" name="click.wav"/>
          </p:stSnd>
        </p:sndAc>
      </p:transition>
    </mc:Choice>
    <mc:Fallback>
      <p:transition>
        <p:sndAc>
          <p:stSnd>
            <p:snd r:embed="rId2" name="click.wav"/>
          </p:stSnd>
        </p:sndAc>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F59B79C-B789-4B64-953E-DCB75EBCBA90}"/>
              </a:ext>
            </a:extLst>
          </p:cNvPr>
          <p:cNvSpPr>
            <a:spLocks noGrp="1"/>
          </p:cNvSpPr>
          <p:nvPr>
            <p:ph type="title"/>
          </p:nvPr>
        </p:nvSpPr>
        <p:spPr/>
        <p:txBody>
          <a:bodyPr/>
          <a:lstStyle/>
          <a:p>
            <a:r>
              <a:rPr lang="en-US" dirty="0"/>
              <a:t>Static Web Page</a:t>
            </a:r>
            <a:endParaRPr lang="en-IN" dirty="0"/>
          </a:p>
        </p:txBody>
      </p:sp>
      <p:pic>
        <p:nvPicPr>
          <p:cNvPr id="4" name="Content Placeholder 3" descr="internet_technologies_tutorial">
            <a:extLst>
              <a:ext uri="{FF2B5EF4-FFF2-40B4-BE49-F238E27FC236}">
                <a16:creationId xmlns:a16="http://schemas.microsoft.com/office/drawing/2014/main" xmlns="" id="{C2DACE26-9222-4A32-83D1-09FD567CD080}"/>
              </a:ext>
            </a:extLst>
          </p:cNvPr>
          <p:cNvPicPr>
            <a:picLocks noGrp="1"/>
          </p:cNvPicPr>
          <p:nvPr>
            <p:ph idx="1"/>
          </p:nvPr>
        </p:nvPicPr>
        <p:blipFill>
          <a:blip r:embed="rId3" cstate="print"/>
          <a:srcRect/>
          <a:stretch>
            <a:fillRect/>
          </a:stretch>
        </p:blipFill>
        <p:spPr bwMode="auto">
          <a:xfrm>
            <a:off x="609599" y="2420888"/>
            <a:ext cx="7777635" cy="3528392"/>
          </a:xfrm>
          <a:prstGeom prst="rect">
            <a:avLst/>
          </a:prstGeom>
          <a:noFill/>
          <a:ln w="9525">
            <a:noFill/>
            <a:miter lim="800000"/>
            <a:headEnd/>
            <a:tailEnd/>
          </a:ln>
        </p:spPr>
      </p:pic>
    </p:spTree>
    <p:extLst>
      <p:ext uri="{BB962C8B-B14F-4D97-AF65-F5344CB8AC3E}">
        <p14:creationId xmlns:p14="http://schemas.microsoft.com/office/powerpoint/2010/main" xmlns="" val="1638938931"/>
      </p:ext>
    </p:extLst>
  </p:cSld>
  <p:clrMapOvr>
    <a:masterClrMapping/>
  </p:clrMapOvr>
  <mc:AlternateContent xmlns:mc="http://schemas.openxmlformats.org/markup-compatibility/2006">
    <mc:Choice xmlns:p14="http://schemas.microsoft.com/office/powerpoint/2010/main" xmlns="" Requires="p14">
      <p:transition p14:dur="0">
        <p:sndAc>
          <p:stSnd>
            <p:snd r:embed="rId4" name="click.wav"/>
          </p:stSnd>
        </p:sndAc>
      </p:transition>
    </mc:Choice>
    <mc:Fallback>
      <p:transition>
        <p:sndAc>
          <p:stSnd>
            <p:snd r:embed="rId2" name="click.wav"/>
          </p:stSnd>
        </p:sndAc>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26B533F-71A2-4A90-B172-C325D5A779CF}"/>
              </a:ext>
            </a:extLst>
          </p:cNvPr>
          <p:cNvSpPr>
            <a:spLocks noGrp="1"/>
          </p:cNvSpPr>
          <p:nvPr>
            <p:ph type="title"/>
          </p:nvPr>
        </p:nvSpPr>
        <p:spPr/>
        <p:txBody>
          <a:bodyPr/>
          <a:lstStyle/>
          <a:p>
            <a:r>
              <a:rPr lang="en-US" sz="3600" b="1" dirty="0">
                <a:solidFill>
                  <a:srgbClr val="000000"/>
                </a:solidFill>
                <a:effectLst/>
                <a:latin typeface="Times New Roman" panose="02020603050405020304" pitchFamily="18" charset="0"/>
                <a:ea typeface="Times New Roman" panose="02020603050405020304" pitchFamily="18" charset="0"/>
                <a:cs typeface="Latha" panose="020B0604020202020204" pitchFamily="34" charset="0"/>
              </a:rPr>
              <a:t>Dynamic Web page</a:t>
            </a:r>
            <a:r>
              <a:rPr lang="en-IN" sz="3600" b="1" dirty="0">
                <a:solidFill>
                  <a:srgbClr val="4472C4"/>
                </a:solidFill>
                <a:effectLst/>
                <a:latin typeface="Calibri Light" panose="020F0302020204030204" pitchFamily="34" charset="0"/>
                <a:ea typeface="Times New Roman" panose="02020603050405020304" pitchFamily="18" charset="0"/>
                <a:cs typeface="Latha" panose="020B0604020202020204" pitchFamily="34" charset="0"/>
              </a:rPr>
              <a:t/>
            </a:r>
            <a:br>
              <a:rPr lang="en-IN" sz="3600" b="1" dirty="0">
                <a:solidFill>
                  <a:srgbClr val="4472C4"/>
                </a:solidFill>
                <a:effectLst/>
                <a:latin typeface="Calibri Light" panose="020F0302020204030204" pitchFamily="34" charset="0"/>
                <a:ea typeface="Times New Roman" panose="02020603050405020304" pitchFamily="18" charset="0"/>
                <a:cs typeface="Latha" panose="020B0604020202020204" pitchFamily="34" charset="0"/>
              </a:rPr>
            </a:br>
            <a:endParaRPr lang="en-IN" dirty="0"/>
          </a:p>
        </p:txBody>
      </p:sp>
      <p:sp>
        <p:nvSpPr>
          <p:cNvPr id="3" name="Content Placeholder 2">
            <a:extLst>
              <a:ext uri="{FF2B5EF4-FFF2-40B4-BE49-F238E27FC236}">
                <a16:creationId xmlns:a16="http://schemas.microsoft.com/office/drawing/2014/main" xmlns="" id="{B4D22CFA-D006-4867-AB12-8ADC9CB51E71}"/>
              </a:ext>
            </a:extLst>
          </p:cNvPr>
          <p:cNvSpPr>
            <a:spLocks noGrp="1"/>
          </p:cNvSpPr>
          <p:nvPr>
            <p:ph idx="1"/>
          </p:nvPr>
        </p:nvSpPr>
        <p:spPr>
          <a:xfrm>
            <a:off x="609598" y="1700808"/>
            <a:ext cx="8534401" cy="4340555"/>
          </a:xfrm>
        </p:spPr>
        <p:txBody>
          <a:bodyPr/>
          <a:lstStyle/>
          <a:p>
            <a:pPr marL="30480" marR="30480" algn="just">
              <a:lnSpc>
                <a:spcPct val="150000"/>
              </a:lnSpc>
              <a:spcBef>
                <a:spcPts val="600"/>
              </a:spcBef>
              <a:spcAft>
                <a:spcPts val="720"/>
              </a:spcAft>
              <a:buFont typeface="Wingdings" panose="05000000000000000000" pitchFamily="2" charset="2"/>
              <a:buChar char="§"/>
            </a:pPr>
            <a:r>
              <a:rPr lang="en-US" sz="2400" b="1" dirty="0">
                <a:solidFill>
                  <a:srgbClr val="000000"/>
                </a:solidFill>
                <a:effectLst/>
                <a:latin typeface="Times New Roman" panose="02020603050405020304" pitchFamily="18" charset="0"/>
                <a:ea typeface="Times New Roman" panose="02020603050405020304" pitchFamily="18" charset="0"/>
              </a:rPr>
              <a:t>Dynamic web page</a:t>
            </a:r>
            <a:r>
              <a:rPr lang="en-US" sz="2400" dirty="0">
                <a:solidFill>
                  <a:srgbClr val="000000"/>
                </a:solidFill>
                <a:effectLst/>
                <a:latin typeface="Times New Roman" panose="02020603050405020304" pitchFamily="18" charset="0"/>
                <a:ea typeface="Times New Roman" panose="02020603050405020304" pitchFamily="18" charset="0"/>
              </a:rPr>
              <a:t> shows different information at different point of time. </a:t>
            </a:r>
          </a:p>
          <a:p>
            <a:pPr marL="30480" marR="30480" algn="just">
              <a:lnSpc>
                <a:spcPct val="150000"/>
              </a:lnSpc>
              <a:spcBef>
                <a:spcPts val="600"/>
              </a:spcBef>
              <a:spcAft>
                <a:spcPts val="720"/>
              </a:spcAft>
              <a:buFont typeface="Wingdings" panose="05000000000000000000" pitchFamily="2" charset="2"/>
              <a:buChar char="§"/>
            </a:pPr>
            <a:r>
              <a:rPr lang="en-US" sz="2400" dirty="0">
                <a:solidFill>
                  <a:srgbClr val="000000"/>
                </a:solidFill>
                <a:effectLst/>
                <a:latin typeface="Times New Roman" panose="02020603050405020304" pitchFamily="18" charset="0"/>
                <a:ea typeface="Times New Roman" panose="02020603050405020304" pitchFamily="18" charset="0"/>
              </a:rPr>
              <a:t>It is possible to change a portion of a web page without loading the entire web page. </a:t>
            </a:r>
          </a:p>
          <a:p>
            <a:pPr marL="30480" marR="30480" algn="just">
              <a:lnSpc>
                <a:spcPct val="150000"/>
              </a:lnSpc>
              <a:spcBef>
                <a:spcPts val="600"/>
              </a:spcBef>
              <a:spcAft>
                <a:spcPts val="720"/>
              </a:spcAft>
              <a:buFont typeface="Wingdings" panose="05000000000000000000" pitchFamily="2" charset="2"/>
              <a:buChar char="§"/>
            </a:pPr>
            <a:r>
              <a:rPr lang="en-US" sz="2400" dirty="0">
                <a:solidFill>
                  <a:srgbClr val="000000"/>
                </a:solidFill>
                <a:effectLst/>
                <a:latin typeface="Times New Roman" panose="02020603050405020304" pitchFamily="18" charset="0"/>
                <a:ea typeface="Times New Roman" panose="02020603050405020304" pitchFamily="18" charset="0"/>
              </a:rPr>
              <a:t>It has been made possible using </a:t>
            </a:r>
            <a:r>
              <a:rPr lang="en-US" sz="2400" b="1" dirty="0">
                <a:solidFill>
                  <a:srgbClr val="000000"/>
                </a:solidFill>
                <a:effectLst/>
                <a:latin typeface="Times New Roman" panose="02020603050405020304" pitchFamily="18" charset="0"/>
                <a:ea typeface="Times New Roman" panose="02020603050405020304" pitchFamily="18" charset="0"/>
              </a:rPr>
              <a:t>Ajax</a:t>
            </a:r>
            <a:r>
              <a:rPr lang="en-US" sz="2400" dirty="0">
                <a:solidFill>
                  <a:srgbClr val="000000"/>
                </a:solidFill>
                <a:effectLst/>
                <a:latin typeface="Times New Roman" panose="02020603050405020304" pitchFamily="18" charset="0"/>
                <a:ea typeface="Times New Roman" panose="02020603050405020304" pitchFamily="18" charset="0"/>
              </a:rPr>
              <a:t> technology.</a:t>
            </a:r>
            <a:endParaRPr lang="en-IN" sz="2400" dirty="0">
              <a:effectLst/>
              <a:latin typeface="Times New Roman" panose="02020603050405020304" pitchFamily="18" charset="0"/>
              <a:ea typeface="Times New Roman" panose="02020603050405020304" pitchFamily="18" charset="0"/>
            </a:endParaRPr>
          </a:p>
          <a:p>
            <a:pPr>
              <a:buFont typeface="Wingdings" panose="05000000000000000000" pitchFamily="2" charset="2"/>
              <a:buChar char="§"/>
            </a:pPr>
            <a:endParaRPr lang="en-IN" dirty="0"/>
          </a:p>
        </p:txBody>
      </p:sp>
    </p:spTree>
    <p:extLst>
      <p:ext uri="{BB962C8B-B14F-4D97-AF65-F5344CB8AC3E}">
        <p14:creationId xmlns:p14="http://schemas.microsoft.com/office/powerpoint/2010/main" xmlns="" val="3965896916"/>
      </p:ext>
    </p:extLst>
  </p:cSld>
  <p:clrMapOvr>
    <a:masterClrMapping/>
  </p:clrMapOvr>
  <mc:AlternateContent xmlns:mc="http://schemas.openxmlformats.org/markup-compatibility/2006">
    <mc:Choice xmlns:p14="http://schemas.microsoft.com/office/powerpoint/2010/main" xmlns="" Requires="p14">
      <p:transition p14:dur="0">
        <p:sndAc>
          <p:stSnd>
            <p:snd r:embed="rId3" name="click.wav"/>
          </p:stSnd>
        </p:sndAc>
      </p:transition>
    </mc:Choice>
    <mc:Fallback>
      <p:transition>
        <p:sndAc>
          <p:stSnd>
            <p:snd r:embed="rId2" name="click.wav"/>
          </p:stSnd>
        </p:sndAc>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7CB8B8-14B7-41C5-A977-206E1E55A96A}"/>
              </a:ext>
            </a:extLst>
          </p:cNvPr>
          <p:cNvSpPr>
            <a:spLocks noGrp="1"/>
          </p:cNvSpPr>
          <p:nvPr>
            <p:ph type="title"/>
          </p:nvPr>
        </p:nvSpPr>
        <p:spPr/>
        <p:txBody>
          <a:bodyPr/>
          <a:lstStyle/>
          <a:p>
            <a:r>
              <a:rPr lang="en-US" dirty="0"/>
              <a:t>Dynamic Web Page</a:t>
            </a:r>
            <a:endParaRPr lang="en-IN" dirty="0"/>
          </a:p>
        </p:txBody>
      </p:sp>
      <p:pic>
        <p:nvPicPr>
          <p:cNvPr id="4" name="Content Placeholder 3" descr="internet_technologies_tutorial">
            <a:extLst>
              <a:ext uri="{FF2B5EF4-FFF2-40B4-BE49-F238E27FC236}">
                <a16:creationId xmlns:a16="http://schemas.microsoft.com/office/drawing/2014/main" xmlns="" id="{D00C544E-6C78-49CD-8FB7-5EFB8285557C}"/>
              </a:ext>
            </a:extLst>
          </p:cNvPr>
          <p:cNvPicPr>
            <a:picLocks noGrp="1"/>
          </p:cNvPicPr>
          <p:nvPr>
            <p:ph idx="1"/>
          </p:nvPr>
        </p:nvPicPr>
        <p:blipFill>
          <a:blip r:embed="rId3" cstate="print"/>
          <a:srcRect/>
          <a:stretch>
            <a:fillRect/>
          </a:stretch>
        </p:blipFill>
        <p:spPr bwMode="auto">
          <a:xfrm>
            <a:off x="1116806" y="2348880"/>
            <a:ext cx="7055594" cy="3240360"/>
          </a:xfrm>
          <a:prstGeom prst="rect">
            <a:avLst/>
          </a:prstGeom>
          <a:noFill/>
          <a:ln w="9525">
            <a:noFill/>
            <a:miter lim="800000"/>
            <a:headEnd/>
            <a:tailEnd/>
          </a:ln>
        </p:spPr>
      </p:pic>
    </p:spTree>
    <p:extLst>
      <p:ext uri="{BB962C8B-B14F-4D97-AF65-F5344CB8AC3E}">
        <p14:creationId xmlns:p14="http://schemas.microsoft.com/office/powerpoint/2010/main" xmlns="" val="2072255002"/>
      </p:ext>
    </p:extLst>
  </p:cSld>
  <p:clrMapOvr>
    <a:masterClrMapping/>
  </p:clrMapOvr>
  <mc:AlternateContent xmlns:mc="http://schemas.openxmlformats.org/markup-compatibility/2006">
    <mc:Choice xmlns:p14="http://schemas.microsoft.com/office/powerpoint/2010/main" xmlns="" Requires="p14">
      <p:transition p14:dur="0">
        <p:sndAc>
          <p:stSnd>
            <p:snd r:embed="rId4" name="click.wav"/>
          </p:stSnd>
        </p:sndAc>
      </p:transition>
    </mc:Choice>
    <mc:Fallback>
      <p:transition>
        <p:sndAc>
          <p:stSnd>
            <p:snd r:embed="rId2" name="click.wav"/>
          </p:stSnd>
        </p:sndAc>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pPr algn="ctr">
              <a:buNone/>
            </a:pPr>
            <a:endParaRPr lang="en-IN" dirty="0"/>
          </a:p>
          <a:p>
            <a:pPr algn="ctr">
              <a:buNone/>
            </a:pPr>
            <a:endParaRPr lang="en-IN" dirty="0"/>
          </a:p>
          <a:p>
            <a:pPr algn="ctr">
              <a:buNone/>
            </a:pPr>
            <a:r>
              <a:rPr lang="en-IN" sz="7200" dirty="0">
                <a:latin typeface="Times New Roman" pitchFamily="18" charset="0"/>
                <a:cs typeface="Times New Roman" pitchFamily="18" charset="0"/>
              </a:rPr>
              <a:t>Thank you</a:t>
            </a:r>
          </a:p>
        </p:txBody>
      </p:sp>
    </p:spTree>
  </p:cSld>
  <p:clrMapOvr>
    <a:masterClrMapping/>
  </p:clrMapOvr>
  <mc:AlternateContent xmlns:mc="http://schemas.openxmlformats.org/markup-compatibility/2006">
    <mc:Choice xmlns:p14="http://schemas.microsoft.com/office/powerpoint/2010/main" xmlns="" Requires="p14">
      <p:transition p14:dur="0">
        <p:sndAc>
          <p:stSnd>
            <p:snd r:embed="rId3" name="click.wav"/>
          </p:stSnd>
        </p:sndAc>
      </p:transition>
    </mc:Choice>
    <mc:Fallback>
      <p:transition>
        <p:sndAc>
          <p:stSnd>
            <p:snd r:embed="rId2" name="click.wav"/>
          </p:stSnd>
        </p:sndAc>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420884D-7F62-40C6-954D-0361DFDF4B2F}"/>
              </a:ext>
            </a:extLst>
          </p:cNvPr>
          <p:cNvSpPr>
            <a:spLocks noGrp="1"/>
          </p:cNvSpPr>
          <p:nvPr>
            <p:ph type="title"/>
          </p:nvPr>
        </p:nvSpPr>
        <p:spPr>
          <a:xfrm>
            <a:off x="609599" y="188640"/>
            <a:ext cx="8354889" cy="1080120"/>
          </a:xfrm>
        </p:spPr>
        <p:txBody>
          <a:bodyPr>
            <a:noAutofit/>
          </a:bodyPr>
          <a:lstStyle/>
          <a:p>
            <a:pPr>
              <a:lnSpc>
                <a:spcPct val="150000"/>
              </a:lnSpc>
              <a:spcAft>
                <a:spcPts val="800"/>
              </a:spcAft>
              <a:tabLst>
                <a:tab pos="904875" algn="l"/>
              </a:tabLst>
            </a:pPr>
            <a:r>
              <a:rPr lang="en-US" sz="2400" b="1" dirty="0">
                <a:solidFill>
                  <a:srgbClr val="000000"/>
                </a:solidFill>
                <a:effectLst/>
                <a:latin typeface="Times New Roman" panose="02020603050405020304" pitchFamily="18" charset="0"/>
                <a:ea typeface="Calibri" panose="020F0502020204030204" pitchFamily="34" charset="0"/>
                <a:cs typeface="Latha" panose="020B0604020202020204" pitchFamily="34" charset="0"/>
              </a:rPr>
              <a:t>1.1 Web Basics:</a:t>
            </a:r>
            <a:r>
              <a:rPr lang="en-IN" sz="2400" dirty="0">
                <a:effectLst/>
                <a:latin typeface="Calibri" panose="020F0502020204030204" pitchFamily="34" charset="0"/>
                <a:ea typeface="Calibri" panose="020F0502020204030204" pitchFamily="34" charset="0"/>
                <a:cs typeface="Latha" panose="020B0604020202020204" pitchFamily="34" charset="0"/>
              </a:rPr>
              <a:t/>
            </a:r>
            <a:br>
              <a:rPr lang="en-IN" sz="2400" dirty="0">
                <a:effectLst/>
                <a:latin typeface="Calibri" panose="020F0502020204030204" pitchFamily="34" charset="0"/>
                <a:ea typeface="Calibri" panose="020F0502020204030204" pitchFamily="34" charset="0"/>
                <a:cs typeface="Latha" panose="020B0604020202020204" pitchFamily="34" charset="0"/>
              </a:rPr>
            </a:br>
            <a:r>
              <a:rPr lang="en-US" sz="2400" b="1" dirty="0">
                <a:solidFill>
                  <a:srgbClr val="000000"/>
                </a:solidFill>
                <a:effectLst/>
                <a:latin typeface="Times New Roman" panose="02020603050405020304" pitchFamily="18" charset="0"/>
                <a:ea typeface="Times New Roman" panose="02020603050405020304" pitchFamily="18" charset="0"/>
              </a:rPr>
              <a:t>Concept of </a:t>
            </a:r>
            <a:r>
              <a:rPr lang="en-US" sz="2400" b="1" dirty="0">
                <a:solidFill>
                  <a:schemeClr val="tx1"/>
                </a:solidFill>
                <a:effectLst/>
                <a:latin typeface="Times New Roman" panose="02020603050405020304" pitchFamily="18" charset="0"/>
                <a:ea typeface="Times New Roman" panose="02020603050405020304" pitchFamily="18" charset="0"/>
                <a:hlinkClick r:id="rId3">
                  <a:extLst>
                    <a:ext uri="{A12FA001-AC4F-418D-AE19-62706E023703}">
                      <ahyp:hlinkClr xmlns:ahyp="http://schemas.microsoft.com/office/drawing/2018/hyperlinkcolor" xmlns="" val="tx"/>
                    </a:ext>
                  </a:extLst>
                </a:hlinkClick>
              </a:rPr>
              <a:t>WWW.</a:t>
            </a:r>
            <a:r>
              <a:rPr lang="en-IN" sz="2400" b="1" dirty="0">
                <a:effectLst/>
                <a:latin typeface="Times New Roman" panose="02020603050405020304" pitchFamily="18" charset="0"/>
                <a:ea typeface="Times New Roman" panose="02020603050405020304" pitchFamily="18" charset="0"/>
              </a:rPr>
              <a:t/>
            </a:r>
            <a:br>
              <a:rPr lang="en-IN" sz="2400" b="1" dirty="0">
                <a:effectLst/>
                <a:latin typeface="Times New Roman" panose="02020603050405020304" pitchFamily="18" charset="0"/>
                <a:ea typeface="Times New Roman" panose="02020603050405020304" pitchFamily="18" charset="0"/>
              </a:rPr>
            </a:br>
            <a:endParaRPr lang="en-IN" sz="2400" dirty="0"/>
          </a:p>
        </p:txBody>
      </p:sp>
      <p:sp>
        <p:nvSpPr>
          <p:cNvPr id="3" name="Content Placeholder 2">
            <a:extLst>
              <a:ext uri="{FF2B5EF4-FFF2-40B4-BE49-F238E27FC236}">
                <a16:creationId xmlns:a16="http://schemas.microsoft.com/office/drawing/2014/main" xmlns="" id="{B1D6F661-A5A7-4459-A5A6-2EBDEA16A12A}"/>
              </a:ext>
            </a:extLst>
          </p:cNvPr>
          <p:cNvSpPr>
            <a:spLocks noGrp="1"/>
          </p:cNvSpPr>
          <p:nvPr>
            <p:ph idx="1"/>
          </p:nvPr>
        </p:nvSpPr>
        <p:spPr>
          <a:xfrm>
            <a:off x="609599" y="1268760"/>
            <a:ext cx="8354888" cy="4772603"/>
          </a:xfrm>
        </p:spPr>
        <p:txBody>
          <a:bodyPr>
            <a:noAutofit/>
          </a:bodyPr>
          <a:lstStyle/>
          <a:p>
            <a:pPr marL="342900" lvl="0" indent="-342900" algn="just">
              <a:lnSpc>
                <a:spcPct val="150000"/>
              </a:lnSpc>
              <a:spcBef>
                <a:spcPts val="850"/>
              </a:spcBef>
              <a:spcAft>
                <a:spcPts val="0"/>
              </a:spcAft>
              <a:buFont typeface="Symbol" panose="05050102010706020507" pitchFamily="18" charset="2"/>
              <a:buChar char=""/>
              <a:tabLst>
                <a:tab pos="426720" algn="l"/>
              </a:tabLst>
            </a:pP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WWW is stands for World Wide</a:t>
            </a:r>
            <a:r>
              <a:rPr lang="en-US" sz="2400" b="1" spc="-2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Web.</a:t>
            </a:r>
            <a:endParaRPr lang="en-IN" sz="2400" b="1" dirty="0">
              <a:solidFill>
                <a:srgbClr val="4472C4"/>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184785" lvl="0" indent="-342900" algn="just">
              <a:lnSpc>
                <a:spcPct val="150000"/>
              </a:lnSpc>
              <a:spcAft>
                <a:spcPts val="800"/>
              </a:spcAft>
              <a:buFont typeface="Symbol" panose="05050102010706020507" pitchFamily="18" charset="2"/>
              <a:buChar char=""/>
              <a:tabLst>
                <a:tab pos="426720" algn="l"/>
              </a:tabLst>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World Wide Web (WWW)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is a global information medium which users can read and write via computer connected to the</a:t>
            </a:r>
            <a:r>
              <a:rPr lang="en-US" sz="2400" spc="-35"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internet.</a:t>
            </a:r>
            <a:endParaRPr lang="en-IN"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184150" lvl="0" indent="-342900" algn="just">
              <a:lnSpc>
                <a:spcPct val="150000"/>
              </a:lnSpc>
              <a:spcAft>
                <a:spcPts val="800"/>
              </a:spcAft>
              <a:buFont typeface="Symbol" panose="05050102010706020507" pitchFamily="18" charset="2"/>
              <a:buChar char=""/>
              <a:tabLst>
                <a:tab pos="426720" algn="l"/>
              </a:tabLst>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Web, or World Wide Web, is basically a system of Internet servers that support specially formatted documents. The documents are formatted in a markup language called HTML (Hypertext Markup Language) that supports links to other documents, as well as graphics, audio, and video</a:t>
            </a:r>
            <a:r>
              <a:rPr lang="en-US" sz="2400" spc="-15"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files.</a:t>
            </a:r>
            <a:endParaRPr lang="en-IN"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050134901"/>
      </p:ext>
    </p:extLst>
  </p:cSld>
  <p:clrMapOvr>
    <a:masterClrMapping/>
  </p:clrMapOvr>
  <mc:AlternateContent xmlns:mc="http://schemas.openxmlformats.org/markup-compatibility/2006">
    <mc:Choice xmlns:p14="http://schemas.microsoft.com/office/powerpoint/2010/main" xmlns="" Requires="p14">
      <p:transition p14:dur="0">
        <p:sndAc>
          <p:stSnd>
            <p:snd r:embed="rId4" name="click.wav"/>
          </p:stSnd>
        </p:sndAc>
      </p:transition>
    </mc:Choice>
    <mc:Fallback>
      <p:transition>
        <p:sndAc>
          <p:stSnd>
            <p:snd r:embed="rId2" name="click.wav"/>
          </p:stSnd>
        </p:sndAc>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0588D74-E47A-4603-AA99-9EF28FD9BD48}"/>
              </a:ext>
            </a:extLst>
          </p:cNvPr>
          <p:cNvSpPr>
            <a:spLocks noGrp="1"/>
          </p:cNvSpPr>
          <p:nvPr>
            <p:ph idx="1"/>
          </p:nvPr>
        </p:nvSpPr>
        <p:spPr>
          <a:xfrm>
            <a:off x="609598" y="476672"/>
            <a:ext cx="7778825" cy="5564691"/>
          </a:xfrm>
        </p:spPr>
        <p:txBody>
          <a:bodyPr>
            <a:normAutofit/>
          </a:bodyPr>
          <a:lstStyle/>
          <a:p>
            <a:pPr marL="342900" marR="186055" lvl="0" indent="-342900" algn="just">
              <a:lnSpc>
                <a:spcPct val="150000"/>
              </a:lnSpc>
              <a:spcAft>
                <a:spcPts val="800"/>
              </a:spcAft>
              <a:buFont typeface="Symbol" panose="05050102010706020507" pitchFamily="18" charset="2"/>
              <a:buChar char=""/>
              <a:tabLst>
                <a:tab pos="426720" algn="l"/>
              </a:tabLst>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 short, </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World Wide Web (WWW)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is collection of text pages, digital photographs, music files, videos, and animations you can access over the</a:t>
            </a:r>
            <a:r>
              <a:rPr lang="en-US" sz="2400" spc="-25"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Internet.</a:t>
            </a:r>
            <a:endParaRPr lang="en-IN"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189230" lvl="0" indent="-342900" algn="just">
              <a:lnSpc>
                <a:spcPct val="150000"/>
              </a:lnSpc>
              <a:spcAft>
                <a:spcPts val="800"/>
              </a:spcAft>
              <a:buFont typeface="Symbol" panose="05050102010706020507" pitchFamily="18" charset="2"/>
              <a:buChar char=""/>
              <a:tabLst>
                <a:tab pos="426720" algn="l"/>
              </a:tabLst>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There are several applications called </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Web browsers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that make it easy to access the World Wide Web; For example: Firefox ,Microsoft's Internet Explorer, Chrome</a:t>
            </a:r>
            <a:r>
              <a:rPr lang="en-US" sz="2400" spc="-4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Etc.</a:t>
            </a:r>
            <a:endParaRPr lang="en-IN"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IN" sz="2400" dirty="0"/>
          </a:p>
        </p:txBody>
      </p:sp>
    </p:spTree>
    <p:extLst>
      <p:ext uri="{BB962C8B-B14F-4D97-AF65-F5344CB8AC3E}">
        <p14:creationId xmlns:p14="http://schemas.microsoft.com/office/powerpoint/2010/main" xmlns="" val="1542480055"/>
      </p:ext>
    </p:extLst>
  </p:cSld>
  <p:clrMapOvr>
    <a:masterClrMapping/>
  </p:clrMapOvr>
  <mc:AlternateContent xmlns:mc="http://schemas.openxmlformats.org/markup-compatibility/2006">
    <mc:Choice xmlns:p14="http://schemas.microsoft.com/office/powerpoint/2010/main" xmlns="" Requires="p14">
      <p:transition p14:dur="0">
        <p:sndAc>
          <p:stSnd>
            <p:snd r:embed="rId3" name="click.wav"/>
          </p:stSnd>
        </p:sndAc>
      </p:transition>
    </mc:Choice>
    <mc:Fallback>
      <p:transition>
        <p:sndAc>
          <p:stSnd>
            <p:snd r:embed="rId2" name="click.wav"/>
          </p:stSnd>
        </p:sndAc>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0EDB690-1C70-4D40-869D-6C1D704A7328}"/>
              </a:ext>
            </a:extLst>
          </p:cNvPr>
          <p:cNvSpPr>
            <a:spLocks noGrp="1"/>
          </p:cNvSpPr>
          <p:nvPr>
            <p:ph type="title"/>
          </p:nvPr>
        </p:nvSpPr>
        <p:spPr>
          <a:xfrm>
            <a:off x="755576" y="260648"/>
            <a:ext cx="6347713" cy="659160"/>
          </a:xfrm>
        </p:spPr>
        <p:txBody>
          <a:bodyPr>
            <a:normAutofit fontScale="90000"/>
          </a:bodyPr>
          <a:lstStyle/>
          <a:p>
            <a:r>
              <a:rPr lang="en-US" sz="3600" b="1" dirty="0">
                <a:solidFill>
                  <a:srgbClr val="000000"/>
                </a:solidFill>
                <a:effectLst/>
                <a:latin typeface="Times New Roman" panose="02020603050405020304" pitchFamily="18" charset="0"/>
                <a:ea typeface="Calibri" panose="020F0502020204030204" pitchFamily="34" charset="0"/>
                <a:cs typeface="Latha" panose="020B0604020202020204" pitchFamily="34" charset="0"/>
              </a:rPr>
              <a:t>1.2 What is The Internet?</a:t>
            </a:r>
            <a:r>
              <a:rPr lang="en-IN" sz="3600" dirty="0">
                <a:effectLst/>
                <a:latin typeface="Calibri" panose="020F0502020204030204" pitchFamily="34" charset="0"/>
                <a:ea typeface="Calibri" panose="020F0502020204030204" pitchFamily="34" charset="0"/>
                <a:cs typeface="Latha" panose="020B0604020202020204" pitchFamily="34" charset="0"/>
              </a:rPr>
              <a:t/>
            </a:r>
            <a:br>
              <a:rPr lang="en-IN" sz="3600" dirty="0">
                <a:effectLst/>
                <a:latin typeface="Calibri" panose="020F0502020204030204" pitchFamily="34" charset="0"/>
                <a:ea typeface="Calibri" panose="020F0502020204030204" pitchFamily="34" charset="0"/>
                <a:cs typeface="Latha" panose="020B0604020202020204" pitchFamily="34" charset="0"/>
              </a:rPr>
            </a:br>
            <a:endParaRPr lang="en-IN" dirty="0"/>
          </a:p>
        </p:txBody>
      </p:sp>
      <p:sp>
        <p:nvSpPr>
          <p:cNvPr id="3" name="Content Placeholder 2">
            <a:extLst>
              <a:ext uri="{FF2B5EF4-FFF2-40B4-BE49-F238E27FC236}">
                <a16:creationId xmlns:a16="http://schemas.microsoft.com/office/drawing/2014/main" xmlns="" id="{8783748D-8F2B-4937-A438-BB148FCFE6AC}"/>
              </a:ext>
            </a:extLst>
          </p:cNvPr>
          <p:cNvSpPr>
            <a:spLocks noGrp="1"/>
          </p:cNvSpPr>
          <p:nvPr>
            <p:ph idx="1"/>
          </p:nvPr>
        </p:nvSpPr>
        <p:spPr>
          <a:xfrm>
            <a:off x="323528" y="764704"/>
            <a:ext cx="8712967" cy="5688632"/>
          </a:xfrm>
        </p:spPr>
        <p:txBody>
          <a:bodyPr>
            <a:noAutofit/>
          </a:bodyPr>
          <a:lstStyle/>
          <a:p>
            <a:pPr marL="342900" marR="187325" lvl="0" indent="-342900" algn="just">
              <a:spcAft>
                <a:spcPts val="800"/>
              </a:spcAft>
              <a:buFont typeface="Symbol" panose="05050102010706020507" pitchFamily="18" charset="2"/>
              <a:buChar char=""/>
              <a:tabLst>
                <a:tab pos="426720" algn="l"/>
              </a:tabLst>
            </a:pPr>
            <a:r>
              <a:rPr lang="en-US"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The Internet is a global system of interconnected computer networks. </a:t>
            </a:r>
          </a:p>
          <a:p>
            <a:pPr marL="342900" marR="187325" lvl="0" indent="-342900" algn="just">
              <a:spcAft>
                <a:spcPts val="800"/>
              </a:spcAft>
              <a:buFont typeface="Symbol" panose="05050102010706020507" pitchFamily="18" charset="2"/>
              <a:buChar char=""/>
              <a:tabLst>
                <a:tab pos="426720" algn="l"/>
              </a:tabLst>
            </a:pPr>
            <a:r>
              <a:rPr lang="en-US"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It is a collection of text documents and other resources, linked by hyperlinks and URLs, usually accessed by web browsers, from web</a:t>
            </a:r>
            <a:r>
              <a:rPr lang="en-US" sz="2200" spc="5"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servers.</a:t>
            </a:r>
            <a:endParaRPr lang="en-IN"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buFont typeface="Wingdings" panose="05000000000000000000" pitchFamily="2" charset="2"/>
              <a:buChar char="§"/>
            </a:pPr>
            <a:r>
              <a:rPr lang="en-US"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The Internet is a massive network of networks, a networking infrastructure. </a:t>
            </a:r>
          </a:p>
          <a:p>
            <a:pPr algn="just">
              <a:buFont typeface="Wingdings" panose="05000000000000000000" pitchFamily="2" charset="2"/>
              <a:buChar char="§"/>
            </a:pPr>
            <a:r>
              <a:rPr lang="en-US"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It connects millions of computers together globally, forming a network in which any computer can communicate with any other computer as long as they are both connected to the Internet. </a:t>
            </a:r>
          </a:p>
          <a:p>
            <a:pPr algn="just">
              <a:buFont typeface="Wingdings" panose="05000000000000000000" pitchFamily="2" charset="2"/>
              <a:buChar char="§"/>
            </a:pPr>
            <a:r>
              <a:rPr lang="en-US"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Information</a:t>
            </a:r>
            <a:r>
              <a:rPr lang="en-US" sz="2200" spc="65"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that</a:t>
            </a:r>
            <a:r>
              <a:rPr lang="en-US" sz="2200" spc="6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travels</a:t>
            </a:r>
            <a:r>
              <a:rPr lang="en-US" sz="2200" spc="6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over</a:t>
            </a:r>
            <a:r>
              <a:rPr lang="en-US" sz="2200" spc="6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the</a:t>
            </a:r>
            <a:r>
              <a:rPr lang="en-US" sz="2200" spc="65"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Internet</a:t>
            </a:r>
            <a:r>
              <a:rPr lang="en-US" sz="2200" spc="5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does</a:t>
            </a:r>
            <a:r>
              <a:rPr lang="en-US" sz="2200" spc="65"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so</a:t>
            </a:r>
            <a:r>
              <a:rPr lang="en-US" sz="2200" spc="6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via</a:t>
            </a:r>
            <a:r>
              <a:rPr lang="en-US" sz="2200" spc="6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a:t>
            </a:r>
            <a:r>
              <a:rPr lang="en-US" sz="2200" spc="55"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variety</a:t>
            </a:r>
            <a:r>
              <a:rPr lang="en-US" sz="2200" spc="6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of</a:t>
            </a:r>
            <a:r>
              <a:rPr lang="en-US" sz="2200" spc="5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languages</a:t>
            </a:r>
            <a:r>
              <a:rPr lang="en-US" sz="2200" spc="6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known</a:t>
            </a:r>
            <a:r>
              <a:rPr lang="en-US" sz="2200" spc="6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as protocols.</a:t>
            </a:r>
          </a:p>
          <a:p>
            <a:pPr algn="just">
              <a:buFont typeface="Wingdings" panose="05000000000000000000" pitchFamily="2" charset="2"/>
              <a:buChar char="§"/>
            </a:pPr>
            <a:r>
              <a:rPr lang="en-US"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So we can says that Internet is network of computer which connect to together and any computer communicate with any other computer.</a:t>
            </a:r>
            <a:endParaRPr lang="en-IN" sz="2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endParaRPr lang="en-IN" sz="22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216247939"/>
      </p:ext>
    </p:extLst>
  </p:cSld>
  <p:clrMapOvr>
    <a:masterClrMapping/>
  </p:clrMapOvr>
  <mc:AlternateContent xmlns:mc="http://schemas.openxmlformats.org/markup-compatibility/2006">
    <mc:Choice xmlns:p14="http://schemas.microsoft.com/office/powerpoint/2010/main" xmlns="" Requires="p14">
      <p:transition p14:dur="0">
        <p:sndAc>
          <p:stSnd>
            <p:snd r:embed="rId3" name="click.wav"/>
          </p:stSnd>
        </p:sndAc>
      </p:transition>
    </mc:Choice>
    <mc:Fallback>
      <p:transition>
        <p:sndAc>
          <p:stSnd>
            <p:snd r:embed="rId2" name="click.wav"/>
          </p:stSnd>
        </p:sndAc>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517A3F1-3B32-4848-8950-2FF42223FFE0}"/>
              </a:ext>
            </a:extLst>
          </p:cNvPr>
          <p:cNvSpPr>
            <a:spLocks noGrp="1"/>
          </p:cNvSpPr>
          <p:nvPr>
            <p:ph type="title"/>
          </p:nvPr>
        </p:nvSpPr>
        <p:spPr>
          <a:xfrm>
            <a:off x="609599" y="156237"/>
            <a:ext cx="8354889" cy="1320800"/>
          </a:xfrm>
        </p:spPr>
        <p:txBody>
          <a:bodyPr>
            <a:normAutofit/>
          </a:bodyPr>
          <a:lstStyle/>
          <a:p>
            <a:r>
              <a:rPr lang="en-US" sz="3600" b="1" dirty="0">
                <a:solidFill>
                  <a:srgbClr val="000000"/>
                </a:solidFill>
                <a:effectLst/>
                <a:latin typeface="Times New Roman" panose="02020603050405020304" pitchFamily="18" charset="0"/>
                <a:ea typeface="Calibri" panose="020F0502020204030204" pitchFamily="34" charset="0"/>
                <a:cs typeface="Latha" panose="020B0604020202020204" pitchFamily="34" charset="0"/>
              </a:rPr>
              <a:t>What is The Web (World Wide Web)?</a:t>
            </a:r>
            <a:r>
              <a:rPr lang="en-IN" sz="3600" dirty="0">
                <a:effectLst/>
                <a:latin typeface="Calibri" panose="020F0502020204030204" pitchFamily="34" charset="0"/>
                <a:ea typeface="Calibri" panose="020F0502020204030204" pitchFamily="34" charset="0"/>
                <a:cs typeface="Latha" panose="020B0604020202020204" pitchFamily="34" charset="0"/>
              </a:rPr>
              <a:t/>
            </a:r>
            <a:br>
              <a:rPr lang="en-IN" sz="3600" dirty="0">
                <a:effectLst/>
                <a:latin typeface="Calibri" panose="020F0502020204030204" pitchFamily="34" charset="0"/>
                <a:ea typeface="Calibri" panose="020F0502020204030204" pitchFamily="34" charset="0"/>
                <a:cs typeface="Latha" panose="020B0604020202020204" pitchFamily="34" charset="0"/>
              </a:rPr>
            </a:br>
            <a:endParaRPr lang="en-IN" dirty="0"/>
          </a:p>
        </p:txBody>
      </p:sp>
      <p:sp>
        <p:nvSpPr>
          <p:cNvPr id="3" name="Content Placeholder 2">
            <a:extLst>
              <a:ext uri="{FF2B5EF4-FFF2-40B4-BE49-F238E27FC236}">
                <a16:creationId xmlns:a16="http://schemas.microsoft.com/office/drawing/2014/main" xmlns="" id="{84571C18-827D-45F6-BD4F-ADF2B20E8E29}"/>
              </a:ext>
            </a:extLst>
          </p:cNvPr>
          <p:cNvSpPr>
            <a:spLocks noGrp="1"/>
          </p:cNvSpPr>
          <p:nvPr>
            <p:ph idx="1"/>
          </p:nvPr>
        </p:nvSpPr>
        <p:spPr>
          <a:xfrm>
            <a:off x="287524" y="816637"/>
            <a:ext cx="8568951" cy="4772603"/>
          </a:xfrm>
        </p:spPr>
        <p:txBody>
          <a:bodyPr>
            <a:noAutofit/>
          </a:bodyPr>
          <a:lstStyle/>
          <a:p>
            <a:pPr marL="342900" marR="189865" lvl="0" indent="-342900" algn="just">
              <a:lnSpc>
                <a:spcPct val="150000"/>
              </a:lnSpc>
              <a:spcBef>
                <a:spcPts val="845"/>
              </a:spcBef>
              <a:spcAft>
                <a:spcPts val="800"/>
              </a:spcAft>
              <a:buFont typeface="Symbol" panose="05050102010706020507" pitchFamily="18" charset="2"/>
              <a:buChar char=""/>
              <a:tabLst>
                <a:tab pos="426720" algn="l"/>
              </a:tabLst>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World Wide Web, or simply Web, is a way of accessing information over the medium of the Internet. </a:t>
            </a:r>
          </a:p>
          <a:p>
            <a:pPr marL="342900" marR="189865" lvl="0" indent="-342900" algn="just">
              <a:lnSpc>
                <a:spcPct val="150000"/>
              </a:lnSpc>
              <a:spcBef>
                <a:spcPts val="845"/>
              </a:spcBef>
              <a:spcAft>
                <a:spcPts val="800"/>
              </a:spcAft>
              <a:buFont typeface="Symbol" panose="05050102010706020507" pitchFamily="18" charset="2"/>
              <a:buChar char=""/>
              <a:tabLst>
                <a:tab pos="426720" algn="l"/>
              </a:tabLst>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It is an information-sharing model that is built on top of the</a:t>
            </a:r>
            <a:r>
              <a:rPr lang="en-US" sz="2400" spc="-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Internet.</a:t>
            </a:r>
            <a:endParaRPr lang="en-IN"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185420" lvl="0" indent="-342900" algn="just">
              <a:lnSpc>
                <a:spcPct val="150000"/>
              </a:lnSpc>
              <a:spcBef>
                <a:spcPts val="70"/>
              </a:spcBef>
              <a:spcAft>
                <a:spcPts val="800"/>
              </a:spcAft>
              <a:buFont typeface="Symbol" panose="05050102010706020507" pitchFamily="18" charset="2"/>
              <a:buChar char=""/>
              <a:tabLst>
                <a:tab pos="426720" algn="l"/>
              </a:tabLst>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Web uses the HTTP protocol, only one of the languages spoken over the Internet, to transmit data. </a:t>
            </a:r>
          </a:p>
          <a:p>
            <a:pPr marL="342900" marR="185420" lvl="0" indent="-342900" algn="just">
              <a:lnSpc>
                <a:spcPct val="150000"/>
              </a:lnSpc>
              <a:spcBef>
                <a:spcPts val="70"/>
              </a:spcBef>
              <a:spcAft>
                <a:spcPts val="800"/>
              </a:spcAft>
              <a:buFont typeface="Symbol" panose="05050102010706020507" pitchFamily="18" charset="2"/>
              <a:buChar char=""/>
              <a:tabLst>
                <a:tab pos="426720" algn="l"/>
              </a:tabLst>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Web also utilizes browsers, such as Internet Explorer or Firefox, to access Web documents called Web pages that are linked to each other via hyperlinks. Web documents also contain graphics, sounds, text and</a:t>
            </a: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video.</a:t>
            </a:r>
            <a:endParaRPr lang="en-IN"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272066281"/>
      </p:ext>
    </p:extLst>
  </p:cSld>
  <p:clrMapOvr>
    <a:masterClrMapping/>
  </p:clrMapOvr>
  <mc:AlternateContent xmlns:mc="http://schemas.openxmlformats.org/markup-compatibility/2006">
    <mc:Choice xmlns:p14="http://schemas.microsoft.com/office/powerpoint/2010/main" xmlns="" Requires="p14">
      <p:transition p14:dur="0">
        <p:sndAc>
          <p:stSnd>
            <p:snd r:embed="rId3" name="click.wav"/>
          </p:stSnd>
        </p:sndAc>
      </p:transition>
    </mc:Choice>
    <mc:Fallback>
      <p:transition>
        <p:sndAc>
          <p:stSnd>
            <p:snd r:embed="rId2" name="click.wav"/>
          </p:stSnd>
        </p:sndAc>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BDA7FF-7D2B-4270-A3E6-7891289508E8}"/>
              </a:ext>
            </a:extLst>
          </p:cNvPr>
          <p:cNvSpPr>
            <a:spLocks noGrp="1"/>
          </p:cNvSpPr>
          <p:nvPr>
            <p:ph type="title"/>
          </p:nvPr>
        </p:nvSpPr>
        <p:spPr/>
        <p:txBody>
          <a:bodyPr>
            <a:normAutofit fontScale="90000"/>
          </a:bodyPr>
          <a:lstStyle/>
          <a:p>
            <a:r>
              <a:rPr lang="en-US" sz="3600" b="1" dirty="0">
                <a:solidFill>
                  <a:srgbClr val="000000"/>
                </a:solidFill>
                <a:effectLst/>
                <a:latin typeface="Times New Roman" panose="02020603050405020304" pitchFamily="18" charset="0"/>
                <a:ea typeface="Times New Roman" panose="02020603050405020304" pitchFamily="18" charset="0"/>
              </a:rPr>
              <a:t>1.3 Web Browser and Web Server.</a:t>
            </a:r>
            <a:r>
              <a:rPr lang="en-IN" sz="6000" b="1" dirty="0">
                <a:effectLst/>
                <a:latin typeface="Times New Roman" panose="02020603050405020304" pitchFamily="18" charset="0"/>
                <a:ea typeface="Times New Roman" panose="02020603050405020304" pitchFamily="18" charset="0"/>
              </a:rPr>
              <a:t/>
            </a:r>
            <a:br>
              <a:rPr lang="en-IN" sz="6000" b="1" dirty="0">
                <a:effectLst/>
                <a:latin typeface="Times New Roman" panose="02020603050405020304" pitchFamily="18" charset="0"/>
                <a:ea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xmlns="" id="{FF1D1C4B-FF13-4122-9326-3876D71234CB}"/>
              </a:ext>
            </a:extLst>
          </p:cNvPr>
          <p:cNvSpPr>
            <a:spLocks noGrp="1"/>
          </p:cNvSpPr>
          <p:nvPr>
            <p:ph idx="1"/>
          </p:nvPr>
        </p:nvSpPr>
        <p:spPr>
          <a:xfrm>
            <a:off x="107504" y="1412776"/>
            <a:ext cx="8568951" cy="4628587"/>
          </a:xfrm>
        </p:spPr>
        <p:txBody>
          <a:bodyPr>
            <a:normAutofit fontScale="25000" lnSpcReduction="20000"/>
          </a:bodyPr>
          <a:lstStyle/>
          <a:p>
            <a:pPr marL="176213" marR="187960" lvl="1" indent="0" algn="just">
              <a:lnSpc>
                <a:spcPct val="150000"/>
              </a:lnSpc>
              <a:spcBef>
                <a:spcPts val="845"/>
              </a:spcBef>
              <a:spcAft>
                <a:spcPts val="0"/>
              </a:spcAft>
              <a:buSzPts val="1200"/>
              <a:buNone/>
              <a:tabLst>
                <a:tab pos="176213" algn="l"/>
              </a:tabLst>
            </a:pPr>
            <a:r>
              <a:rPr lang="en-US" sz="11200" b="0" dirty="0">
                <a:solidFill>
                  <a:srgbClr val="000000"/>
                </a:solidFill>
                <a:effectLst/>
                <a:latin typeface="Times New Roman" panose="02020603050405020304" pitchFamily="18" charset="0"/>
                <a:ea typeface="Symbol" panose="05050102010706020507" pitchFamily="18" charset="2"/>
                <a:cs typeface="Symbol" panose="05050102010706020507" pitchFamily="18" charset="2"/>
              </a:rPr>
              <a:t>Web server and web browser are the terms which are commonly used for website. </a:t>
            </a:r>
          </a:p>
          <a:p>
            <a:pPr marL="176213" marR="187960" lvl="1" indent="0" algn="just">
              <a:lnSpc>
                <a:spcPct val="150000"/>
              </a:lnSpc>
              <a:spcBef>
                <a:spcPts val="845"/>
              </a:spcBef>
              <a:spcAft>
                <a:spcPts val="0"/>
              </a:spcAft>
              <a:buSzPts val="1200"/>
              <a:buNone/>
              <a:tabLst>
                <a:tab pos="176213" algn="l"/>
              </a:tabLst>
            </a:pPr>
            <a:r>
              <a:rPr lang="en-US" sz="11200" b="0" dirty="0">
                <a:solidFill>
                  <a:srgbClr val="000000"/>
                </a:solidFill>
                <a:effectLst/>
                <a:latin typeface="Times New Roman" panose="02020603050405020304" pitchFamily="18" charset="0"/>
                <a:ea typeface="Symbol" panose="05050102010706020507" pitchFamily="18" charset="2"/>
                <a:cs typeface="Symbol" panose="05050102010706020507" pitchFamily="18" charset="2"/>
              </a:rPr>
              <a:t>The basic purpose of both is to develop a platform for internet web directory. So that any users can anytime access any kind of website. </a:t>
            </a:r>
          </a:p>
          <a:p>
            <a:pPr marL="176213" marR="187960" lvl="1" indent="0" algn="just">
              <a:lnSpc>
                <a:spcPct val="150000"/>
              </a:lnSpc>
              <a:spcBef>
                <a:spcPts val="845"/>
              </a:spcBef>
              <a:spcAft>
                <a:spcPts val="0"/>
              </a:spcAft>
              <a:buSzPts val="1200"/>
              <a:buNone/>
              <a:tabLst>
                <a:tab pos="176213" algn="l"/>
              </a:tabLst>
            </a:pPr>
            <a:r>
              <a:rPr lang="en-US" sz="11200" b="0" dirty="0">
                <a:solidFill>
                  <a:srgbClr val="000000"/>
                </a:solidFill>
                <a:effectLst/>
                <a:latin typeface="Times New Roman" panose="02020603050405020304" pitchFamily="18" charset="0"/>
                <a:ea typeface="Symbol" panose="05050102010706020507" pitchFamily="18" charset="2"/>
                <a:cs typeface="Symbol" panose="05050102010706020507" pitchFamily="18" charset="2"/>
              </a:rPr>
              <a:t>Major difference between them is on their function and how they perform their functions. </a:t>
            </a:r>
          </a:p>
          <a:p>
            <a:endParaRPr lang="en-IN" dirty="0"/>
          </a:p>
        </p:txBody>
      </p:sp>
    </p:spTree>
    <p:extLst>
      <p:ext uri="{BB962C8B-B14F-4D97-AF65-F5344CB8AC3E}">
        <p14:creationId xmlns:p14="http://schemas.microsoft.com/office/powerpoint/2010/main" xmlns="" val="3057260122"/>
      </p:ext>
    </p:extLst>
  </p:cSld>
  <p:clrMapOvr>
    <a:masterClrMapping/>
  </p:clrMapOvr>
  <mc:AlternateContent xmlns:mc="http://schemas.openxmlformats.org/markup-compatibility/2006">
    <mc:Choice xmlns:p14="http://schemas.microsoft.com/office/powerpoint/2010/main" xmlns="" Requires="p14">
      <p:transition p14:dur="0">
        <p:sndAc>
          <p:stSnd>
            <p:snd r:embed="rId3" name="click.wav"/>
          </p:stSnd>
        </p:sndAc>
      </p:transition>
    </mc:Choice>
    <mc:Fallback>
      <p:transition>
        <p:sndAc>
          <p:stSnd>
            <p:snd r:embed="rId2" name="click.wav"/>
          </p:stSnd>
        </p:sndAc>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02B9230-6468-4E46-926D-A00C4432B4DD}"/>
              </a:ext>
            </a:extLst>
          </p:cNvPr>
          <p:cNvSpPr>
            <a:spLocks noGrp="1"/>
          </p:cNvSpPr>
          <p:nvPr>
            <p:ph type="title"/>
          </p:nvPr>
        </p:nvSpPr>
        <p:spPr>
          <a:xfrm>
            <a:off x="609599" y="609600"/>
            <a:ext cx="6347713" cy="731168"/>
          </a:xfrm>
        </p:spPr>
        <p:txBody>
          <a:bodyPr>
            <a:normAutofit fontScale="90000"/>
          </a:bodyPr>
          <a:lstStyle/>
          <a:p>
            <a:r>
              <a:rPr lang="en-US" sz="3600" b="1" dirty="0">
                <a:solidFill>
                  <a:srgbClr val="000000"/>
                </a:solidFill>
                <a:effectLst/>
                <a:latin typeface="Times New Roman" panose="02020603050405020304" pitchFamily="18" charset="0"/>
                <a:ea typeface="Calibri" panose="020F0502020204030204" pitchFamily="34" charset="0"/>
                <a:cs typeface="Latha" panose="020B0604020202020204" pitchFamily="34" charset="0"/>
              </a:rPr>
              <a:t>Web Browser</a:t>
            </a:r>
            <a:r>
              <a:rPr lang="en-IN" sz="3200" dirty="0">
                <a:effectLst/>
                <a:latin typeface="Calibri" panose="020F0502020204030204" pitchFamily="34" charset="0"/>
                <a:ea typeface="Calibri" panose="020F0502020204030204" pitchFamily="34" charset="0"/>
                <a:cs typeface="Latha" panose="020B0604020202020204" pitchFamily="34" charset="0"/>
              </a:rPr>
              <a:t/>
            </a:r>
            <a:br>
              <a:rPr lang="en-IN" sz="3200" dirty="0">
                <a:effectLst/>
                <a:latin typeface="Calibri" panose="020F0502020204030204" pitchFamily="34" charset="0"/>
                <a:ea typeface="Calibri" panose="020F0502020204030204" pitchFamily="34" charset="0"/>
                <a:cs typeface="Latha" panose="020B0604020202020204" pitchFamily="34" charset="0"/>
              </a:rPr>
            </a:br>
            <a:endParaRPr lang="en-IN" dirty="0"/>
          </a:p>
        </p:txBody>
      </p:sp>
      <p:sp>
        <p:nvSpPr>
          <p:cNvPr id="3" name="Content Placeholder 2">
            <a:extLst>
              <a:ext uri="{FF2B5EF4-FFF2-40B4-BE49-F238E27FC236}">
                <a16:creationId xmlns:a16="http://schemas.microsoft.com/office/drawing/2014/main" xmlns="" id="{A1FFB61E-23B4-4008-B245-C9B00A0F713B}"/>
              </a:ext>
            </a:extLst>
          </p:cNvPr>
          <p:cNvSpPr>
            <a:spLocks noGrp="1"/>
          </p:cNvSpPr>
          <p:nvPr>
            <p:ph idx="1"/>
          </p:nvPr>
        </p:nvSpPr>
        <p:spPr>
          <a:xfrm>
            <a:off x="395536" y="1052736"/>
            <a:ext cx="8748464" cy="4988627"/>
          </a:xfrm>
        </p:spPr>
        <p:txBody>
          <a:bodyPr>
            <a:normAutofit fontScale="32500" lnSpcReduction="20000"/>
          </a:bodyPr>
          <a:lstStyle/>
          <a:p>
            <a:pPr marL="265113" marR="190500" lvl="1" indent="-265113" algn="just">
              <a:lnSpc>
                <a:spcPct val="150000"/>
              </a:lnSpc>
              <a:spcBef>
                <a:spcPts val="235"/>
              </a:spcBef>
              <a:spcAft>
                <a:spcPts val="800"/>
              </a:spcAft>
              <a:buSzPts val="1200"/>
              <a:tabLst>
                <a:tab pos="426720" algn="l"/>
              </a:tabLst>
            </a:pPr>
            <a:r>
              <a:rPr lang="en-US" sz="9600" dirty="0">
                <a:solidFill>
                  <a:srgbClr val="000000"/>
                </a:solidFill>
                <a:effectLst/>
                <a:latin typeface="Times New Roman" panose="02020603050405020304" pitchFamily="18" charset="0"/>
                <a:ea typeface="Symbol" panose="05050102010706020507" pitchFamily="18" charset="2"/>
                <a:cs typeface="Times New Roman" panose="02020603050405020304" pitchFamily="18" charset="0"/>
              </a:rPr>
              <a:t>Web browser is a client, program, software or tool through which we sent HTTP request to web server.</a:t>
            </a:r>
          </a:p>
          <a:p>
            <a:pPr marL="285750" marR="190500" lvl="1" algn="just">
              <a:lnSpc>
                <a:spcPct val="150000"/>
              </a:lnSpc>
              <a:spcBef>
                <a:spcPts val="235"/>
              </a:spcBef>
              <a:spcAft>
                <a:spcPts val="800"/>
              </a:spcAft>
              <a:buSzPts val="1200"/>
              <a:tabLst>
                <a:tab pos="426720" algn="l"/>
              </a:tabLst>
            </a:pPr>
            <a:r>
              <a:rPr lang="en-US" sz="9600" dirty="0">
                <a:solidFill>
                  <a:srgbClr val="000000"/>
                </a:solidFill>
                <a:effectLst/>
                <a:latin typeface="Times New Roman" panose="02020603050405020304" pitchFamily="18" charset="0"/>
                <a:ea typeface="Symbol" panose="05050102010706020507" pitchFamily="18" charset="2"/>
                <a:cs typeface="Times New Roman" panose="02020603050405020304" pitchFamily="18" charset="0"/>
              </a:rPr>
              <a:t> The main purpose of web browser is to locate the content on the World Wide Web and display in the shape of web page, image, audio or video</a:t>
            </a:r>
            <a:r>
              <a:rPr lang="en-US" sz="9600" spc="-65" dirty="0">
                <a:solidFill>
                  <a:srgbClr val="000000"/>
                </a:solidFill>
                <a:effectLst/>
                <a:latin typeface="Times New Roman" panose="02020603050405020304" pitchFamily="18" charset="0"/>
                <a:ea typeface="Symbol" panose="05050102010706020507" pitchFamily="18" charset="2"/>
                <a:cs typeface="Times New Roman" panose="02020603050405020304" pitchFamily="18" charset="0"/>
              </a:rPr>
              <a:t> </a:t>
            </a:r>
            <a:r>
              <a:rPr lang="en-US" sz="9600" dirty="0">
                <a:solidFill>
                  <a:srgbClr val="000000"/>
                </a:solidFill>
                <a:effectLst/>
                <a:latin typeface="Times New Roman" panose="02020603050405020304" pitchFamily="18" charset="0"/>
                <a:ea typeface="Symbol" panose="05050102010706020507" pitchFamily="18" charset="2"/>
                <a:cs typeface="Times New Roman" panose="02020603050405020304" pitchFamily="18" charset="0"/>
              </a:rPr>
              <a:t>form.</a:t>
            </a:r>
          </a:p>
          <a:p>
            <a:pPr marR="190500" lvl="1" algn="just">
              <a:lnSpc>
                <a:spcPct val="150000"/>
              </a:lnSpc>
              <a:spcBef>
                <a:spcPts val="235"/>
              </a:spcBef>
              <a:spcAft>
                <a:spcPts val="800"/>
              </a:spcAft>
              <a:buSzPts val="1200"/>
              <a:tabLst>
                <a:tab pos="426720" algn="l"/>
              </a:tabLst>
            </a:pPr>
            <a:endParaRPr lang="en-IN" sz="9600" dirty="0">
              <a:effectLst/>
              <a:latin typeface="Times New Roman" panose="02020603050405020304" pitchFamily="18" charset="0"/>
              <a:ea typeface="Symbol" panose="05050102010706020507" pitchFamily="18" charset="2"/>
              <a:cs typeface="Times New Roman" panose="02020603050405020304" pitchFamily="18" charset="0"/>
            </a:endParaRPr>
          </a:p>
          <a:p>
            <a:endParaRPr lang="en-IN" dirty="0"/>
          </a:p>
        </p:txBody>
      </p:sp>
    </p:spTree>
    <p:extLst>
      <p:ext uri="{BB962C8B-B14F-4D97-AF65-F5344CB8AC3E}">
        <p14:creationId xmlns:p14="http://schemas.microsoft.com/office/powerpoint/2010/main" xmlns="" val="3404411399"/>
      </p:ext>
    </p:extLst>
  </p:cSld>
  <p:clrMapOvr>
    <a:masterClrMapping/>
  </p:clrMapOvr>
  <mc:AlternateContent xmlns:mc="http://schemas.openxmlformats.org/markup-compatibility/2006">
    <mc:Choice xmlns:p14="http://schemas.microsoft.com/office/powerpoint/2010/main" xmlns="" Requires="p14">
      <p:transition p14:dur="0">
        <p:sndAc>
          <p:stSnd>
            <p:snd r:embed="rId3" name="click.wav"/>
          </p:stSnd>
        </p:sndAc>
      </p:transition>
    </mc:Choice>
    <mc:Fallback>
      <p:transition>
        <p:sndAc>
          <p:stSnd>
            <p:snd r:embed="rId2" name="click.wav"/>
          </p:stSnd>
        </p:sndAc>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A443784-8C64-4335-BE34-4E5AB3866C07}"/>
              </a:ext>
            </a:extLst>
          </p:cNvPr>
          <p:cNvSpPr>
            <a:spLocks noGrp="1"/>
          </p:cNvSpPr>
          <p:nvPr>
            <p:ph idx="1"/>
          </p:nvPr>
        </p:nvSpPr>
        <p:spPr>
          <a:xfrm>
            <a:off x="323528" y="260648"/>
            <a:ext cx="8424936" cy="3880773"/>
          </a:xfrm>
        </p:spPr>
        <p:txBody>
          <a:bodyPr>
            <a:normAutofit fontScale="25000" lnSpcReduction="20000"/>
          </a:bodyPr>
          <a:lstStyle/>
          <a:p>
            <a:pPr marL="265113" marR="192405" lvl="1" indent="-265113" algn="just">
              <a:lnSpc>
                <a:spcPct val="150000"/>
              </a:lnSpc>
              <a:spcBef>
                <a:spcPts val="505"/>
              </a:spcBef>
              <a:spcAft>
                <a:spcPts val="800"/>
              </a:spcAft>
              <a:buSzPts val="1200"/>
              <a:buFont typeface="Wingdings" panose="05000000000000000000" pitchFamily="2" charset="2"/>
              <a:buChar char="§"/>
              <a:tabLst>
                <a:tab pos="426720" algn="l"/>
              </a:tabLst>
            </a:pPr>
            <a:r>
              <a:rPr lang="en-US" sz="10000" dirty="0">
                <a:solidFill>
                  <a:srgbClr val="000000"/>
                </a:solidFill>
                <a:effectLst/>
                <a:latin typeface="Times New Roman" panose="02020603050405020304" pitchFamily="18" charset="0"/>
                <a:ea typeface="Symbol" panose="05050102010706020507" pitchFamily="18" charset="2"/>
                <a:cs typeface="Times New Roman" panose="02020603050405020304" pitchFamily="18" charset="0"/>
              </a:rPr>
              <a:t>We can also call it a client server because it contacts the web server for desired information. If the requested data is available in the web server data then it will send back the requested information again via web</a:t>
            </a:r>
            <a:r>
              <a:rPr lang="en-US" sz="10000" spc="5" dirty="0">
                <a:solidFill>
                  <a:srgbClr val="000000"/>
                </a:solidFill>
                <a:effectLst/>
                <a:latin typeface="Times New Roman" panose="02020603050405020304" pitchFamily="18" charset="0"/>
                <a:ea typeface="Symbol" panose="05050102010706020507" pitchFamily="18" charset="2"/>
                <a:cs typeface="Times New Roman" panose="02020603050405020304" pitchFamily="18" charset="0"/>
              </a:rPr>
              <a:t> </a:t>
            </a:r>
            <a:r>
              <a:rPr lang="en-US" sz="10000" dirty="0">
                <a:solidFill>
                  <a:srgbClr val="000000"/>
                </a:solidFill>
                <a:effectLst/>
                <a:latin typeface="Times New Roman" panose="02020603050405020304" pitchFamily="18" charset="0"/>
                <a:ea typeface="Symbol" panose="05050102010706020507" pitchFamily="18" charset="2"/>
                <a:cs typeface="Times New Roman" panose="02020603050405020304" pitchFamily="18" charset="0"/>
              </a:rPr>
              <a:t>browser.</a:t>
            </a:r>
            <a:endParaRPr lang="en-IN" sz="10000" dirty="0">
              <a:effectLst/>
              <a:latin typeface="Times New Roman" panose="02020603050405020304" pitchFamily="18" charset="0"/>
              <a:ea typeface="Symbol" panose="05050102010706020507" pitchFamily="18" charset="2"/>
              <a:cs typeface="Times New Roman" panose="02020603050405020304" pitchFamily="18" charset="0"/>
            </a:endParaRPr>
          </a:p>
          <a:p>
            <a:pPr marL="265113" marR="186690" lvl="1" indent="-265113" algn="just">
              <a:lnSpc>
                <a:spcPct val="150000"/>
              </a:lnSpc>
              <a:spcAft>
                <a:spcPts val="800"/>
              </a:spcAft>
              <a:buSzPts val="1200"/>
              <a:buFont typeface="Wingdings" panose="05000000000000000000" pitchFamily="2" charset="2"/>
              <a:buChar char="§"/>
              <a:tabLst>
                <a:tab pos="426720" algn="l"/>
              </a:tabLst>
            </a:pPr>
            <a:r>
              <a:rPr lang="en-US" sz="10000" dirty="0">
                <a:solidFill>
                  <a:srgbClr val="000000"/>
                </a:solidFill>
                <a:effectLst/>
                <a:latin typeface="Times New Roman" panose="02020603050405020304" pitchFamily="18" charset="0"/>
                <a:ea typeface="Symbol" panose="05050102010706020507" pitchFamily="18" charset="2"/>
                <a:cs typeface="Times New Roman" panose="02020603050405020304" pitchFamily="18" charset="0"/>
              </a:rPr>
              <a:t>Microsoft Internet Explorer, Mozilla Firefox, Safari, Opera and Google Chrome are examples of web browser and they are more advanced than earlier web browser because they are capable to understand the HTML, JavaScript, AJAX, etc. </a:t>
            </a:r>
          </a:p>
          <a:p>
            <a:pPr marL="265113" marR="186690" lvl="1" indent="-265113" algn="just">
              <a:lnSpc>
                <a:spcPct val="150000"/>
              </a:lnSpc>
              <a:spcAft>
                <a:spcPts val="800"/>
              </a:spcAft>
              <a:buSzPts val="1200"/>
              <a:buFont typeface="Wingdings" panose="05000000000000000000" pitchFamily="2" charset="2"/>
              <a:buChar char="§"/>
              <a:tabLst>
                <a:tab pos="176213" algn="l"/>
              </a:tabLst>
            </a:pPr>
            <a:r>
              <a:rPr lang="en-US" sz="10000" dirty="0">
                <a:solidFill>
                  <a:srgbClr val="000000"/>
                </a:solidFill>
                <a:effectLst/>
                <a:latin typeface="Times New Roman" panose="02020603050405020304" pitchFamily="18" charset="0"/>
                <a:ea typeface="Symbol" panose="05050102010706020507" pitchFamily="18" charset="2"/>
                <a:cs typeface="Times New Roman" panose="02020603050405020304" pitchFamily="18" charset="0"/>
              </a:rPr>
              <a:t>Now days, web browser for mobiles are also available, which are called micro browser.</a:t>
            </a:r>
            <a:endParaRPr lang="en-IN" sz="10000" dirty="0">
              <a:effectLst/>
              <a:latin typeface="Times New Roman" panose="02020603050405020304" pitchFamily="18" charset="0"/>
              <a:ea typeface="Symbol" panose="05050102010706020507" pitchFamily="18" charset="2"/>
              <a:cs typeface="Times New Roman" panose="02020603050405020304" pitchFamily="18" charset="0"/>
            </a:endParaRPr>
          </a:p>
          <a:p>
            <a:endParaRPr lang="en-IN" dirty="0"/>
          </a:p>
        </p:txBody>
      </p:sp>
    </p:spTree>
    <p:extLst>
      <p:ext uri="{BB962C8B-B14F-4D97-AF65-F5344CB8AC3E}">
        <p14:creationId xmlns:p14="http://schemas.microsoft.com/office/powerpoint/2010/main" xmlns="" val="3527016134"/>
      </p:ext>
    </p:extLst>
  </p:cSld>
  <p:clrMapOvr>
    <a:masterClrMapping/>
  </p:clrMapOvr>
  <mc:AlternateContent xmlns:mc="http://schemas.openxmlformats.org/markup-compatibility/2006">
    <mc:Choice xmlns:p14="http://schemas.microsoft.com/office/powerpoint/2010/main" xmlns="" Requires="p14">
      <p:transition p14:dur="0">
        <p:sndAc>
          <p:stSnd>
            <p:snd r:embed="rId3" name="click.wav"/>
          </p:stSnd>
        </p:sndAc>
      </p:transition>
    </mc:Choice>
    <mc:Fallback>
      <p:transition>
        <p:sndAc>
          <p:stSnd>
            <p:snd r:embed="rId2" name="click.wav"/>
          </p:stSnd>
        </p:sndAc>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CE6A39-3BE4-4259-9865-EAB7C8280E2E}"/>
              </a:ext>
            </a:extLst>
          </p:cNvPr>
          <p:cNvSpPr>
            <a:spLocks noGrp="1"/>
          </p:cNvSpPr>
          <p:nvPr>
            <p:ph type="title"/>
          </p:nvPr>
        </p:nvSpPr>
        <p:spPr>
          <a:xfrm>
            <a:off x="640809" y="157477"/>
            <a:ext cx="6347713" cy="659160"/>
          </a:xfrm>
        </p:spPr>
        <p:txBody>
          <a:bodyPr>
            <a:normAutofit fontScale="90000"/>
          </a:bodyPr>
          <a:lstStyle/>
          <a:p>
            <a:r>
              <a:rPr lang="en-US" sz="3600" b="1" dirty="0">
                <a:solidFill>
                  <a:srgbClr val="000000"/>
                </a:solidFill>
                <a:effectLst/>
                <a:latin typeface="Times New Roman" panose="02020603050405020304" pitchFamily="18" charset="0"/>
                <a:ea typeface="Calibri" panose="020F0502020204030204" pitchFamily="34" charset="0"/>
                <a:cs typeface="Latha" panose="020B0604020202020204" pitchFamily="34" charset="0"/>
              </a:rPr>
              <a:t>Web Server</a:t>
            </a:r>
            <a:r>
              <a:rPr lang="en-IN" sz="3200" dirty="0">
                <a:effectLst/>
                <a:latin typeface="Calibri" panose="020F0502020204030204" pitchFamily="34" charset="0"/>
                <a:ea typeface="Calibri" panose="020F0502020204030204" pitchFamily="34" charset="0"/>
                <a:cs typeface="Latha" panose="020B0604020202020204" pitchFamily="34" charset="0"/>
              </a:rPr>
              <a:t/>
            </a:r>
            <a:br>
              <a:rPr lang="en-IN" sz="3200" dirty="0">
                <a:effectLst/>
                <a:latin typeface="Calibri" panose="020F0502020204030204" pitchFamily="34" charset="0"/>
                <a:ea typeface="Calibri" panose="020F0502020204030204" pitchFamily="34" charset="0"/>
                <a:cs typeface="Latha" panose="020B0604020202020204" pitchFamily="34" charset="0"/>
              </a:rPr>
            </a:br>
            <a:endParaRPr lang="en-IN" dirty="0"/>
          </a:p>
        </p:txBody>
      </p:sp>
      <p:sp>
        <p:nvSpPr>
          <p:cNvPr id="3" name="Content Placeholder 2">
            <a:extLst>
              <a:ext uri="{FF2B5EF4-FFF2-40B4-BE49-F238E27FC236}">
                <a16:creationId xmlns:a16="http://schemas.microsoft.com/office/drawing/2014/main" xmlns="" id="{23EDA00D-3C1B-4CF4-AA49-C05E9F42EAB3}"/>
              </a:ext>
            </a:extLst>
          </p:cNvPr>
          <p:cNvSpPr>
            <a:spLocks noGrp="1"/>
          </p:cNvSpPr>
          <p:nvPr>
            <p:ph idx="1"/>
          </p:nvPr>
        </p:nvSpPr>
        <p:spPr>
          <a:xfrm>
            <a:off x="609598" y="620688"/>
            <a:ext cx="8210873" cy="5420675"/>
          </a:xfrm>
        </p:spPr>
        <p:txBody>
          <a:bodyPr>
            <a:noAutofit/>
          </a:bodyPr>
          <a:lstStyle/>
          <a:p>
            <a:pPr marL="176213" marR="189230" lvl="1" indent="-176213" algn="just">
              <a:lnSpc>
                <a:spcPct val="150000"/>
              </a:lnSpc>
              <a:spcBef>
                <a:spcPts val="220"/>
              </a:spcBef>
              <a:spcAft>
                <a:spcPts val="800"/>
              </a:spcAft>
              <a:buSzPts val="1200"/>
              <a:buFont typeface="Symbol" panose="05050102010706020507" pitchFamily="18" charset="2"/>
              <a:buChar char=""/>
              <a:tabLst>
                <a:tab pos="426720" algn="l"/>
              </a:tabLst>
            </a:pPr>
            <a:r>
              <a:rPr lang="en-US" sz="2400" b="1" dirty="0">
                <a:solidFill>
                  <a:srgbClr val="000000"/>
                </a:solidFill>
                <a:effectLst/>
                <a:latin typeface="Times New Roman" panose="02020603050405020304" pitchFamily="18" charset="0"/>
                <a:ea typeface="Symbol" panose="05050102010706020507" pitchFamily="18" charset="2"/>
                <a:cs typeface="Symbol" panose="05050102010706020507" pitchFamily="18" charset="2"/>
              </a:rPr>
              <a:t>Web server </a:t>
            </a:r>
            <a:r>
              <a:rPr lang="en-US" sz="2400" dirty="0">
                <a:solidFill>
                  <a:srgbClr val="000000"/>
                </a:solidFill>
                <a:effectLst/>
                <a:latin typeface="Times New Roman" panose="02020603050405020304" pitchFamily="18" charset="0"/>
                <a:ea typeface="Symbol" panose="05050102010706020507" pitchFamily="18" charset="2"/>
                <a:cs typeface="Symbol" panose="05050102010706020507" pitchFamily="18" charset="2"/>
              </a:rPr>
              <a:t>is a computer system, which provides the web pages via HTTP (Hypertext Transfer Protocol). IP address and a domain name is essential for every web</a:t>
            </a:r>
            <a:r>
              <a:rPr lang="en-US" sz="2400" spc="-55" dirty="0">
                <a:solidFill>
                  <a:srgbClr val="000000"/>
                </a:solidFill>
                <a:effectLst/>
                <a:latin typeface="Times New Roman" panose="02020603050405020304" pitchFamily="18" charset="0"/>
                <a:ea typeface="Symbol" panose="05050102010706020507" pitchFamily="18" charset="2"/>
                <a:cs typeface="Symbol" panose="05050102010706020507" pitchFamily="18" charset="2"/>
              </a:rPr>
              <a:t> </a:t>
            </a:r>
            <a:r>
              <a:rPr lang="en-US" sz="2400" dirty="0">
                <a:solidFill>
                  <a:srgbClr val="000000"/>
                </a:solidFill>
                <a:effectLst/>
                <a:latin typeface="Times New Roman" panose="02020603050405020304" pitchFamily="18" charset="0"/>
                <a:ea typeface="Symbol" panose="05050102010706020507" pitchFamily="18" charset="2"/>
                <a:cs typeface="Symbol" panose="05050102010706020507" pitchFamily="18" charset="2"/>
              </a:rPr>
              <a:t>server.</a:t>
            </a:r>
            <a:endParaRPr lang="en-IN" sz="2400" dirty="0">
              <a:effectLst/>
              <a:latin typeface="Calibri" panose="020F0502020204030204" pitchFamily="34" charset="0"/>
              <a:ea typeface="Symbol" panose="05050102010706020507" pitchFamily="18" charset="2"/>
              <a:cs typeface="Symbol" panose="05050102010706020507" pitchFamily="18" charset="2"/>
            </a:endParaRPr>
          </a:p>
          <a:p>
            <a:pPr marL="265113" marR="187960" lvl="1" indent="-265113" algn="just">
              <a:lnSpc>
                <a:spcPct val="150000"/>
              </a:lnSpc>
              <a:spcAft>
                <a:spcPts val="800"/>
              </a:spcAft>
              <a:buSzPts val="1200"/>
              <a:buFont typeface="Symbol" panose="05050102010706020507" pitchFamily="18" charset="2"/>
              <a:buChar char=""/>
              <a:tabLst>
                <a:tab pos="426720" algn="l"/>
              </a:tabLst>
            </a:pPr>
            <a:r>
              <a:rPr lang="en-US" sz="2400" dirty="0">
                <a:solidFill>
                  <a:srgbClr val="000000"/>
                </a:solidFill>
                <a:effectLst/>
                <a:latin typeface="Times New Roman" panose="02020603050405020304" pitchFamily="18" charset="0"/>
                <a:ea typeface="Symbol" panose="05050102010706020507" pitchFamily="18" charset="2"/>
                <a:cs typeface="Symbol" panose="05050102010706020507" pitchFamily="18" charset="2"/>
              </a:rPr>
              <a:t>Whenever, you insert a URL or web address into your web browser, this sends request to the web address where domain name of your URL is already saved. Then this server collects the all information of your web page and sends to browser, which you see in form of web page on your browser.</a:t>
            </a:r>
            <a:endParaRPr lang="en-IN" sz="2400" dirty="0">
              <a:effectLst/>
              <a:latin typeface="Calibri" panose="020F0502020204030204" pitchFamily="34" charset="0"/>
              <a:ea typeface="Symbol" panose="05050102010706020507" pitchFamily="18" charset="2"/>
              <a:cs typeface="Symbol" panose="05050102010706020507" pitchFamily="18" charset="2"/>
            </a:endParaRPr>
          </a:p>
          <a:p>
            <a:endParaRPr lang="en-IN" sz="2400" dirty="0"/>
          </a:p>
        </p:txBody>
      </p:sp>
    </p:spTree>
    <p:extLst>
      <p:ext uri="{BB962C8B-B14F-4D97-AF65-F5344CB8AC3E}">
        <p14:creationId xmlns:p14="http://schemas.microsoft.com/office/powerpoint/2010/main" xmlns="" val="3192244758"/>
      </p:ext>
    </p:extLst>
  </p:cSld>
  <p:clrMapOvr>
    <a:masterClrMapping/>
  </p:clrMapOvr>
  <mc:AlternateContent xmlns:mc="http://schemas.openxmlformats.org/markup-compatibility/2006">
    <mc:Choice xmlns:p14="http://schemas.microsoft.com/office/powerpoint/2010/main" xmlns="" Requires="p14">
      <p:transition p14:dur="0">
        <p:sndAc>
          <p:stSnd>
            <p:snd r:embed="rId3" name="click.wav"/>
          </p:stSnd>
        </p:sndAc>
      </p:transition>
    </mc:Choice>
    <mc:Fallback>
      <p:transition>
        <p:sndAc>
          <p:stSnd>
            <p:snd r:embed="rId2" name="click.wav"/>
          </p:stSnd>
        </p:sndAc>
      </p:transition>
    </mc:Fallback>
  </mc:AlternateContent>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828</TotalTime>
  <Words>826</Words>
  <Application>Microsoft Office PowerPoint</Application>
  <PresentationFormat>On-screen Show (4:3)</PresentationFormat>
  <Paragraphs>71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Facet</vt:lpstr>
      <vt:lpstr>NAZARETH COLLEGE OF ARTS AND SCIENCE        Affiliated To University Of Madras                                                                        Re-accredited by NAAC with ‘B’ grade </vt:lpstr>
      <vt:lpstr>1.1 Web Basics: Concept of WWW. </vt:lpstr>
      <vt:lpstr>Slide 3</vt:lpstr>
      <vt:lpstr>1.2 What is The Internet? </vt:lpstr>
      <vt:lpstr>What is The Web (World Wide Web)? </vt:lpstr>
      <vt:lpstr>1.3 Web Browser and Web Server. </vt:lpstr>
      <vt:lpstr>Web Browser </vt:lpstr>
      <vt:lpstr>Slide 8</vt:lpstr>
      <vt:lpstr>Web Server </vt:lpstr>
      <vt:lpstr>Slide 10</vt:lpstr>
      <vt:lpstr>1.4 Web Page </vt:lpstr>
      <vt:lpstr>Types of Web Pages </vt:lpstr>
      <vt:lpstr>Static Web Page</vt:lpstr>
      <vt:lpstr>Dynamic Web page </vt:lpstr>
      <vt:lpstr>Dynamic Web Page</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UNIT-III INTRODUCTION TO FORMS AND REPORTS</dc:title>
  <dc:creator>JOY</dc:creator>
  <cp:lastModifiedBy>CS Bsc</cp:lastModifiedBy>
  <cp:revision>244</cp:revision>
  <dcterms:created xsi:type="dcterms:W3CDTF">2018-09-06T16:43:49Z</dcterms:created>
  <dcterms:modified xsi:type="dcterms:W3CDTF">2023-05-25T10:09:08Z</dcterms:modified>
</cp:coreProperties>
</file>