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303" r:id="rId2"/>
    <p:sldId id="313" r:id="rId3"/>
    <p:sldId id="307" r:id="rId4"/>
    <p:sldId id="308" r:id="rId5"/>
    <p:sldId id="314" r:id="rId6"/>
    <p:sldId id="309" r:id="rId7"/>
    <p:sldId id="315" r:id="rId8"/>
    <p:sldId id="316" r:id="rId9"/>
    <p:sldId id="310" r:id="rId10"/>
    <p:sldId id="317" r:id="rId11"/>
    <p:sldId id="318" r:id="rId12"/>
    <p:sldId id="311" r:id="rId13"/>
    <p:sldId id="312" r:id="rId14"/>
    <p:sldId id="319" r:id="rId15"/>
    <p:sldId id="30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0" d="100"/>
          <a:sy n="100" d="100"/>
        </p:scale>
        <p:origin x="-29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17" name="Footer Placeholder 16"/>
          <p:cNvSpPr>
            <a:spLocks noGrp="1"/>
          </p:cNvSpPr>
          <p:nvPr>
            <p:ph type="ftr" sz="quarter" idx="11"/>
          </p:nvPr>
        </p:nvSpPr>
        <p:spPr/>
        <p:txBody>
          <a:bodyPr/>
          <a:lstStyle/>
          <a:p>
            <a:endParaRPr lang="en-IN" dirty="0"/>
          </a:p>
        </p:txBody>
      </p:sp>
      <p:sp>
        <p:nvSpPr>
          <p:cNvPr id="29" name="Slide Number Placeholder 28"/>
          <p:cNvSpPr>
            <a:spLocks noGrp="1"/>
          </p:cNvSpPr>
          <p:nvPr>
            <p:ph type="sldNum" sz="quarter" idx="12"/>
          </p:nvPr>
        </p:nvSpPr>
        <p:spPr/>
        <p:txBody>
          <a:bodyPr/>
          <a:lstStyle/>
          <a:p>
            <a:fld id="{19EDFB7D-111D-44E1-8873-6D21C450532D}" type="slidenum">
              <a:rPr lang="en-IN" smtClean="0"/>
              <a:pPr/>
              <a:t>‹#›</a:t>
            </a:fld>
            <a:endParaRPr lang="en-IN" dirty="0"/>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advTm="30000">
    <p:newsflash/>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Tree>
  </p:cSld>
  <p:clrMapOvr>
    <a:masterClrMapping/>
  </p:clrMapOvr>
  <p:transition advTm="30000">
    <p:newsflash/>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Tree>
  </p:cSld>
  <p:clrMapOvr>
    <a:masterClrMapping/>
  </p:clrMapOvr>
  <p:transition advTm="30000">
    <p:newsflash/>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Tree>
  </p:cSld>
  <p:clrMapOvr>
    <a:masterClrMapping/>
  </p:clrMapOvr>
  <p:transition advTm="30000">
    <p:newsflash/>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advTm="30000">
    <p:newsflash/>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19EDFB7D-111D-44E1-8873-6D21C450532D}" type="slidenum">
              <a:rPr lang="en-IN" smtClean="0"/>
              <a:pPr/>
              <a:t>‹#›</a:t>
            </a:fld>
            <a:endParaRPr lang="en-IN" dirty="0"/>
          </a:p>
        </p:txBody>
      </p:sp>
    </p:spTree>
  </p:cSld>
  <p:clrMapOvr>
    <a:masterClrMapping/>
  </p:clrMapOvr>
  <p:transition advTm="30000">
    <p:newsflash/>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19EDFB7D-111D-44E1-8873-6D21C450532D}" type="slidenum">
              <a:rPr lang="en-IN" smtClean="0"/>
              <a:pPr/>
              <a:t>‹#›</a:t>
            </a:fld>
            <a:endParaRPr lang="en-IN" dirty="0"/>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advTm="30000">
    <p:newsflash/>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19EDFB7D-111D-44E1-8873-6D21C450532D}" type="slidenum">
              <a:rPr lang="en-IN" smtClean="0"/>
              <a:pPr/>
              <a:t>‹#›</a:t>
            </a:fld>
            <a:endParaRPr lang="en-IN" dirty="0"/>
          </a:p>
        </p:txBody>
      </p:sp>
    </p:spTree>
  </p:cSld>
  <p:clrMapOvr>
    <a:masterClrMapping/>
  </p:clrMapOvr>
  <p:transition advTm="30000">
    <p:newsflash/>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19EDFB7D-111D-44E1-8873-6D21C450532D}" type="slidenum">
              <a:rPr lang="en-IN" smtClean="0"/>
              <a:pPr/>
              <a:t>‹#›</a:t>
            </a:fld>
            <a:endParaRPr lang="en-IN" dirty="0"/>
          </a:p>
        </p:txBody>
      </p:sp>
    </p:spTree>
  </p:cSld>
  <p:clrMapOvr>
    <a:masterClrMapping/>
  </p:clrMapOvr>
  <p:transition advTm="30000">
    <p:newsflash/>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19EDFB7D-111D-44E1-8873-6D21C450532D}" type="slidenum">
              <a:rPr lang="en-IN" smtClean="0"/>
              <a:pPr/>
              <a:t>‹#›</a:t>
            </a:fld>
            <a:endParaRPr lang="en-IN" dirty="0"/>
          </a:p>
        </p:txBody>
      </p:sp>
    </p:spTree>
  </p:cSld>
  <p:clrMapOvr>
    <a:masterClrMapping/>
  </p:clrMapOvr>
  <p:transition advTm="30000">
    <p:newsflash/>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dirty="0"/>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8FB642A9-BE23-453E-9839-5795EBE8FCB6}" type="datetimeFigureOut">
              <a:rPr lang="en-US" smtClean="0"/>
              <a:pPr/>
              <a:t>5/25/2023</a:t>
            </a:fld>
            <a:endParaRPr lang="en-IN" dirty="0"/>
          </a:p>
        </p:txBody>
      </p:sp>
      <p:sp>
        <p:nvSpPr>
          <p:cNvPr id="6" name="Footer Placeholder 5"/>
          <p:cNvSpPr>
            <a:spLocks noGrp="1"/>
          </p:cNvSpPr>
          <p:nvPr>
            <p:ph type="ftr" sz="quarter" idx="11"/>
          </p:nvPr>
        </p:nvSpPr>
        <p:spPr>
          <a:xfrm>
            <a:off x="914400" y="55499"/>
            <a:ext cx="5562600" cy="365125"/>
          </a:xfrm>
        </p:spPr>
        <p:txBody>
          <a:bodyPr/>
          <a:lstStyle/>
          <a:p>
            <a:endParaRPr lang="en-IN" dirty="0"/>
          </a:p>
        </p:txBody>
      </p:sp>
      <p:sp>
        <p:nvSpPr>
          <p:cNvPr id="7" name="Slide Number Placeholder 6"/>
          <p:cNvSpPr>
            <a:spLocks noGrp="1"/>
          </p:cNvSpPr>
          <p:nvPr>
            <p:ph type="sldNum" sz="quarter" idx="12"/>
          </p:nvPr>
        </p:nvSpPr>
        <p:spPr>
          <a:xfrm>
            <a:off x="8610600" y="55499"/>
            <a:ext cx="457200" cy="365125"/>
          </a:xfrm>
        </p:spPr>
        <p:txBody>
          <a:bodyPr/>
          <a:lstStyle/>
          <a:p>
            <a:fld id="{19EDFB7D-111D-44E1-8873-6D21C450532D}" type="slidenum">
              <a:rPr lang="en-IN" smtClean="0"/>
              <a:pPr/>
              <a:t>‹#›</a:t>
            </a:fld>
            <a:endParaRPr lang="en-IN" dirty="0"/>
          </a:p>
        </p:txBody>
      </p:sp>
    </p:spTree>
  </p:cSld>
  <p:clrMapOvr>
    <a:masterClrMapping/>
  </p:clrMapOvr>
  <p:transition advTm="30000">
    <p:newsflash/>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8FB642A9-BE23-453E-9839-5795EBE8FCB6}" type="datetimeFigureOut">
              <a:rPr lang="en-US" smtClean="0"/>
              <a:pPr/>
              <a:t>5/25/2023</a:t>
            </a:fld>
            <a:endParaRPr lang="en-IN" dirty="0"/>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IN" dirty="0"/>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19EDFB7D-111D-44E1-8873-6D21C450532D}" type="slidenum">
              <a:rPr lang="en-IN" smtClean="0"/>
              <a:pPr/>
              <a:t>‹#›</a:t>
            </a:fld>
            <a:endParaRPr lang="en-IN" dirty="0"/>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advTm="30000">
    <p:newsflash/>
    <p:sndAc>
      <p:stSnd>
        <p:snd r:embed="rId13" name="click.wav"/>
      </p:stSnd>
    </p:sndAc>
  </p:transition>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Title 1"/>
          <p:cNvSpPr>
            <a:spLocks noGrp="1"/>
          </p:cNvSpPr>
          <p:nvPr/>
        </p:nvSpPr>
        <p:spPr>
          <a:xfrm>
            <a:off x="457200" y="228759"/>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stStyle>
          <a:p>
            <a:endParaRPr lang="en-US" dirty="0"/>
          </a:p>
        </p:txBody>
      </p:sp>
      <p:sp>
        <p:nvSpPr>
          <p:cNvPr id="5" name="Content Placeholder 2"/>
          <p:cNvSpPr>
            <a:spLocks noGrp="1"/>
          </p:cNvSpPr>
          <p:nvPr/>
        </p:nvSpPr>
        <p:spPr>
          <a:xfrm>
            <a:off x="457200" y="1554321"/>
            <a:ext cx="8229600" cy="4709160"/>
          </a:xfrm>
          <a:prstGeom prst="rect">
            <a:avLst/>
          </a:prstGeom>
        </p:spPr>
        <p:txBody>
          <a:bodyPr vert="horz">
            <a:norm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endParaRPr lang="en-US" dirty="0"/>
          </a:p>
        </p:txBody>
      </p:sp>
      <p:sp>
        <p:nvSpPr>
          <p:cNvPr id="6" name="Content Placeholder 2"/>
          <p:cNvSpPr txBox="1">
            <a:spLocks/>
          </p:cNvSpPr>
          <p:nvPr/>
        </p:nvSpPr>
        <p:spPr>
          <a:xfrm>
            <a:off x="457200" y="1600358"/>
            <a:ext cx="8229600" cy="4526280"/>
          </a:xfrm>
          <a:prstGeom prst="rect">
            <a:avLst/>
          </a:prstGeom>
        </p:spPr>
        <p:txBody>
          <a:bodyPr vert="horz" lIns="91440" tIns="45720" rIns="91440" bIns="45720" rtlCol="0">
            <a:normAutofit fontScale="7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NAZARETH COLLEGE OF ARTS AND SCIENCE </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3200" b="1" i="1"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Affiliated To University Of Madras                                                     Re-accredited by NAAC with ‘B’ grade</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altLang="en-US" sz="3200" b="1" dirty="0">
                <a:latin typeface="Times New Roman" pitchFamily="18" charset="0"/>
                <a:cs typeface="Times New Roman" pitchFamily="18" charset="0"/>
              </a:rPr>
              <a:t>RELATIONAL DATABASE MANAGEMENT SYSTEMS</a:t>
            </a:r>
            <a:endPar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lvl="0" indent="-342900" algn="ctr">
              <a:spcBef>
                <a:spcPct val="20000"/>
              </a:spcBef>
            </a:pPr>
            <a:r>
              <a:rPr lang="en-US" altLang="en-US" sz="3200" b="1" dirty="0">
                <a:latin typeface="Times New Roman" pitchFamily="18" charset="0"/>
                <a:cs typeface="Times New Roman" pitchFamily="18" charset="0"/>
              </a:rPr>
              <a:t>AGGREGATION AND COMPOSITION</a:t>
            </a:r>
          </a:p>
          <a:p>
            <a:pPr marL="342900" lvl="0" indent="-342900" algn="ctr">
              <a:spcBef>
                <a:spcPct val="20000"/>
              </a:spcBef>
            </a:pPr>
            <a:r>
              <a:rPr lang="en-US" altLang="en-US" sz="3200" b="1" dirty="0">
                <a:latin typeface="Times New Roman" pitchFamily="18" charset="0"/>
                <a:cs typeface="Times New Roman" pitchFamily="18" charset="0"/>
              </a:rPr>
              <a:t>CLASS :II</a:t>
            </a:r>
            <a:r>
              <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I B.SC</a:t>
            </a:r>
            <a:r>
              <a:rPr kumimoji="0" lang="en-US" altLang="en-US" sz="3200" b="1" i="0" u="none" strike="noStrike" kern="1200" cap="none" spc="0" normalizeH="0" noProof="0" dirty="0">
                <a:ln>
                  <a:noFill/>
                </a:ln>
                <a:solidFill>
                  <a:schemeClr val="tx1"/>
                </a:solidFill>
                <a:effectLst/>
                <a:uLnTx/>
                <a:uFillTx/>
                <a:latin typeface="Times New Roman" pitchFamily="18" charset="0"/>
                <a:ea typeface="+mn-ea"/>
                <a:cs typeface="Times New Roman" pitchFamily="18" charset="0"/>
              </a:rPr>
              <a:t> CS</a:t>
            </a:r>
            <a:endPar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SEMESTER: </a:t>
            </a:r>
            <a:r>
              <a:rPr kumimoji="0" lang="en-US" alt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ODD(2022-2023)</a:t>
            </a:r>
            <a:endPar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STAFF NAME: MS.R.KAVIYARASI</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DEPARTMENT: COMPUTER SCIENCE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Footer Placeholder 3"/>
          <p:cNvSpPr>
            <a:spLocks noGrp="1"/>
          </p:cNvSpPr>
          <p:nvPr/>
        </p:nvSpPr>
        <p:spPr>
          <a:xfrm>
            <a:off x="1295400" y="6354921"/>
            <a:ext cx="4212264" cy="274320"/>
          </a:xfrm>
          <a:prstGeom prst="rect">
            <a:avLst/>
          </a:prstGeom>
        </p:spPr>
        <p:txBody>
          <a:bodyPr vert="horz" anchor="b"/>
          <a:lstStyle>
            <a:defPPr>
              <a:defRPr lang="en-US"/>
            </a:defPPr>
            <a:lvl1pPr marL="0" algn="ctr" defTabSz="914400" rtl="0" eaLnBrk="1" latinLnBrk="0" hangingPunct="1">
              <a:defRPr kumimoji="0" sz="1200" kern="1200">
                <a:solidFill>
                  <a:schemeClr val="tx1">
                    <a:shade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Tree>
  </p:cSld>
  <p:clrMapOvr>
    <a:masterClrMapping/>
  </p:clrMapOvr>
  <p:transition advTm="30000">
    <p:newsflash/>
    <p:sndAc>
      <p:stSnd>
        <p:snd r:embed="rId2" name="click.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3CCA1A-7209-4478-888B-315E56CD1686}"/>
              </a:ext>
            </a:extLst>
          </p:cNvPr>
          <p:cNvSpPr>
            <a:spLocks noGrp="1"/>
          </p:cNvSpPr>
          <p:nvPr>
            <p:ph type="title"/>
          </p:nvPr>
        </p:nvSpPr>
        <p:spPr>
          <a:xfrm>
            <a:off x="914400" y="260648"/>
            <a:ext cx="7772400" cy="504056"/>
          </a:xfrm>
        </p:spPr>
        <p:txBody>
          <a:bodyPr/>
          <a:lstStyle/>
          <a:p>
            <a:r>
              <a:rPr lang="en-US" sz="3200" b="1" u="sng" dirty="0"/>
              <a:t>ASSOCIATION DETAILS: GENERALIZATION</a:t>
            </a:r>
            <a:r>
              <a:rPr lang="en-US" dirty="0"/>
              <a:t/>
            </a:r>
            <a:br>
              <a:rPr lang="en-US" dirty="0"/>
            </a:br>
            <a:endParaRPr lang="en-US" dirty="0"/>
          </a:p>
        </p:txBody>
      </p:sp>
      <p:sp>
        <p:nvSpPr>
          <p:cNvPr id="5" name="Content Placeholder 4">
            <a:extLst>
              <a:ext uri="{FF2B5EF4-FFF2-40B4-BE49-F238E27FC236}">
                <a16:creationId xmlns:a16="http://schemas.microsoft.com/office/drawing/2014/main" xmlns="" id="{63D57FF5-0A43-893E-5862-F1D291531426}"/>
              </a:ext>
            </a:extLst>
          </p:cNvPr>
          <p:cNvSpPr>
            <a:spLocks noGrp="1"/>
          </p:cNvSpPr>
          <p:nvPr>
            <p:ph idx="1"/>
          </p:nvPr>
        </p:nvSpPr>
        <p:spPr>
          <a:xfrm>
            <a:off x="914400" y="1052736"/>
            <a:ext cx="7772400" cy="4572000"/>
          </a:xfrm>
        </p:spPr>
        <p:txBody>
          <a:bodyPr>
            <a:noAutofit/>
          </a:bodyPr>
          <a:lstStyle/>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Another common association that arises in business settings is  generalization. This situation generates a class hierarchy.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most general description is given at the top, and more specific classes are derived from it.</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FigureEach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animal has certain generic properties (e.g.,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DateBorn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Name, Gender,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ListPrice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contained in the generic Animal class.  But specific types of animals require slightly different information.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 small,</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unfilled triangle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is used to indicate a generalization relationship.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You can connect all of the subclasses into one triangle as in Figure  or you can draw each line separately</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 important characteristic of </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generalization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is that lower-level classes inherit the properties and methods of the classes above them.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Inheritance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means that objects in the derived classes include all of the properties from the higher classes, as well as those defined in their own class.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Defining properties and methods within a class is known as </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encapsulation.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Encapsulation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also provides some security and control features because properties and functions can be protected from other areas of the application.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Polymorphism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is a useful tool for application builders.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400" dirty="0"/>
          </a:p>
        </p:txBody>
      </p:sp>
    </p:spTree>
    <p:extLst>
      <p:ext uri="{BB962C8B-B14F-4D97-AF65-F5344CB8AC3E}">
        <p14:creationId xmlns:p14="http://schemas.microsoft.com/office/powerpoint/2010/main" xmlns="" val="1680255323"/>
      </p:ext>
    </p:extLst>
  </p:cSld>
  <p:clrMapOvr>
    <a:masterClrMapping/>
  </p:clrMapOvr>
  <p:transition advTm="30000">
    <p:newsflash/>
    <p:sndAc>
      <p:stSnd>
        <p:snd r:embed="rId2" name="click.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3CCA1A-7209-4478-888B-315E56CD1686}"/>
              </a:ext>
            </a:extLst>
          </p:cNvPr>
          <p:cNvSpPr>
            <a:spLocks noGrp="1"/>
          </p:cNvSpPr>
          <p:nvPr>
            <p:ph type="title"/>
          </p:nvPr>
        </p:nvSpPr>
        <p:spPr>
          <a:xfrm>
            <a:off x="914400" y="260648"/>
            <a:ext cx="7772400" cy="504056"/>
          </a:xfrm>
        </p:spPr>
        <p:txBody>
          <a:bodyPr/>
          <a:lstStyle/>
          <a:p>
            <a:r>
              <a:rPr lang="en-US" sz="3200" b="1" u="sng" dirty="0"/>
              <a:t>ASSOCIATION DETAILS: GENERALIZATION</a:t>
            </a:r>
            <a:r>
              <a:rPr lang="en-US" dirty="0"/>
              <a:t/>
            </a:r>
            <a:br>
              <a:rPr lang="en-US" dirty="0"/>
            </a:br>
            <a:endParaRPr lang="en-US" dirty="0"/>
          </a:p>
        </p:txBody>
      </p:sp>
      <p:sp>
        <p:nvSpPr>
          <p:cNvPr id="5" name="Content Placeholder 4">
            <a:extLst>
              <a:ext uri="{FF2B5EF4-FFF2-40B4-BE49-F238E27FC236}">
                <a16:creationId xmlns:a16="http://schemas.microsoft.com/office/drawing/2014/main" xmlns="" id="{63D57FF5-0A43-893E-5862-F1D291531426}"/>
              </a:ext>
            </a:extLst>
          </p:cNvPr>
          <p:cNvSpPr>
            <a:spLocks noGrp="1"/>
          </p:cNvSpPr>
          <p:nvPr>
            <p:ph idx="1"/>
          </p:nvPr>
        </p:nvSpPr>
        <p:spPr>
          <a:xfrm>
            <a:off x="914400" y="1052736"/>
            <a:ext cx="7772400" cy="4572000"/>
          </a:xfrm>
        </p:spPr>
        <p:txBody>
          <a:bodyPr>
            <a:noAutofit/>
          </a:bodyPr>
          <a:lstStyle/>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 important characteristic of </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generalization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is that lower-level classes inherit the properties and methods of the classes above them.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Inheritance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means that objects in the derived classes include all of the properties from the higher classes, as well as those defined in their own class.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Defining properties and methods within a class is known as </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encapsulation.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Encapsulation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also provides some security and control features because properties and functions can be protected from other areas of the application.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Polymorphism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is a useful tool for application builders.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400" dirty="0"/>
          </a:p>
        </p:txBody>
      </p:sp>
    </p:spTree>
    <p:extLst>
      <p:ext uri="{BB962C8B-B14F-4D97-AF65-F5344CB8AC3E}">
        <p14:creationId xmlns:p14="http://schemas.microsoft.com/office/powerpoint/2010/main" xmlns="" val="1319013855"/>
      </p:ext>
    </p:extLst>
  </p:cSld>
  <p:clrMapOvr>
    <a:masterClrMapping/>
  </p:clrMapOvr>
  <p:transition advTm="30000">
    <p:newsflash/>
    <p:sndAc>
      <p:stSnd>
        <p:snd r:embed="rId2" name="click.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3CCA1A-7209-4478-888B-315E56CD1686}"/>
              </a:ext>
            </a:extLst>
          </p:cNvPr>
          <p:cNvSpPr>
            <a:spLocks noGrp="1"/>
          </p:cNvSpPr>
          <p:nvPr>
            <p:ph type="title"/>
          </p:nvPr>
        </p:nvSpPr>
        <p:spPr>
          <a:xfrm>
            <a:off x="914400" y="260648"/>
            <a:ext cx="7772400" cy="2016224"/>
          </a:xfrm>
        </p:spPr>
        <p:txBody>
          <a:bodyPr/>
          <a:lstStyle/>
          <a:p>
            <a:r>
              <a:rPr lang="en-US" sz="3200" b="1" u="sng" dirty="0"/>
              <a:t>ASSOCIATION DETAILS: GENERALIZATION</a:t>
            </a:r>
            <a:r>
              <a:rPr lang="en-US" dirty="0"/>
              <a:t>  </a:t>
            </a:r>
            <a:r>
              <a:rPr lang="en-US" sz="2000" b="1" dirty="0"/>
              <a:t>Inheritance</a:t>
            </a:r>
            <a:r>
              <a:rPr lang="en-US" sz="2000" dirty="0"/>
              <a:t> means that objects in the derived classes include all of the properties from the higher classes, as well as those defined in their own class. </a:t>
            </a:r>
            <a:r>
              <a:rPr lang="en-US" dirty="0"/>
              <a:t/>
            </a:r>
            <a:br>
              <a:rPr lang="en-US" dirty="0"/>
            </a:br>
            <a:r>
              <a:rPr lang="en-US" sz="2000" dirty="0"/>
              <a:t>A small,</a:t>
            </a:r>
            <a:r>
              <a:rPr lang="en-US" sz="2000" b="1" dirty="0"/>
              <a:t> unfilled triangle</a:t>
            </a:r>
            <a:r>
              <a:rPr lang="en-US" sz="2000" dirty="0"/>
              <a:t> is used to indicate a generalization relationship. </a:t>
            </a:r>
            <a:r>
              <a:rPr lang="en-US" dirty="0"/>
              <a:t/>
            </a:r>
            <a:br>
              <a:rPr lang="en-US" dirty="0"/>
            </a:br>
            <a:endParaRPr lang="en-US" dirty="0"/>
          </a:p>
        </p:txBody>
      </p:sp>
      <p:pic>
        <p:nvPicPr>
          <p:cNvPr id="4" name="Content Placeholder 3">
            <a:extLst>
              <a:ext uri="{FF2B5EF4-FFF2-40B4-BE49-F238E27FC236}">
                <a16:creationId xmlns:a16="http://schemas.microsoft.com/office/drawing/2014/main" xmlns="" id="{D8149747-46FA-496B-8F60-6CF2E126675C}"/>
              </a:ext>
            </a:extLst>
          </p:cNvPr>
          <p:cNvPicPr>
            <a:picLocks noGrp="1"/>
          </p:cNvPicPr>
          <p:nvPr>
            <p:ph idx="1"/>
          </p:nvPr>
        </p:nvPicPr>
        <p:blipFill>
          <a:blip r:embed="rId3"/>
          <a:srcRect/>
          <a:stretch>
            <a:fillRect/>
          </a:stretch>
        </p:blipFill>
        <p:spPr bwMode="auto">
          <a:xfrm>
            <a:off x="908215" y="2636912"/>
            <a:ext cx="8003370" cy="3756088"/>
          </a:xfrm>
          <a:prstGeom prst="rect">
            <a:avLst/>
          </a:prstGeom>
          <a:noFill/>
          <a:ln w="9525">
            <a:noFill/>
            <a:miter lim="800000"/>
            <a:headEnd/>
            <a:tailEnd/>
          </a:ln>
        </p:spPr>
      </p:pic>
    </p:spTree>
    <p:extLst>
      <p:ext uri="{BB962C8B-B14F-4D97-AF65-F5344CB8AC3E}">
        <p14:creationId xmlns:p14="http://schemas.microsoft.com/office/powerpoint/2010/main" xmlns="" val="1817405854"/>
      </p:ext>
    </p:extLst>
  </p:cSld>
  <p:clrMapOvr>
    <a:masterClrMapping/>
  </p:clrMapOvr>
  <p:transition advTm="30000">
    <p:newsflash/>
    <p:sndAc>
      <p:stSnd>
        <p:snd r:embed="rId2" name="click.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40BFDC-DE2C-4817-9E90-1AACB9CFC1CD}"/>
              </a:ext>
            </a:extLst>
          </p:cNvPr>
          <p:cNvSpPr>
            <a:spLocks noGrp="1"/>
          </p:cNvSpPr>
          <p:nvPr>
            <p:ph type="title"/>
          </p:nvPr>
        </p:nvSpPr>
        <p:spPr>
          <a:xfrm>
            <a:off x="914400" y="188640"/>
            <a:ext cx="7772400" cy="1237824"/>
          </a:xfrm>
        </p:spPr>
        <p:txBody>
          <a:bodyPr/>
          <a:lstStyle/>
          <a:p>
            <a:pPr algn="ctr"/>
            <a:r>
              <a:rPr lang="en-US" sz="2400" b="1" u="sng" dirty="0"/>
              <a:t>ASSOCIATION DETAILS: REFLEXIVE ASSOCIATION</a:t>
            </a:r>
            <a:r>
              <a:rPr lang="en-US" dirty="0"/>
              <a:t/>
            </a:r>
            <a:br>
              <a:rPr lang="en-US" dirty="0"/>
            </a:br>
            <a:r>
              <a:rPr lang="en-US" sz="2000" dirty="0"/>
              <a:t>A  reflexive association is a relationship from one class back to itself. </a:t>
            </a:r>
            <a:br>
              <a:rPr lang="en-US" sz="2000" dirty="0"/>
            </a:br>
            <a:endParaRPr lang="en-US" sz="2000" dirty="0"/>
          </a:p>
        </p:txBody>
      </p:sp>
      <p:sp>
        <p:nvSpPr>
          <p:cNvPr id="5" name="Content Placeholder 4">
            <a:extLst>
              <a:ext uri="{FF2B5EF4-FFF2-40B4-BE49-F238E27FC236}">
                <a16:creationId xmlns:a16="http://schemas.microsoft.com/office/drawing/2014/main" xmlns="" id="{F5148884-5032-F3E6-CFD1-F6C50D7D0BC6}"/>
              </a:ext>
            </a:extLst>
          </p:cNvPr>
          <p:cNvSpPr>
            <a:spLocks noGrp="1"/>
          </p:cNvSpPr>
          <p:nvPr>
            <p:ph idx="1"/>
          </p:nvPr>
        </p:nvSpPr>
        <p:spPr/>
        <p:txBody>
          <a:bodyPr>
            <a:normAutofit/>
          </a:bodyPr>
          <a:lstStyle/>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 reflexive relationship is another situation that arises in business that requires special handling. A  reflexive association is a relationship from one class back to itself.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most common business situation is shown in Figure . most employees (worker) have a manager. Hence there is an association from Employee (the worker) back to Employee (the manager).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400" dirty="0"/>
          </a:p>
        </p:txBody>
      </p:sp>
    </p:spTree>
    <p:extLst>
      <p:ext uri="{BB962C8B-B14F-4D97-AF65-F5344CB8AC3E}">
        <p14:creationId xmlns:p14="http://schemas.microsoft.com/office/powerpoint/2010/main" xmlns="" val="1756999689"/>
      </p:ext>
    </p:extLst>
  </p:cSld>
  <p:clrMapOvr>
    <a:masterClrMapping/>
  </p:clrMapOvr>
  <p:transition advTm="30000">
    <p:newsflash/>
    <p:sndAc>
      <p:stSnd>
        <p:snd r:embed="rId2" name="click.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40BFDC-DE2C-4817-9E90-1AACB9CFC1CD}"/>
              </a:ext>
            </a:extLst>
          </p:cNvPr>
          <p:cNvSpPr>
            <a:spLocks noGrp="1"/>
          </p:cNvSpPr>
          <p:nvPr>
            <p:ph type="title"/>
          </p:nvPr>
        </p:nvSpPr>
        <p:spPr>
          <a:xfrm>
            <a:off x="914400" y="188640"/>
            <a:ext cx="7772400" cy="1237824"/>
          </a:xfrm>
        </p:spPr>
        <p:txBody>
          <a:bodyPr/>
          <a:lstStyle/>
          <a:p>
            <a:pPr algn="ctr"/>
            <a:r>
              <a:rPr lang="en-US" sz="2400" b="1" u="sng" dirty="0"/>
              <a:t>ASSOCIATION DETAILS: REFLEXIVE ASSOCIATION</a:t>
            </a:r>
            <a:r>
              <a:rPr lang="en-US" dirty="0"/>
              <a:t/>
            </a:r>
            <a:br>
              <a:rPr lang="en-US" dirty="0"/>
            </a:br>
            <a:r>
              <a:rPr lang="en-US" sz="2000" dirty="0"/>
              <a:t>A  reflexive association is a relationship from one class back to itself. </a:t>
            </a:r>
            <a:br>
              <a:rPr lang="en-US" sz="2000" dirty="0"/>
            </a:br>
            <a:endParaRPr lang="en-US" sz="2000" dirty="0"/>
          </a:p>
        </p:txBody>
      </p:sp>
      <p:pic>
        <p:nvPicPr>
          <p:cNvPr id="4" name="Content Placeholder 3">
            <a:extLst>
              <a:ext uri="{FF2B5EF4-FFF2-40B4-BE49-F238E27FC236}">
                <a16:creationId xmlns:a16="http://schemas.microsoft.com/office/drawing/2014/main" xmlns="" id="{1E081319-164B-4DD8-8435-1DCEFE88EC03}"/>
              </a:ext>
            </a:extLst>
          </p:cNvPr>
          <p:cNvPicPr>
            <a:picLocks noGrp="1"/>
          </p:cNvPicPr>
          <p:nvPr>
            <p:ph idx="1"/>
          </p:nvPr>
        </p:nvPicPr>
        <p:blipFill>
          <a:blip r:embed="rId3"/>
          <a:srcRect/>
          <a:stretch>
            <a:fillRect/>
          </a:stretch>
        </p:blipFill>
        <p:spPr bwMode="auto">
          <a:xfrm>
            <a:off x="914400" y="1796867"/>
            <a:ext cx="7772400" cy="4546965"/>
          </a:xfrm>
          <a:prstGeom prst="rect">
            <a:avLst/>
          </a:prstGeom>
          <a:noFill/>
          <a:ln w="9525">
            <a:noFill/>
            <a:miter lim="800000"/>
            <a:headEnd/>
            <a:tailEnd/>
          </a:ln>
        </p:spPr>
      </p:pic>
    </p:spTree>
    <p:extLst>
      <p:ext uri="{BB962C8B-B14F-4D97-AF65-F5344CB8AC3E}">
        <p14:creationId xmlns:p14="http://schemas.microsoft.com/office/powerpoint/2010/main" xmlns="" val="2318141257"/>
      </p:ext>
    </p:extLst>
  </p:cSld>
  <p:clrMapOvr>
    <a:masterClrMapping/>
  </p:clrMapOvr>
  <p:transition advTm="30000">
    <p:newsflash/>
    <p:sndAc>
      <p:stSnd>
        <p:snd r:embed="rId2" name="click.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lgn="ctr">
              <a:buNone/>
            </a:pPr>
            <a:endParaRPr lang="en-IN" dirty="0"/>
          </a:p>
          <a:p>
            <a:pPr algn="ctr">
              <a:buNone/>
            </a:pPr>
            <a:endParaRPr lang="en-IN" dirty="0"/>
          </a:p>
          <a:p>
            <a:pPr algn="ctr">
              <a:buNone/>
            </a:pPr>
            <a:r>
              <a:rPr lang="en-IN" sz="7200" dirty="0">
                <a:latin typeface="Times New Roman" pitchFamily="18" charset="0"/>
                <a:cs typeface="Times New Roman" pitchFamily="18" charset="0"/>
              </a:rPr>
              <a:t>Thank you</a:t>
            </a:r>
          </a:p>
        </p:txBody>
      </p:sp>
    </p:spTree>
  </p:cSld>
  <p:clrMapOvr>
    <a:masterClrMapping/>
  </p:clrMapOvr>
  <p:transition advTm="30000">
    <p:newsflash/>
    <p:sndAc>
      <p:stSnd>
        <p:snd r:embed="rId2" name="click.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5BC55B-C2CC-40A0-B725-FBEFE0D92057}"/>
              </a:ext>
            </a:extLst>
          </p:cNvPr>
          <p:cNvSpPr>
            <a:spLocks noGrp="1"/>
          </p:cNvSpPr>
          <p:nvPr>
            <p:ph type="title"/>
          </p:nvPr>
        </p:nvSpPr>
        <p:spPr>
          <a:xfrm>
            <a:off x="683568" y="188640"/>
            <a:ext cx="8352928" cy="914400"/>
          </a:xfrm>
        </p:spPr>
        <p:txBody>
          <a:bodyPr/>
          <a:lstStyle/>
          <a:p>
            <a:pPr algn="ctr"/>
            <a:r>
              <a:rPr lang="en-US" sz="3600" b="1" u="sng" dirty="0"/>
              <a:t>ASSOCIATIONS AND RELATIONSHIPS</a:t>
            </a:r>
            <a:r>
              <a:rPr lang="en-US" sz="3600" dirty="0"/>
              <a:t/>
            </a:r>
            <a:br>
              <a:rPr lang="en-US" sz="3600" dirty="0"/>
            </a:br>
            <a:endParaRPr lang="en-US" sz="3600" dirty="0"/>
          </a:p>
        </p:txBody>
      </p:sp>
      <p:sp>
        <p:nvSpPr>
          <p:cNvPr id="5" name="Content Placeholder 4">
            <a:extLst>
              <a:ext uri="{FF2B5EF4-FFF2-40B4-BE49-F238E27FC236}">
                <a16:creationId xmlns:a16="http://schemas.microsoft.com/office/drawing/2014/main" xmlns="" id="{88DC1265-6A4D-F3DC-C957-3C31F40A5133}"/>
              </a:ext>
            </a:extLst>
          </p:cNvPr>
          <p:cNvSpPr>
            <a:spLocks noGrp="1"/>
          </p:cNvSpPr>
          <p:nvPr>
            <p:ph idx="1"/>
          </p:nvPr>
        </p:nvSpPr>
        <p:spPr>
          <a:xfrm>
            <a:off x="914400" y="1103040"/>
            <a:ext cx="7772400" cy="5252520"/>
          </a:xfrm>
        </p:spPr>
        <p:txBody>
          <a:bodyPr/>
          <a:lstStyle/>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 important step in designing databases is identifying associations or relationships among entities. Details about these relationships represent the business rules.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Associations or relationships represent business rules.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Associations can be named: UML refers to the association role.</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Each end of a binary association may be labeled. It is often useful to include a direction arrow to indicate how the label should be read.</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3600" dirty="0"/>
          </a:p>
        </p:txBody>
      </p:sp>
    </p:spTree>
    <p:extLst>
      <p:ext uri="{BB962C8B-B14F-4D97-AF65-F5344CB8AC3E}">
        <p14:creationId xmlns:p14="http://schemas.microsoft.com/office/powerpoint/2010/main" xmlns="" val="258783731"/>
      </p:ext>
    </p:extLst>
  </p:cSld>
  <p:clrMapOvr>
    <a:masterClrMapping/>
  </p:clrMapOvr>
  <p:transition advTm="30000">
    <p:newsflash/>
    <p:sndAc>
      <p:stSnd>
        <p:snd r:embed="rId2" name="click.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5BC55B-C2CC-40A0-B725-FBEFE0D92057}"/>
              </a:ext>
            </a:extLst>
          </p:cNvPr>
          <p:cNvSpPr>
            <a:spLocks noGrp="1"/>
          </p:cNvSpPr>
          <p:nvPr>
            <p:ph type="title"/>
          </p:nvPr>
        </p:nvSpPr>
        <p:spPr>
          <a:xfrm>
            <a:off x="683568" y="188640"/>
            <a:ext cx="8352928" cy="914400"/>
          </a:xfrm>
        </p:spPr>
        <p:txBody>
          <a:bodyPr/>
          <a:lstStyle/>
          <a:p>
            <a:pPr algn="ctr"/>
            <a:r>
              <a:rPr lang="en-US" sz="3600" b="1" u="sng" dirty="0"/>
              <a:t>ASSOCIATIONS AND RELATIONSHIPS</a:t>
            </a:r>
            <a:r>
              <a:rPr lang="en-US" sz="3600" dirty="0"/>
              <a:t/>
            </a:r>
            <a:br>
              <a:rPr lang="en-US" sz="3600" dirty="0"/>
            </a:br>
            <a:endParaRPr lang="en-US" sz="3600" dirty="0"/>
          </a:p>
        </p:txBody>
      </p:sp>
      <p:pic>
        <p:nvPicPr>
          <p:cNvPr id="4" name="Content Placeholder 7" descr="http://database.sarang.net/images/dbms/columns/2002/09/29/schema1.gif">
            <a:extLst>
              <a:ext uri="{FF2B5EF4-FFF2-40B4-BE49-F238E27FC236}">
                <a16:creationId xmlns:a16="http://schemas.microsoft.com/office/drawing/2014/main" xmlns="" id="{4C95712B-A4DB-4BAF-84D2-72FDF7D72AC2}"/>
              </a:ext>
            </a:extLst>
          </p:cNvPr>
          <p:cNvPicPr>
            <a:picLocks noGrp="1"/>
          </p:cNvPicPr>
          <p:nvPr>
            <p:ph idx="1"/>
          </p:nvPr>
        </p:nvPicPr>
        <p:blipFill>
          <a:blip r:embed="rId3"/>
          <a:srcRect/>
          <a:stretch>
            <a:fillRect/>
          </a:stretch>
        </p:blipFill>
        <p:spPr bwMode="auto">
          <a:xfrm>
            <a:off x="1259632" y="1426464"/>
            <a:ext cx="6696744" cy="5098880"/>
          </a:xfrm>
          <a:prstGeom prst="rect">
            <a:avLst/>
          </a:prstGeom>
          <a:noFill/>
          <a:ln w="9525">
            <a:noFill/>
            <a:miter lim="800000"/>
            <a:headEnd/>
            <a:tailEnd/>
          </a:ln>
        </p:spPr>
      </p:pic>
    </p:spTree>
    <p:extLst>
      <p:ext uri="{BB962C8B-B14F-4D97-AF65-F5344CB8AC3E}">
        <p14:creationId xmlns:p14="http://schemas.microsoft.com/office/powerpoint/2010/main" xmlns="" val="4247784740"/>
      </p:ext>
    </p:extLst>
  </p:cSld>
  <p:clrMapOvr>
    <a:masterClrMapping/>
  </p:clrMapOvr>
  <p:transition advTm="30000">
    <p:newsflash/>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2A50F6-08C6-46FB-8AC0-0C37B4C945FA}"/>
              </a:ext>
            </a:extLst>
          </p:cNvPr>
          <p:cNvSpPr>
            <a:spLocks noGrp="1"/>
          </p:cNvSpPr>
          <p:nvPr>
            <p:ph type="title"/>
          </p:nvPr>
        </p:nvSpPr>
        <p:spPr>
          <a:xfrm>
            <a:off x="611560" y="512064"/>
            <a:ext cx="8075240" cy="914400"/>
          </a:xfrm>
        </p:spPr>
        <p:txBody>
          <a:bodyPr/>
          <a:lstStyle/>
          <a:p>
            <a:pPr algn="ctr"/>
            <a:r>
              <a:rPr lang="en-US" sz="2800" b="1" u="sng" dirty="0"/>
              <a:t>ASSOCIATION DETAILS: N-ARY ASSOCIATIONS</a:t>
            </a:r>
            <a:r>
              <a:rPr lang="en-US" dirty="0"/>
              <a:t/>
            </a:r>
            <a:br>
              <a:rPr lang="en-US" dirty="0"/>
            </a:br>
            <a:endParaRPr lang="en-US" dirty="0"/>
          </a:p>
        </p:txBody>
      </p:sp>
      <p:sp>
        <p:nvSpPr>
          <p:cNvPr id="5" name="Content Placeholder 4">
            <a:extLst>
              <a:ext uri="{FF2B5EF4-FFF2-40B4-BE49-F238E27FC236}">
                <a16:creationId xmlns:a16="http://schemas.microsoft.com/office/drawing/2014/main" xmlns="" id="{99F7F264-1A4C-DC47-9907-85F2B6605978}"/>
              </a:ext>
            </a:extLst>
          </p:cNvPr>
          <p:cNvSpPr>
            <a:spLocks noGrp="1"/>
          </p:cNvSpPr>
          <p:nvPr>
            <p:ph idx="1"/>
          </p:nvPr>
        </p:nvSpPr>
        <p:spPr>
          <a:xfrm>
            <a:off x="895644" y="1426464"/>
            <a:ext cx="7772400" cy="4572000"/>
          </a:xfrm>
        </p:spPr>
        <p:txBody>
          <a:bodyPr>
            <a:noAutofit/>
          </a:bodyPr>
          <a:lstStyle/>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Many-to-many associations between classes cause problems in the database design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Figure  shows that the three main entities (Employee, Product, and Component) are actually related to each other through an Assembly association. When more than two classes are related, the relationship is called an n-</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ary</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association and is drawn as a diamond.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 this example an entry in the assembly list would contain 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EmployeeID</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ComponentID</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and 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ProductID</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In total, many employees can work on many products, and many components can be installed in many products.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400" dirty="0"/>
          </a:p>
        </p:txBody>
      </p:sp>
    </p:spTree>
    <p:extLst>
      <p:ext uri="{BB962C8B-B14F-4D97-AF65-F5344CB8AC3E}">
        <p14:creationId xmlns:p14="http://schemas.microsoft.com/office/powerpoint/2010/main" xmlns="" val="1061772610"/>
      </p:ext>
    </p:extLst>
  </p:cSld>
  <p:clrMapOvr>
    <a:masterClrMapping/>
  </p:clrMapOvr>
  <p:transition advTm="30000">
    <p:newsflash/>
    <p:sndAc>
      <p:stSnd>
        <p:snd r:embed="rId2" name="click.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2A50F6-08C6-46FB-8AC0-0C37B4C945FA}"/>
              </a:ext>
            </a:extLst>
          </p:cNvPr>
          <p:cNvSpPr>
            <a:spLocks noGrp="1"/>
          </p:cNvSpPr>
          <p:nvPr>
            <p:ph type="title"/>
          </p:nvPr>
        </p:nvSpPr>
        <p:spPr>
          <a:xfrm>
            <a:off x="611560" y="512064"/>
            <a:ext cx="8075240" cy="914400"/>
          </a:xfrm>
        </p:spPr>
        <p:txBody>
          <a:bodyPr/>
          <a:lstStyle/>
          <a:p>
            <a:pPr algn="ctr"/>
            <a:r>
              <a:rPr lang="en-US" sz="2800" b="1" u="sng" dirty="0"/>
              <a:t>ASSOCIATION DETAILS: N-ARY ASSOCIATIONS</a:t>
            </a:r>
            <a:r>
              <a:rPr lang="en-US" dirty="0"/>
              <a:t/>
            </a:r>
            <a:br>
              <a:rPr lang="en-US" dirty="0"/>
            </a:br>
            <a:endParaRPr lang="en-US" dirty="0"/>
          </a:p>
        </p:txBody>
      </p:sp>
      <p:pic>
        <p:nvPicPr>
          <p:cNvPr id="4" name="Content Placeholder 3">
            <a:extLst>
              <a:ext uri="{FF2B5EF4-FFF2-40B4-BE49-F238E27FC236}">
                <a16:creationId xmlns:a16="http://schemas.microsoft.com/office/drawing/2014/main" xmlns="" id="{0C2B67C8-57E0-4624-8C39-03D0E1760914}"/>
              </a:ext>
            </a:extLst>
          </p:cNvPr>
          <p:cNvPicPr>
            <a:picLocks noGrp="1"/>
          </p:cNvPicPr>
          <p:nvPr>
            <p:ph idx="1"/>
          </p:nvPr>
        </p:nvPicPr>
        <p:blipFill>
          <a:blip r:embed="rId3"/>
          <a:srcRect/>
          <a:stretch>
            <a:fillRect/>
          </a:stretch>
        </p:blipFill>
        <p:spPr bwMode="auto">
          <a:xfrm>
            <a:off x="611560" y="1784350"/>
            <a:ext cx="8208912" cy="4813002"/>
          </a:xfrm>
          <a:prstGeom prst="rect">
            <a:avLst/>
          </a:prstGeom>
          <a:noFill/>
          <a:ln w="9525">
            <a:noFill/>
            <a:miter lim="800000"/>
            <a:headEnd/>
            <a:tailEnd/>
          </a:ln>
        </p:spPr>
      </p:pic>
    </p:spTree>
    <p:extLst>
      <p:ext uri="{BB962C8B-B14F-4D97-AF65-F5344CB8AC3E}">
        <p14:creationId xmlns:p14="http://schemas.microsoft.com/office/powerpoint/2010/main" xmlns="" val="953103004"/>
      </p:ext>
    </p:extLst>
  </p:cSld>
  <p:clrMapOvr>
    <a:masterClrMapping/>
  </p:clrMapOvr>
  <p:transition advTm="30000">
    <p:newsflash/>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C071F0-02E1-4E27-81A0-D25E1273A410}"/>
              </a:ext>
            </a:extLst>
          </p:cNvPr>
          <p:cNvSpPr>
            <a:spLocks noGrp="1"/>
          </p:cNvSpPr>
          <p:nvPr>
            <p:ph type="title"/>
          </p:nvPr>
        </p:nvSpPr>
        <p:spPr>
          <a:xfrm>
            <a:off x="914400" y="188640"/>
            <a:ext cx="7772400" cy="1237824"/>
          </a:xfrm>
        </p:spPr>
        <p:txBody>
          <a:bodyPr/>
          <a:lstStyle/>
          <a:p>
            <a:pPr algn="ctr"/>
            <a:r>
              <a:rPr lang="en-US" sz="3200" b="1" u="sng" dirty="0"/>
              <a:t>ASSOCIATION DETAILS: AGGREGATION</a:t>
            </a:r>
            <a:r>
              <a:rPr lang="en-US" dirty="0"/>
              <a:t/>
            </a:r>
            <a:br>
              <a:rPr lang="en-US" dirty="0"/>
            </a:br>
            <a:r>
              <a:rPr lang="en-US" dirty="0"/>
              <a:t/>
            </a:r>
            <a:br>
              <a:rPr lang="en-US" dirty="0"/>
            </a:br>
            <a:endParaRPr lang="en-US" dirty="0"/>
          </a:p>
        </p:txBody>
      </p:sp>
      <p:sp>
        <p:nvSpPr>
          <p:cNvPr id="5" name="Content Placeholder 4">
            <a:extLst>
              <a:ext uri="{FF2B5EF4-FFF2-40B4-BE49-F238E27FC236}">
                <a16:creationId xmlns:a16="http://schemas.microsoft.com/office/drawing/2014/main" xmlns="" id="{9D5E1AEB-E8D6-1472-1267-475D16FFE1E6}"/>
              </a:ext>
            </a:extLst>
          </p:cNvPr>
          <p:cNvSpPr>
            <a:spLocks noGrp="1"/>
          </p:cNvSpPr>
          <p:nvPr>
            <p:ph idx="1"/>
          </p:nvPr>
        </p:nvSpPr>
        <p:spPr>
          <a:xfrm>
            <a:off x="827584" y="807552"/>
            <a:ext cx="8136904" cy="4572000"/>
          </a:xfrm>
        </p:spPr>
        <p:txBody>
          <a:bodyPr>
            <a:noAutofit/>
          </a:bodyPr>
          <a:lstStyle/>
          <a:p>
            <a:pPr marL="342900" lvl="0" indent="-342900" algn="just">
              <a:lnSpc>
                <a:spcPct val="115000"/>
              </a:lnSpc>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An aggregation is a collection.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For example, a Sale consists of a collection of Items being purchased. </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As shown in Figure , aggregation is indicated by a </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small diamond</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on the association line next to the class that is the aggregate.</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In the example, the diamond is next to the Sale class. </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Association aggregation. A Sale contains a list of items being purchased. A small diamond is placed on the association to remind us of this special relationship.</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800" dirty="0"/>
          </a:p>
        </p:txBody>
      </p:sp>
    </p:spTree>
    <p:extLst>
      <p:ext uri="{BB962C8B-B14F-4D97-AF65-F5344CB8AC3E}">
        <p14:creationId xmlns:p14="http://schemas.microsoft.com/office/powerpoint/2010/main" xmlns="" val="3072751433"/>
      </p:ext>
    </p:extLst>
  </p:cSld>
  <p:clrMapOvr>
    <a:masterClrMapping/>
  </p:clrMapOvr>
  <p:transition advTm="30000">
    <p:newsflash/>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C071F0-02E1-4E27-81A0-D25E1273A410}"/>
              </a:ext>
            </a:extLst>
          </p:cNvPr>
          <p:cNvSpPr>
            <a:spLocks noGrp="1"/>
          </p:cNvSpPr>
          <p:nvPr>
            <p:ph type="title"/>
          </p:nvPr>
        </p:nvSpPr>
        <p:spPr>
          <a:xfrm>
            <a:off x="914400" y="188640"/>
            <a:ext cx="7772400" cy="1237824"/>
          </a:xfrm>
        </p:spPr>
        <p:txBody>
          <a:bodyPr/>
          <a:lstStyle/>
          <a:p>
            <a:pPr algn="ctr"/>
            <a:r>
              <a:rPr lang="en-US" sz="3200" b="1" u="sng" dirty="0"/>
              <a:t>ASSOCIATION DETAILS: AGGREGATION</a:t>
            </a:r>
            <a:r>
              <a:rPr lang="en-US" dirty="0"/>
              <a:t/>
            </a:r>
            <a:br>
              <a:rPr lang="en-US" dirty="0"/>
            </a:br>
            <a:r>
              <a:rPr lang="en-US" dirty="0"/>
              <a:t/>
            </a:r>
            <a:br>
              <a:rPr lang="en-US" dirty="0"/>
            </a:br>
            <a:endParaRPr lang="en-US" dirty="0"/>
          </a:p>
        </p:txBody>
      </p:sp>
      <p:pic>
        <p:nvPicPr>
          <p:cNvPr id="4" name="Content Placeholder 3">
            <a:extLst>
              <a:ext uri="{FF2B5EF4-FFF2-40B4-BE49-F238E27FC236}">
                <a16:creationId xmlns:a16="http://schemas.microsoft.com/office/drawing/2014/main" xmlns="" id="{B93F7945-D6B0-41FA-8B3B-5E69CC5E4B7E}"/>
              </a:ext>
            </a:extLst>
          </p:cNvPr>
          <p:cNvPicPr>
            <a:picLocks noGrp="1"/>
          </p:cNvPicPr>
          <p:nvPr>
            <p:ph idx="1"/>
          </p:nvPr>
        </p:nvPicPr>
        <p:blipFill>
          <a:blip r:embed="rId3"/>
          <a:srcRect/>
          <a:stretch>
            <a:fillRect/>
          </a:stretch>
        </p:blipFill>
        <p:spPr bwMode="auto">
          <a:xfrm>
            <a:off x="914400" y="1340769"/>
            <a:ext cx="7772400" cy="5003064"/>
          </a:xfrm>
          <a:prstGeom prst="rect">
            <a:avLst/>
          </a:prstGeom>
          <a:noFill/>
          <a:ln w="9525">
            <a:noFill/>
            <a:miter lim="800000"/>
            <a:headEnd/>
            <a:tailEnd/>
          </a:ln>
        </p:spPr>
      </p:pic>
    </p:spTree>
    <p:extLst>
      <p:ext uri="{BB962C8B-B14F-4D97-AF65-F5344CB8AC3E}">
        <p14:creationId xmlns:p14="http://schemas.microsoft.com/office/powerpoint/2010/main" xmlns="" val="1759535108"/>
      </p:ext>
    </p:extLst>
  </p:cSld>
  <p:clrMapOvr>
    <a:masterClrMapping/>
  </p:clrMapOvr>
  <p:transition advTm="30000">
    <p:newsflash/>
    <p:sndAc>
      <p:stSnd>
        <p:snd r:embed="rId2" name="click.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D8F658-5C04-4207-A15A-648F97EA5250}"/>
              </a:ext>
            </a:extLst>
          </p:cNvPr>
          <p:cNvSpPr>
            <a:spLocks noGrp="1"/>
          </p:cNvSpPr>
          <p:nvPr>
            <p:ph type="title"/>
          </p:nvPr>
        </p:nvSpPr>
        <p:spPr>
          <a:xfrm>
            <a:off x="914400" y="188641"/>
            <a:ext cx="7772400" cy="1237824"/>
          </a:xfrm>
        </p:spPr>
        <p:txBody>
          <a:bodyPr/>
          <a:lstStyle/>
          <a:p>
            <a:pPr algn="ctr"/>
            <a:r>
              <a:rPr lang="en-US" sz="3200" b="1" u="sng" dirty="0"/>
              <a:t>ASSOCIATION DETAILS: COMPOSITION</a:t>
            </a:r>
            <a:r>
              <a:rPr lang="en-US" dirty="0"/>
              <a:t/>
            </a:r>
            <a:br>
              <a:rPr lang="en-US" dirty="0"/>
            </a:br>
            <a:r>
              <a:rPr lang="en-US" sz="2000" dirty="0"/>
              <a:t>In a composition, the individual items become the new object marked with a </a:t>
            </a:r>
            <a:r>
              <a:rPr lang="en-US" sz="2000" b="1" dirty="0"/>
              <a:t>filled diamond</a:t>
            </a:r>
            <a:r>
              <a:rPr lang="en-US" sz="2000" dirty="0"/>
              <a:t>.</a:t>
            </a:r>
            <a:br>
              <a:rPr lang="en-US" sz="2000" dirty="0"/>
            </a:br>
            <a:endParaRPr lang="en-US" sz="2000" dirty="0"/>
          </a:p>
        </p:txBody>
      </p:sp>
      <p:sp>
        <p:nvSpPr>
          <p:cNvPr id="5" name="Content Placeholder 4">
            <a:extLst>
              <a:ext uri="{FF2B5EF4-FFF2-40B4-BE49-F238E27FC236}">
                <a16:creationId xmlns:a16="http://schemas.microsoft.com/office/drawing/2014/main" xmlns="" id="{C5EBCC54-1BC0-C3A8-DB5E-FB31F81D8672}"/>
              </a:ext>
            </a:extLst>
          </p:cNvPr>
          <p:cNvSpPr>
            <a:spLocks noGrp="1"/>
          </p:cNvSpPr>
          <p:nvPr>
            <p:ph idx="1"/>
          </p:nvPr>
        </p:nvSpPr>
        <p:spPr/>
        <p:txBody>
          <a:bodyPr>
            <a:noAutofit/>
          </a:bodyPr>
          <a:lstStyle/>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simple aggregation indicator is not used much in business settings.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 a composition, the individual items become the new object.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Consider a bicycle, which is built from a set of components (wheels, crank, stem, and so on). UML provides two methods to display composition.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a:effectLst/>
                <a:latin typeface="Times New Roman" panose="02020603050405020304" pitchFamily="18" charset="0"/>
                <a:ea typeface="Calibri" panose="020F0502020204030204" pitchFamily="34" charset="0"/>
              </a:rPr>
              <a:t>In Figure the individual classes are separated and marked with a </a:t>
            </a:r>
            <a:r>
              <a:rPr lang="en-US" sz="2400" b="1" dirty="0">
                <a:effectLst/>
                <a:latin typeface="Times New Roman" panose="02020603050405020304" pitchFamily="18" charset="0"/>
                <a:ea typeface="Calibri" panose="020F0502020204030204" pitchFamily="34" charset="0"/>
              </a:rPr>
              <a:t>filled diamond</a:t>
            </a:r>
            <a:r>
              <a:rPr lang="en-US" sz="2400" dirty="0">
                <a:effectLst/>
                <a:latin typeface="Times New Roman" panose="02020603050405020304" pitchFamily="18" charset="0"/>
                <a:ea typeface="Calibri" panose="020F0502020204030204" pitchFamily="34" charset="0"/>
              </a:rPr>
              <a:t>.</a:t>
            </a:r>
            <a:endParaRPr lang="en-IN" sz="2400" dirty="0"/>
          </a:p>
        </p:txBody>
      </p:sp>
    </p:spTree>
    <p:extLst>
      <p:ext uri="{BB962C8B-B14F-4D97-AF65-F5344CB8AC3E}">
        <p14:creationId xmlns:p14="http://schemas.microsoft.com/office/powerpoint/2010/main" xmlns="" val="4227940615"/>
      </p:ext>
    </p:extLst>
  </p:cSld>
  <p:clrMapOvr>
    <a:masterClrMapping/>
  </p:clrMapOvr>
  <p:transition advTm="30000">
    <p:newsflash/>
    <p:sndAc>
      <p:stSnd>
        <p:snd r:embed="rId2" name="click.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D8F658-5C04-4207-A15A-648F97EA5250}"/>
              </a:ext>
            </a:extLst>
          </p:cNvPr>
          <p:cNvSpPr>
            <a:spLocks noGrp="1"/>
          </p:cNvSpPr>
          <p:nvPr>
            <p:ph type="title"/>
          </p:nvPr>
        </p:nvSpPr>
        <p:spPr>
          <a:xfrm>
            <a:off x="914400" y="188641"/>
            <a:ext cx="7772400" cy="1237824"/>
          </a:xfrm>
        </p:spPr>
        <p:txBody>
          <a:bodyPr/>
          <a:lstStyle/>
          <a:p>
            <a:pPr algn="ctr"/>
            <a:r>
              <a:rPr lang="en-US" sz="3200" b="1" u="sng" dirty="0"/>
              <a:t>ASSOCIATION DETAILS: COMPOSITION</a:t>
            </a:r>
            <a:r>
              <a:rPr lang="en-US" dirty="0"/>
              <a:t/>
            </a:r>
            <a:br>
              <a:rPr lang="en-US" dirty="0"/>
            </a:br>
            <a:r>
              <a:rPr lang="en-US" sz="2000" dirty="0"/>
              <a:t>In a composition, the individual items become the new object marked with a </a:t>
            </a:r>
            <a:r>
              <a:rPr lang="en-US" sz="2000" b="1" dirty="0"/>
              <a:t>filled diamond</a:t>
            </a:r>
            <a:r>
              <a:rPr lang="en-US" sz="2000" dirty="0"/>
              <a:t>.</a:t>
            </a:r>
            <a:br>
              <a:rPr lang="en-US" sz="2000" dirty="0"/>
            </a:br>
            <a:endParaRPr lang="en-US" sz="2000" dirty="0"/>
          </a:p>
        </p:txBody>
      </p:sp>
      <p:pic>
        <p:nvPicPr>
          <p:cNvPr id="4" name="Content Placeholder 3">
            <a:extLst>
              <a:ext uri="{FF2B5EF4-FFF2-40B4-BE49-F238E27FC236}">
                <a16:creationId xmlns:a16="http://schemas.microsoft.com/office/drawing/2014/main" xmlns="" id="{1315302F-93F1-4B3E-8E83-EA6AB827A090}"/>
              </a:ext>
            </a:extLst>
          </p:cNvPr>
          <p:cNvPicPr>
            <a:picLocks noGrp="1"/>
          </p:cNvPicPr>
          <p:nvPr>
            <p:ph idx="1"/>
          </p:nvPr>
        </p:nvPicPr>
        <p:blipFill>
          <a:blip r:embed="rId3"/>
          <a:srcRect/>
          <a:stretch>
            <a:fillRect/>
          </a:stretch>
        </p:blipFill>
        <p:spPr bwMode="auto">
          <a:xfrm>
            <a:off x="914400" y="1426465"/>
            <a:ext cx="7772400" cy="5098879"/>
          </a:xfrm>
          <a:prstGeom prst="rect">
            <a:avLst/>
          </a:prstGeom>
          <a:noFill/>
          <a:ln w="9525">
            <a:noFill/>
            <a:miter lim="800000"/>
            <a:headEnd/>
            <a:tailEnd/>
          </a:ln>
        </p:spPr>
      </p:pic>
    </p:spTree>
    <p:extLst>
      <p:ext uri="{BB962C8B-B14F-4D97-AF65-F5344CB8AC3E}">
        <p14:creationId xmlns:p14="http://schemas.microsoft.com/office/powerpoint/2010/main" xmlns="" val="3393170983"/>
      </p:ext>
    </p:extLst>
  </p:cSld>
  <p:clrMapOvr>
    <a:masterClrMapping/>
  </p:clrMapOvr>
  <p:transition advTm="30000">
    <p:newsflash/>
    <p:sndAc>
      <p:stSnd>
        <p:snd r:embed="rId2" name="click.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491</TotalTime>
  <Words>804</Words>
  <Application>Microsoft Office PowerPoint</Application>
  <PresentationFormat>On-screen Show (4:3)</PresentationFormat>
  <Paragraphs>61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Metro</vt:lpstr>
      <vt:lpstr>Slide 1</vt:lpstr>
      <vt:lpstr>ASSOCIATIONS AND RELATIONSHIPS </vt:lpstr>
      <vt:lpstr>ASSOCIATIONS AND RELATIONSHIPS </vt:lpstr>
      <vt:lpstr>ASSOCIATION DETAILS: N-ARY ASSOCIATIONS </vt:lpstr>
      <vt:lpstr>ASSOCIATION DETAILS: N-ARY ASSOCIATIONS </vt:lpstr>
      <vt:lpstr>ASSOCIATION DETAILS: AGGREGATION  </vt:lpstr>
      <vt:lpstr>ASSOCIATION DETAILS: AGGREGATION  </vt:lpstr>
      <vt:lpstr>ASSOCIATION DETAILS: COMPOSITION In a composition, the individual items become the new object marked with a filled diamond. </vt:lpstr>
      <vt:lpstr>ASSOCIATION DETAILS: COMPOSITION In a composition, the individual items become the new object marked with a filled diamond. </vt:lpstr>
      <vt:lpstr>ASSOCIATION DETAILS: GENERALIZATION </vt:lpstr>
      <vt:lpstr>ASSOCIATION DETAILS: GENERALIZATION </vt:lpstr>
      <vt:lpstr>ASSOCIATION DETAILS: GENERALIZATION  Inheritance means that objects in the derived classes include all of the properties from the higher classes, as well as those defined in their own class.  A small, unfilled triangle is used to indicate a generalization relationship.  </vt:lpstr>
      <vt:lpstr>ASSOCIATION DETAILS: REFLEXIVE ASSOCIATION A  reflexive association is a relationship from one class back to itself.  </vt:lpstr>
      <vt:lpstr>ASSOCIATION DETAILS: REFLEXIVE ASSOCIATION A  reflexive association is a relationship from one class back to itself.  </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UNIT-III INTRODUCTION TO FORMS AND REPORTS</dc:title>
  <dc:creator>JOY</dc:creator>
  <cp:lastModifiedBy>CS Bsc</cp:lastModifiedBy>
  <cp:revision>208</cp:revision>
  <dcterms:created xsi:type="dcterms:W3CDTF">2018-09-06T16:43:49Z</dcterms:created>
  <dcterms:modified xsi:type="dcterms:W3CDTF">2023-05-25T10:16:10Z</dcterms:modified>
</cp:coreProperties>
</file>