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81" d="100"/>
          <a:sy n="81" d="100"/>
        </p:scale>
        <p:origin x="-78" y="-64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922249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1672192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983835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328030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138311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29489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1447720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656129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72063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51FF270-0B13-4215-89A2-EE71A9D4D66A}" type="datetimeFigureOut">
              <a:rPr lang="en-US" smtClean="0"/>
              <a:pPr/>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207305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1FF270-0B13-4215-89A2-EE71A9D4D66A}" type="datetimeFigureOut">
              <a:rPr lang="en-US" smtClean="0"/>
              <a:pPr/>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370160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1FF270-0B13-4215-89A2-EE71A9D4D66A}" type="datetimeFigureOut">
              <a:rPr lang="en-US" smtClean="0"/>
              <a:pPr/>
              <a:t>5/25/2023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54126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1FF270-0B13-4215-89A2-EE71A9D4D66A}" type="datetimeFigureOut">
              <a:rPr lang="en-US" smtClean="0"/>
              <a:pPr/>
              <a:t>5/25/2023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119620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FF270-0B13-4215-89A2-EE71A9D4D66A}" type="datetimeFigureOut">
              <a:rPr lang="en-US" smtClean="0"/>
              <a:pPr/>
              <a:t>5/25/2023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4044619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1FF270-0B13-4215-89A2-EE71A9D4D66A}" type="datetimeFigureOut">
              <a:rPr lang="en-US" smtClean="0"/>
              <a:pPr/>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580812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51FF270-0B13-4215-89A2-EE71A9D4D66A}" type="datetimeFigureOut">
              <a:rPr lang="en-US" smtClean="0"/>
              <a:pPr/>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222337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1FF270-0B13-4215-89A2-EE71A9D4D66A}" type="datetimeFigureOut">
              <a:rPr lang="en-US" smtClean="0"/>
              <a:pPr/>
              <a:t>5/25/2023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CD7E21-0E9F-4F20-91AD-4435C1236DB3}" type="slidenum">
              <a:rPr lang="en-US" smtClean="0"/>
              <a:pPr/>
              <a:t>‹#›</a:t>
            </a:fld>
            <a:endParaRPr lang="en-US"/>
          </a:p>
        </p:txBody>
      </p:sp>
    </p:spTree>
    <p:extLst>
      <p:ext uri="{BB962C8B-B14F-4D97-AF65-F5344CB8AC3E}">
        <p14:creationId xmlns="" xmlns:p14="http://schemas.microsoft.com/office/powerpoint/2010/main" val="32234588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8F91C94-31EE-4F95-B4DC-0F1EE358F4D0}"/>
              </a:ext>
            </a:extLst>
          </p:cNvPr>
          <p:cNvSpPr>
            <a:spLocks noGrp="1"/>
          </p:cNvSpPr>
          <p:nvPr>
            <p:ph idx="1"/>
          </p:nvPr>
        </p:nvSpPr>
        <p:spPr>
          <a:xfrm>
            <a:off x="775689" y="709196"/>
            <a:ext cx="9323052" cy="5691603"/>
          </a:xfrm>
        </p:spPr>
        <p:txBody>
          <a:bodyPr>
            <a:normAutofit fontScale="25000" lnSpcReduction="20000"/>
          </a:bodyPr>
          <a:lstStyle/>
          <a:p>
            <a:pPr marL="0" lvl="0" indent="0" algn="ctr" defTabSz="914400">
              <a:spcBef>
                <a:spcPct val="20000"/>
              </a:spcBef>
              <a:buClrTx/>
              <a:buSzTx/>
              <a:buNone/>
              <a:defRPr/>
            </a:pPr>
            <a:r>
              <a:rPr lang="en-US" altLang="en-US" sz="9600" b="1" dirty="0">
                <a:solidFill>
                  <a:srgbClr val="FF0000"/>
                </a:solidFill>
                <a:latin typeface="Times New Roman" pitchFamily="18" charset="0"/>
                <a:cs typeface="Times New Roman" pitchFamily="18" charset="0"/>
              </a:rPr>
              <a:t>NAZARETH COLLEGE OF ARTS AND SCIENCE </a:t>
            </a:r>
            <a:br>
              <a:rPr lang="en-US" altLang="en-US" sz="9600" b="1" dirty="0">
                <a:solidFill>
                  <a:srgbClr val="FF0000"/>
                </a:solidFill>
                <a:latin typeface="Times New Roman" pitchFamily="18" charset="0"/>
                <a:cs typeface="Times New Roman" pitchFamily="18" charset="0"/>
              </a:rPr>
            </a:br>
            <a:r>
              <a:rPr lang="en-US" altLang="en-US" sz="9600" b="1" i="1" dirty="0">
                <a:solidFill>
                  <a:srgbClr val="FF0000"/>
                </a:solidFill>
                <a:latin typeface="Times New Roman" pitchFamily="18" charset="0"/>
                <a:cs typeface="Times New Roman" pitchFamily="18" charset="0"/>
              </a:rPr>
              <a:t>      Affiliated To University Of Madras                                                                        Re-accredited by NAAC with ‘B’ grade</a:t>
            </a:r>
            <a:br>
              <a:rPr lang="en-US" altLang="en-US" sz="9600" b="1" i="1" dirty="0">
                <a:solidFill>
                  <a:srgbClr val="FF0000"/>
                </a:solidFill>
                <a:latin typeface="Times New Roman" pitchFamily="18" charset="0"/>
                <a:cs typeface="Times New Roman" pitchFamily="18" charset="0"/>
              </a:rPr>
            </a:br>
            <a:endParaRPr lang="en-US" altLang="en-US" sz="9600" b="1" i="1" dirty="0">
              <a:solidFill>
                <a:srgbClr val="FF0000"/>
              </a:solidFill>
              <a:latin typeface="Times New Roman" pitchFamily="18" charset="0"/>
              <a:cs typeface="Times New Roman" pitchFamily="18" charset="0"/>
            </a:endParaRPr>
          </a:p>
          <a:p>
            <a:pPr marL="0" lvl="0" indent="0" algn="ctr" defTabSz="914400">
              <a:spcBef>
                <a:spcPct val="20000"/>
              </a:spcBef>
              <a:buClrTx/>
              <a:buSzTx/>
              <a:buNone/>
              <a:defRPr/>
            </a:pPr>
            <a:r>
              <a:rPr lang="en-US" altLang="en-US" sz="9600" b="1" dirty="0" smtClean="0">
                <a:solidFill>
                  <a:srgbClr val="00B050"/>
                </a:solidFill>
                <a:latin typeface="Times New Roman" pitchFamily="18" charset="0"/>
                <a:cs typeface="Times New Roman" pitchFamily="18" charset="0"/>
              </a:rPr>
              <a:t>CLOUD COMPUTING</a:t>
            </a:r>
          </a:p>
          <a:p>
            <a:pPr marL="0" indent="0" algn="ctr" defTabSz="914400">
              <a:spcBef>
                <a:spcPct val="20000"/>
              </a:spcBef>
              <a:buClrTx/>
              <a:buSzTx/>
              <a:buNone/>
              <a:defRPr/>
            </a:pPr>
            <a:endParaRPr lang="en-US" altLang="en-US" sz="9600" b="1" dirty="0">
              <a:solidFill>
                <a:srgbClr val="00B050"/>
              </a:solidFill>
              <a:latin typeface="Times New Roman" pitchFamily="18" charset="0"/>
              <a:cs typeface="Times New Roman" pitchFamily="18" charset="0"/>
            </a:endParaRPr>
          </a:p>
          <a:p>
            <a:pPr marL="0" indent="0" algn="ctr">
              <a:spcBef>
                <a:spcPct val="20000"/>
              </a:spcBef>
              <a:buNone/>
            </a:pPr>
            <a:r>
              <a:rPr lang="en-US" altLang="en-US" sz="9600" b="1" dirty="0" smtClean="0">
                <a:solidFill>
                  <a:srgbClr val="7030A0"/>
                </a:solidFill>
                <a:latin typeface="Times New Roman" pitchFamily="18" charset="0"/>
                <a:cs typeface="Times New Roman" pitchFamily="18" charset="0"/>
              </a:rPr>
              <a:t>UNIT  III</a:t>
            </a:r>
          </a:p>
          <a:p>
            <a:pPr marL="0" indent="0" algn="ctr">
              <a:spcBef>
                <a:spcPct val="20000"/>
              </a:spcBef>
              <a:buNone/>
            </a:pPr>
            <a:endParaRPr lang="en-US" altLang="en-US" sz="9600" b="1" dirty="0" smtClean="0">
              <a:solidFill>
                <a:srgbClr val="7030A0"/>
              </a:solidFill>
              <a:latin typeface="Times New Roman" pitchFamily="18" charset="0"/>
              <a:cs typeface="Times New Roman" pitchFamily="18" charset="0"/>
            </a:endParaRPr>
          </a:p>
          <a:p>
            <a:pPr marL="0" indent="0" algn="ctr">
              <a:spcBef>
                <a:spcPct val="20000"/>
              </a:spcBef>
              <a:buNone/>
            </a:pPr>
            <a:r>
              <a:rPr lang="en-IN" altLang="en-US" sz="9600" b="1" dirty="0" smtClean="0">
                <a:solidFill>
                  <a:srgbClr val="7030A0"/>
                </a:solidFill>
                <a:latin typeface="Times New Roman" pitchFamily="18" charset="0"/>
                <a:cs typeface="Times New Roman" pitchFamily="18" charset="0"/>
              </a:rPr>
              <a:t>Chapter 3 – Cloud Storage from LAN’s and WAN’s</a:t>
            </a:r>
            <a:endParaRPr lang="en-US" altLang="en-US" sz="9600" b="1" dirty="0" smtClean="0">
              <a:solidFill>
                <a:srgbClr val="7030A0"/>
              </a:solidFill>
              <a:latin typeface="Times New Roman" pitchFamily="18" charset="0"/>
              <a:cs typeface="Times New Roman" pitchFamily="18" charset="0"/>
            </a:endParaRPr>
          </a:p>
          <a:p>
            <a:pPr marL="0" indent="0" algn="ctr">
              <a:spcBef>
                <a:spcPct val="20000"/>
              </a:spcBef>
              <a:buNone/>
            </a:pPr>
            <a:endParaRPr lang="en-US" altLang="en-US" sz="9600" b="1" dirty="0" smtClean="0">
              <a:solidFill>
                <a:srgbClr val="7030A0"/>
              </a:solidFill>
              <a:latin typeface="Times New Roman" pitchFamily="18" charset="0"/>
              <a:cs typeface="Times New Roman" pitchFamily="18" charset="0"/>
            </a:endParaRPr>
          </a:p>
          <a:p>
            <a:pPr marL="0" lvl="0" indent="0" algn="ctr">
              <a:spcBef>
                <a:spcPct val="20000"/>
              </a:spcBef>
              <a:buNone/>
            </a:pPr>
            <a:r>
              <a:rPr lang="en-US" altLang="en-US" sz="9600" b="1" dirty="0" smtClean="0">
                <a:solidFill>
                  <a:srgbClr val="FF0000"/>
                </a:solidFill>
                <a:latin typeface="Times New Roman" pitchFamily="18" charset="0"/>
                <a:cs typeface="Times New Roman" pitchFamily="18" charset="0"/>
              </a:rPr>
              <a:t>CLASS :III </a:t>
            </a:r>
            <a:r>
              <a:rPr lang="en-US" altLang="en-US" sz="9600" b="1" dirty="0">
                <a:solidFill>
                  <a:srgbClr val="FF0000"/>
                </a:solidFill>
                <a:latin typeface="Times New Roman" pitchFamily="18" charset="0"/>
                <a:cs typeface="Times New Roman" pitchFamily="18" charset="0"/>
              </a:rPr>
              <a:t>B.SC CS</a:t>
            </a:r>
          </a:p>
          <a:p>
            <a:pPr marL="0" indent="0" algn="ctr" defTabSz="914400">
              <a:spcBef>
                <a:spcPct val="20000"/>
              </a:spcBef>
              <a:buClrTx/>
              <a:buSzTx/>
              <a:buNone/>
              <a:defRPr/>
            </a:pPr>
            <a:r>
              <a:rPr lang="en-US" altLang="en-US" sz="9600" b="1" dirty="0">
                <a:solidFill>
                  <a:srgbClr val="FF0000"/>
                </a:solidFill>
                <a:latin typeface="Times New Roman" pitchFamily="18" charset="0"/>
                <a:cs typeface="Times New Roman" pitchFamily="18" charset="0"/>
              </a:rPr>
              <a:t>SEMESTER: </a:t>
            </a:r>
            <a:r>
              <a:rPr lang="en-US" altLang="en-US" sz="9600" b="1" dirty="0" smtClean="0">
                <a:solidFill>
                  <a:srgbClr val="FF0000"/>
                </a:solidFill>
                <a:latin typeface="Times New Roman" pitchFamily="18" charset="0"/>
                <a:cs typeface="Times New Roman" pitchFamily="18" charset="0"/>
              </a:rPr>
              <a:t>EVEN(2022-2023)</a:t>
            </a:r>
            <a:endParaRPr lang="en-US" altLang="en-US" sz="9600" b="1" dirty="0">
              <a:solidFill>
                <a:srgbClr val="FF0000"/>
              </a:solidFill>
              <a:latin typeface="Times New Roman" pitchFamily="18" charset="0"/>
              <a:cs typeface="Times New Roman" pitchFamily="18" charset="0"/>
            </a:endParaRPr>
          </a:p>
          <a:p>
            <a:pPr marL="0" indent="0" algn="ctr" defTabSz="914400">
              <a:spcBef>
                <a:spcPct val="20000"/>
              </a:spcBef>
              <a:buClrTx/>
              <a:buSzTx/>
              <a:buNone/>
              <a:defRPr/>
            </a:pPr>
            <a:endParaRPr lang="en-US" altLang="en-US" sz="9600" b="1" dirty="0">
              <a:solidFill>
                <a:srgbClr val="FF0000"/>
              </a:solidFill>
              <a:latin typeface="Times New Roman" pitchFamily="18" charset="0"/>
              <a:cs typeface="Times New Roman" pitchFamily="18" charset="0"/>
            </a:endParaRPr>
          </a:p>
          <a:p>
            <a:pPr marL="0" indent="0" algn="ctr" defTabSz="914400">
              <a:spcBef>
                <a:spcPct val="20000"/>
              </a:spcBef>
              <a:buClrTx/>
              <a:buSzTx/>
              <a:buNone/>
              <a:defRPr/>
            </a:pPr>
            <a:r>
              <a:rPr lang="en-US" altLang="en-US" sz="9600" b="1" dirty="0">
                <a:solidFill>
                  <a:srgbClr val="002060"/>
                </a:solidFill>
                <a:latin typeface="Times New Roman" pitchFamily="18" charset="0"/>
                <a:cs typeface="Times New Roman" pitchFamily="18" charset="0"/>
              </a:rPr>
              <a:t>STAFF NAME: MS.R.KAVIYARASI</a:t>
            </a:r>
          </a:p>
          <a:p>
            <a:pPr marL="0" indent="0" algn="ctr" defTabSz="914400">
              <a:spcBef>
                <a:spcPct val="20000"/>
              </a:spcBef>
              <a:buClrTx/>
              <a:buSzTx/>
              <a:buNone/>
              <a:defRPr/>
            </a:pPr>
            <a:endParaRPr lang="en-US" altLang="en-US" sz="9600" b="1" dirty="0">
              <a:solidFill>
                <a:srgbClr val="002060"/>
              </a:solidFill>
              <a:latin typeface="Times New Roman" pitchFamily="18" charset="0"/>
              <a:cs typeface="Times New Roman" pitchFamily="18" charset="0"/>
            </a:endParaRPr>
          </a:p>
          <a:p>
            <a:pPr marL="0" indent="0" algn="ctr" defTabSz="914400">
              <a:spcBef>
                <a:spcPct val="20000"/>
              </a:spcBef>
              <a:buClrTx/>
              <a:buSzTx/>
              <a:buNone/>
              <a:defRPr/>
            </a:pPr>
            <a:r>
              <a:rPr lang="en-US" altLang="en-US" sz="9600" b="1" dirty="0">
                <a:solidFill>
                  <a:srgbClr val="002060"/>
                </a:solidFill>
                <a:latin typeface="Times New Roman" pitchFamily="18" charset="0"/>
                <a:cs typeface="Times New Roman" pitchFamily="18" charset="0"/>
              </a:rPr>
              <a:t>DEPARTMENT: COMPUTER SCIENCE</a:t>
            </a:r>
          </a:p>
          <a:p>
            <a:endParaRPr lang="en-US" dirty="0"/>
          </a:p>
        </p:txBody>
      </p:sp>
    </p:spTree>
    <p:extLst>
      <p:ext uri="{BB962C8B-B14F-4D97-AF65-F5344CB8AC3E}">
        <p14:creationId xmlns="" xmlns:p14="http://schemas.microsoft.com/office/powerpoint/2010/main" val="134718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527" y="0"/>
            <a:ext cx="11679381" cy="6691745"/>
          </a:xfrm>
        </p:spPr>
        <p:txBody>
          <a:bodyPr>
            <a:noAutofit/>
          </a:bodyPr>
          <a:lstStyle/>
          <a:p>
            <a:pPr lvl="0" algn="just">
              <a:buNone/>
            </a:pPr>
            <a:r>
              <a:rPr lang="en-IN" sz="2000" b="1" i="1" dirty="0" smtClean="0">
                <a:solidFill>
                  <a:schemeClr val="tx1"/>
                </a:solidFill>
              </a:rPr>
              <a:t>4.Oosah</a:t>
            </a:r>
            <a:endParaRPr lang="en-US" sz="2000" b="1" dirty="0" smtClean="0">
              <a:solidFill>
                <a:schemeClr val="tx1"/>
              </a:solidFill>
            </a:endParaRPr>
          </a:p>
          <a:p>
            <a:pPr algn="just"/>
            <a:r>
              <a:rPr lang="en-IN" sz="2000" dirty="0" err="1" smtClean="0">
                <a:solidFill>
                  <a:schemeClr val="tx1"/>
                </a:solidFill>
              </a:rPr>
              <a:t>Oosah's</a:t>
            </a:r>
            <a:r>
              <a:rPr lang="en-IN" sz="2000" dirty="0" smtClean="0">
                <a:solidFill>
                  <a:schemeClr val="tx1"/>
                </a:solidFill>
              </a:rPr>
              <a:t> major trading concept is simple: client gets a whopping 1 terabyte of storage for news-papers files. </a:t>
            </a:r>
          </a:p>
          <a:p>
            <a:pPr algn="just"/>
            <a:r>
              <a:rPr lang="en-IN" sz="2000" dirty="0" smtClean="0">
                <a:solidFill>
                  <a:schemeClr val="tx1"/>
                </a:solidFill>
              </a:rPr>
              <a:t>The limitation of </a:t>
            </a:r>
            <a:r>
              <a:rPr lang="en-IN" sz="2000" dirty="0" err="1" smtClean="0">
                <a:solidFill>
                  <a:schemeClr val="tx1"/>
                </a:solidFill>
              </a:rPr>
              <a:t>Oosah</a:t>
            </a:r>
            <a:r>
              <a:rPr lang="en-IN" sz="2000" dirty="0" smtClean="0">
                <a:solidFill>
                  <a:schemeClr val="tx1"/>
                </a:solidFill>
              </a:rPr>
              <a:t> is that client cannot use it for text articles, spreadsheets or productions, which appear a bit strange, provided that these kinds of documents are usually small.</a:t>
            </a:r>
          </a:p>
          <a:p>
            <a:pPr algn="just"/>
            <a:r>
              <a:rPr lang="en-IN" sz="2000" dirty="0" smtClean="0">
                <a:solidFill>
                  <a:schemeClr val="tx1"/>
                </a:solidFill>
              </a:rPr>
              <a:t>One intriguing facet of </a:t>
            </a:r>
            <a:r>
              <a:rPr lang="en-IN" sz="2000" dirty="0" err="1" smtClean="0">
                <a:solidFill>
                  <a:schemeClr val="tx1"/>
                </a:solidFill>
              </a:rPr>
              <a:t>Oosah</a:t>
            </a:r>
            <a:r>
              <a:rPr lang="en-IN" sz="2000" dirty="0" smtClean="0">
                <a:solidFill>
                  <a:schemeClr val="tx1"/>
                </a:solidFill>
              </a:rPr>
              <a:t> is that it acknowledges RAW alike documents from most camera manufacturers although it mechanically converts them into JPGs. </a:t>
            </a:r>
          </a:p>
          <a:p>
            <a:pPr algn="just"/>
            <a:r>
              <a:rPr lang="en-IN" sz="2000" dirty="0" smtClean="0">
                <a:solidFill>
                  <a:schemeClr val="tx1"/>
                </a:solidFill>
              </a:rPr>
              <a:t>Users can also connect to </a:t>
            </a:r>
            <a:r>
              <a:rPr lang="en-IN" sz="2000" dirty="0" err="1" smtClean="0">
                <a:solidFill>
                  <a:schemeClr val="tx1"/>
                </a:solidFill>
              </a:rPr>
              <a:t>picasa</a:t>
            </a:r>
            <a:r>
              <a:rPr lang="en-IN" sz="2000" dirty="0" smtClean="0">
                <a:solidFill>
                  <a:schemeClr val="tx1"/>
                </a:solidFill>
              </a:rPr>
              <a:t>, </a:t>
            </a:r>
            <a:r>
              <a:rPr lang="en-IN" sz="2000" dirty="0" err="1" smtClean="0">
                <a:solidFill>
                  <a:schemeClr val="tx1"/>
                </a:solidFill>
              </a:rPr>
              <a:t>Flickr</a:t>
            </a:r>
            <a:r>
              <a:rPr lang="en-IN" sz="2000" dirty="0" smtClean="0">
                <a:solidFill>
                  <a:schemeClr val="tx1"/>
                </a:solidFill>
              </a:rPr>
              <a:t>, </a:t>
            </a:r>
            <a:r>
              <a:rPr lang="en-IN" sz="2000" dirty="0" err="1" smtClean="0">
                <a:solidFill>
                  <a:schemeClr val="tx1"/>
                </a:solidFill>
              </a:rPr>
              <a:t>Facebook</a:t>
            </a:r>
            <a:r>
              <a:rPr lang="en-IN" sz="2000" dirty="0" smtClean="0">
                <a:solidFill>
                  <a:schemeClr val="tx1"/>
                </a:solidFill>
              </a:rPr>
              <a:t> and YouTube anecdotes and view the pictures and videos from these services in one centralized location.</a:t>
            </a:r>
            <a:endParaRPr lang="en-US" sz="2000" dirty="0" smtClean="0">
              <a:solidFill>
                <a:schemeClr val="tx1"/>
              </a:solidFill>
            </a:endParaRPr>
          </a:p>
          <a:p>
            <a:pPr lvl="0" algn="just">
              <a:buNone/>
            </a:pPr>
            <a:r>
              <a:rPr lang="en-IN" sz="2000" b="1" i="1" dirty="0" smtClean="0">
                <a:solidFill>
                  <a:schemeClr val="tx1"/>
                </a:solidFill>
              </a:rPr>
              <a:t>5.JungleDisk</a:t>
            </a:r>
            <a:endParaRPr lang="en-US" sz="2000" b="1" dirty="0" smtClean="0">
              <a:solidFill>
                <a:schemeClr val="tx1"/>
              </a:solidFill>
            </a:endParaRPr>
          </a:p>
          <a:p>
            <a:pPr algn="just"/>
            <a:r>
              <a:rPr lang="en-IN" sz="2000" dirty="0" err="1" smtClean="0">
                <a:solidFill>
                  <a:schemeClr val="tx1"/>
                </a:solidFill>
              </a:rPr>
              <a:t>JungleDisk</a:t>
            </a:r>
            <a:r>
              <a:rPr lang="en-IN" sz="2000" dirty="0" smtClean="0">
                <a:solidFill>
                  <a:schemeClr val="tx1"/>
                </a:solidFill>
              </a:rPr>
              <a:t> is the only service in this category that is not accessible for free, and it is not exactly an online storage service.</a:t>
            </a:r>
          </a:p>
          <a:p>
            <a:pPr algn="just"/>
            <a:r>
              <a:rPr lang="en-IN" sz="2000" dirty="0" smtClean="0">
                <a:solidFill>
                  <a:schemeClr val="tx1"/>
                </a:solidFill>
              </a:rPr>
              <a:t> Instead, it presents a front-end to Amazon’s S3 storage service. </a:t>
            </a:r>
          </a:p>
          <a:p>
            <a:pPr algn="just"/>
            <a:r>
              <a:rPr lang="en-IN" sz="2000" dirty="0" err="1" smtClean="0">
                <a:solidFill>
                  <a:schemeClr val="tx1"/>
                </a:solidFill>
              </a:rPr>
              <a:t>JungleDisk</a:t>
            </a:r>
            <a:r>
              <a:rPr lang="en-IN" sz="2000" dirty="0" smtClean="0">
                <a:solidFill>
                  <a:schemeClr val="tx1"/>
                </a:solidFill>
              </a:rPr>
              <a:t> charges $20, and client buys Amazon for the storage and moves the files. </a:t>
            </a:r>
          </a:p>
          <a:p>
            <a:pPr algn="just"/>
            <a:r>
              <a:rPr lang="en-IN" sz="2000" dirty="0" err="1" smtClean="0">
                <a:solidFill>
                  <a:schemeClr val="tx1"/>
                </a:solidFill>
              </a:rPr>
              <a:t>JungleDisk</a:t>
            </a:r>
            <a:r>
              <a:rPr lang="en-IN" sz="2000" dirty="0" smtClean="0">
                <a:solidFill>
                  <a:schemeClr val="tx1"/>
                </a:solidFill>
              </a:rPr>
              <a:t> also permits us to chart Amazon S3 storage space as a mesh support on the computer so that client can just pull and push documents back and forth between online storage and the localized desktop. </a:t>
            </a:r>
          </a:p>
          <a:p>
            <a:pPr algn="just"/>
            <a:r>
              <a:rPr lang="en-IN" sz="2000" dirty="0" err="1" smtClean="0">
                <a:solidFill>
                  <a:schemeClr val="tx1"/>
                </a:solidFill>
              </a:rPr>
              <a:t>JungleDisk</a:t>
            </a:r>
            <a:r>
              <a:rPr lang="en-IN" sz="2000" dirty="0" smtClean="0">
                <a:solidFill>
                  <a:schemeClr val="tx1"/>
                </a:solidFill>
              </a:rPr>
              <a:t> is accessible for Windows, Mac OSX and Linux.</a:t>
            </a:r>
            <a:endParaRPr lang="en-US" sz="2000" dirty="0" smtClean="0">
              <a:solidFill>
                <a:schemeClr val="tx1"/>
              </a:solidFill>
            </a:endParaRPr>
          </a:p>
          <a:p>
            <a:pPr algn="just"/>
            <a:endParaRPr lang="en-US" sz="20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673" y="304800"/>
            <a:ext cx="11790218" cy="6553199"/>
          </a:xfrm>
        </p:spPr>
        <p:txBody>
          <a:bodyPr>
            <a:normAutofit/>
          </a:bodyPr>
          <a:lstStyle/>
          <a:p>
            <a:pPr algn="just">
              <a:buNone/>
            </a:pPr>
            <a:r>
              <a:rPr lang="en-IN" sz="2200" dirty="0" smtClean="0">
                <a:solidFill>
                  <a:schemeClr val="tx1"/>
                </a:solidFill>
              </a:rPr>
              <a:t>(</a:t>
            </a:r>
            <a:r>
              <a:rPr lang="en-IN" sz="2200" b="1" dirty="0" smtClean="0">
                <a:solidFill>
                  <a:schemeClr val="tx1"/>
                </a:solidFill>
              </a:rPr>
              <a:t>b) Cloud Storage Companies </a:t>
            </a:r>
            <a:endParaRPr lang="en-US" sz="2200" b="1" dirty="0" smtClean="0">
              <a:solidFill>
                <a:schemeClr val="tx1"/>
              </a:solidFill>
            </a:endParaRPr>
          </a:p>
          <a:p>
            <a:pPr algn="just"/>
            <a:r>
              <a:rPr lang="en-IN" sz="2200" dirty="0" smtClean="0">
                <a:solidFill>
                  <a:schemeClr val="tx1"/>
                </a:solidFill>
              </a:rPr>
              <a:t>It seems like there is a new cloud business popping up every day, and the variety of services they offer are endless.</a:t>
            </a:r>
          </a:p>
          <a:p>
            <a:pPr algn="just"/>
            <a:r>
              <a:rPr lang="en-IN" sz="2200" dirty="0" smtClean="0">
                <a:solidFill>
                  <a:schemeClr val="tx1"/>
                </a:solidFill>
              </a:rPr>
              <a:t> Following are some cloud storage companies that are worth noting. Most of these service providers have a free test or offer some sort of free storage space.</a:t>
            </a:r>
            <a:endParaRPr lang="en-US" sz="2200" dirty="0" smtClean="0">
              <a:solidFill>
                <a:schemeClr val="tx1"/>
              </a:solidFill>
            </a:endParaRPr>
          </a:p>
          <a:p>
            <a:pPr lvl="0" algn="just"/>
            <a:r>
              <a:rPr lang="en-IN" sz="2200" b="1" i="1" dirty="0" smtClean="0">
                <a:solidFill>
                  <a:schemeClr val="tx1"/>
                </a:solidFill>
              </a:rPr>
              <a:t>Box cloud storage</a:t>
            </a:r>
            <a:r>
              <a:rPr lang="en-IN" sz="2200" dirty="0" smtClean="0">
                <a:solidFill>
                  <a:schemeClr val="tx1"/>
                </a:solidFill>
              </a:rPr>
              <a:t>: Box makes it straightforward to set-up a cloud storage account. </a:t>
            </a:r>
          </a:p>
          <a:p>
            <a:pPr lvl="0" algn="just"/>
            <a:r>
              <a:rPr lang="en-IN" sz="2200" dirty="0" smtClean="0">
                <a:solidFill>
                  <a:schemeClr val="tx1"/>
                </a:solidFill>
              </a:rPr>
              <a:t>Surprisingly, client can start the cloud and run it within few minutes.</a:t>
            </a:r>
            <a:endParaRPr lang="en-US" sz="2200" dirty="0" smtClean="0">
              <a:solidFill>
                <a:schemeClr val="tx1"/>
              </a:solidFill>
            </a:endParaRPr>
          </a:p>
          <a:p>
            <a:pPr lvl="0" algn="just"/>
            <a:r>
              <a:rPr lang="en-IN" sz="2200" b="1" i="1" dirty="0" smtClean="0">
                <a:solidFill>
                  <a:schemeClr val="tx1"/>
                </a:solidFill>
              </a:rPr>
              <a:t>Amazon cloud</a:t>
            </a:r>
            <a:r>
              <a:rPr lang="en-IN" sz="2200" dirty="0" smtClean="0">
                <a:solidFill>
                  <a:schemeClr val="tx1"/>
                </a:solidFill>
              </a:rPr>
              <a:t>: The Amazon Cloud Drive was one of the pioneering technologies in the cloud industry. This may be the most-preferred business for a client looking to back up his files on a daily basis.</a:t>
            </a:r>
            <a:endParaRPr lang="en-US" sz="2200" dirty="0" smtClean="0">
              <a:solidFill>
                <a:schemeClr val="tx1"/>
              </a:solidFill>
            </a:endParaRPr>
          </a:p>
          <a:p>
            <a:pPr lvl="0" algn="just"/>
            <a:r>
              <a:rPr lang="en-IN" sz="2200" b="1" i="1" dirty="0" err="1" smtClean="0">
                <a:solidFill>
                  <a:schemeClr val="tx1"/>
                </a:solidFill>
              </a:rPr>
              <a:t>SugarSync</a:t>
            </a:r>
            <a:r>
              <a:rPr lang="en-IN" sz="2200" b="1" i="1" dirty="0" smtClean="0">
                <a:solidFill>
                  <a:schemeClr val="tx1"/>
                </a:solidFill>
              </a:rPr>
              <a:t> </a:t>
            </a:r>
            <a:r>
              <a:rPr lang="en-IN" sz="2200" b="1" i="1" dirty="0" err="1" smtClean="0">
                <a:solidFill>
                  <a:schemeClr val="tx1"/>
                </a:solidFill>
              </a:rPr>
              <a:t>onlinebackup</a:t>
            </a:r>
            <a:r>
              <a:rPr lang="en-IN" sz="2200" b="1" dirty="0" smtClean="0">
                <a:solidFill>
                  <a:schemeClr val="tx1"/>
                </a:solidFill>
              </a:rPr>
              <a:t>: </a:t>
            </a:r>
            <a:r>
              <a:rPr lang="en-IN" sz="2200" dirty="0" err="1" smtClean="0">
                <a:solidFill>
                  <a:schemeClr val="tx1"/>
                </a:solidFill>
              </a:rPr>
              <a:t>SugarSync</a:t>
            </a:r>
            <a:r>
              <a:rPr lang="en-IN" sz="2200" dirty="0" smtClean="0">
                <a:solidFill>
                  <a:schemeClr val="tx1"/>
                </a:solidFill>
              </a:rPr>
              <a:t> permits not only backup for the documents but also links up the multiple devices. </a:t>
            </a:r>
          </a:p>
          <a:p>
            <a:pPr lvl="0" algn="just"/>
            <a:r>
              <a:rPr lang="en-IN" sz="2200" dirty="0" smtClean="0">
                <a:solidFill>
                  <a:schemeClr val="tx1"/>
                </a:solidFill>
              </a:rPr>
              <a:t>Sync </a:t>
            </a:r>
            <a:r>
              <a:rPr lang="en-IN" sz="2200" dirty="0" err="1" smtClean="0">
                <a:solidFill>
                  <a:schemeClr val="tx1"/>
                </a:solidFill>
              </a:rPr>
              <a:t>iPad</a:t>
            </a:r>
            <a:r>
              <a:rPr lang="en-IN" sz="2200" dirty="0" smtClean="0">
                <a:solidFill>
                  <a:schemeClr val="tx1"/>
                </a:solidFill>
              </a:rPr>
              <a:t> to </a:t>
            </a:r>
            <a:r>
              <a:rPr lang="en-IN" sz="2200" dirty="0" err="1" smtClean="0">
                <a:solidFill>
                  <a:schemeClr val="tx1"/>
                </a:solidFill>
              </a:rPr>
              <a:t>iPhone</a:t>
            </a:r>
            <a:r>
              <a:rPr lang="en-IN" sz="2200" dirty="0" smtClean="0">
                <a:solidFill>
                  <a:schemeClr val="tx1"/>
                </a:solidFill>
              </a:rPr>
              <a:t> and to the live computer all with one program. </a:t>
            </a:r>
            <a:r>
              <a:rPr lang="en-IN" sz="2200" dirty="0" err="1" smtClean="0">
                <a:solidFill>
                  <a:schemeClr val="tx1"/>
                </a:solidFill>
              </a:rPr>
              <a:t>SugarSync</a:t>
            </a:r>
            <a:r>
              <a:rPr lang="en-IN" sz="2200" dirty="0" smtClean="0">
                <a:solidFill>
                  <a:schemeClr val="tx1"/>
                </a:solidFill>
              </a:rPr>
              <a:t> is a one-stop for your photographs, melodies and documents needs.</a:t>
            </a:r>
            <a:endParaRPr lang="en-US" sz="2200" dirty="0" smtClean="0">
              <a:solidFill>
                <a:schemeClr val="tx1"/>
              </a:solidFill>
            </a:endParaRPr>
          </a:p>
          <a:p>
            <a:pPr algn="just"/>
            <a:endParaRPr lang="en-US" sz="22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527" y="346365"/>
            <a:ext cx="11637817" cy="6040580"/>
          </a:xfrm>
        </p:spPr>
        <p:txBody>
          <a:bodyPr>
            <a:normAutofit/>
          </a:bodyPr>
          <a:lstStyle/>
          <a:p>
            <a:pPr lvl="0" algn="just">
              <a:buNone/>
            </a:pPr>
            <a:r>
              <a:rPr lang="en-IN" sz="2400" b="1" i="1" dirty="0" err="1" smtClean="0">
                <a:solidFill>
                  <a:schemeClr val="tx1"/>
                </a:solidFill>
              </a:rPr>
              <a:t>Hubic</a:t>
            </a:r>
            <a:r>
              <a:rPr lang="en-IN" sz="2400" b="1" i="1" dirty="0" smtClean="0">
                <a:solidFill>
                  <a:schemeClr val="tx1"/>
                </a:solidFill>
              </a:rPr>
              <a:t> online storage</a:t>
            </a:r>
            <a:r>
              <a:rPr lang="en-IN" sz="2400" b="1" dirty="0" smtClean="0">
                <a:solidFill>
                  <a:schemeClr val="tx1"/>
                </a:solidFill>
              </a:rPr>
              <a:t>: </a:t>
            </a:r>
          </a:p>
          <a:p>
            <a:pPr algn="just"/>
            <a:r>
              <a:rPr lang="en-IN" sz="2400" dirty="0" err="1" smtClean="0">
                <a:solidFill>
                  <a:schemeClr val="tx1"/>
                </a:solidFill>
              </a:rPr>
              <a:t>Hubic</a:t>
            </a:r>
            <a:r>
              <a:rPr lang="en-IN" sz="2400" dirty="0" smtClean="0">
                <a:solidFill>
                  <a:schemeClr val="tx1"/>
                </a:solidFill>
              </a:rPr>
              <a:t> gained popularity because it is expressly conceived as an submission for both the </a:t>
            </a:r>
            <a:r>
              <a:rPr lang="en-IN" sz="2400" dirty="0" err="1" smtClean="0">
                <a:solidFill>
                  <a:schemeClr val="tx1"/>
                </a:solidFill>
              </a:rPr>
              <a:t>iPhone</a:t>
            </a:r>
            <a:r>
              <a:rPr lang="en-IN" sz="2400" dirty="0" smtClean="0">
                <a:solidFill>
                  <a:schemeClr val="tx1"/>
                </a:solidFill>
              </a:rPr>
              <a:t> and the Android </a:t>
            </a:r>
          </a:p>
          <a:p>
            <a:pPr lvl="0" algn="just">
              <a:buNone/>
            </a:pPr>
            <a:r>
              <a:rPr lang="en-IN" sz="2400" dirty="0" smtClean="0">
                <a:solidFill>
                  <a:schemeClr val="tx1"/>
                </a:solidFill>
              </a:rPr>
              <a:t>platforms. </a:t>
            </a:r>
          </a:p>
          <a:p>
            <a:pPr lvl="0" algn="just"/>
            <a:r>
              <a:rPr lang="en-IN" sz="2400" dirty="0" smtClean="0">
                <a:solidFill>
                  <a:schemeClr val="tx1"/>
                </a:solidFill>
              </a:rPr>
              <a:t>With the help of </a:t>
            </a:r>
            <a:r>
              <a:rPr lang="en-IN" sz="2400" dirty="0" err="1" smtClean="0">
                <a:solidFill>
                  <a:schemeClr val="tx1"/>
                </a:solidFill>
              </a:rPr>
              <a:t>Hubic</a:t>
            </a:r>
            <a:r>
              <a:rPr lang="en-IN" sz="2400" dirty="0" smtClean="0">
                <a:solidFill>
                  <a:schemeClr val="tx1"/>
                </a:solidFill>
              </a:rPr>
              <a:t>, client can upload and download documents on their Smartphone. He can also backup the pictures, melodies, video and other documents that are utilized on the Smartphone.</a:t>
            </a:r>
            <a:endParaRPr lang="en-US" sz="2400" dirty="0" smtClean="0">
              <a:solidFill>
                <a:schemeClr val="tx1"/>
              </a:solidFill>
            </a:endParaRPr>
          </a:p>
          <a:p>
            <a:pPr lvl="0" algn="just">
              <a:buNone/>
            </a:pPr>
            <a:r>
              <a:rPr lang="en-IN" sz="2400" b="1" i="1" dirty="0" smtClean="0">
                <a:solidFill>
                  <a:schemeClr val="tx1"/>
                </a:solidFill>
              </a:rPr>
              <a:t>Google cloud drive</a:t>
            </a:r>
            <a:r>
              <a:rPr lang="en-IN" sz="2400" dirty="0" smtClean="0">
                <a:solidFill>
                  <a:schemeClr val="tx1"/>
                </a:solidFill>
              </a:rPr>
              <a:t>: </a:t>
            </a:r>
          </a:p>
          <a:p>
            <a:pPr algn="just"/>
            <a:r>
              <a:rPr lang="en-IN" sz="2400" dirty="0" smtClean="0">
                <a:solidFill>
                  <a:schemeClr val="tx1"/>
                </a:solidFill>
              </a:rPr>
              <a:t>Google Cloud Drive may be outdated but they are proposing a good 5GB for free.</a:t>
            </a:r>
          </a:p>
          <a:p>
            <a:pPr lvl="0" algn="just"/>
            <a:r>
              <a:rPr lang="en-IN" sz="2400" dirty="0" smtClean="0">
                <a:solidFill>
                  <a:schemeClr val="tx1"/>
                </a:solidFill>
              </a:rPr>
              <a:t> For a couple of bucks per month clients can shop a ton of devices by utilizing Google’s Cloud Drive.</a:t>
            </a:r>
            <a:endParaRPr lang="en-US" sz="2400" dirty="0" smtClean="0">
              <a:solidFill>
                <a:schemeClr val="tx1"/>
              </a:solidFill>
            </a:endParaRPr>
          </a:p>
          <a:p>
            <a:pPr algn="just"/>
            <a:endParaRPr lang="en-US" sz="24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964" y="263236"/>
            <a:ext cx="11734800" cy="6331527"/>
          </a:xfrm>
        </p:spPr>
        <p:txBody>
          <a:bodyPr>
            <a:noAutofit/>
          </a:bodyPr>
          <a:lstStyle/>
          <a:p>
            <a:pPr algn="just">
              <a:buNone/>
            </a:pPr>
            <a:r>
              <a:rPr lang="en-IN" sz="1900" b="1" dirty="0" smtClean="0">
                <a:solidFill>
                  <a:schemeClr val="tx1"/>
                </a:solidFill>
              </a:rPr>
              <a:t>(c)Social bookmarking</a:t>
            </a:r>
          </a:p>
          <a:p>
            <a:pPr algn="just"/>
            <a:r>
              <a:rPr lang="en-IN" sz="1900" dirty="0" smtClean="0">
                <a:solidFill>
                  <a:schemeClr val="tx1"/>
                </a:solidFill>
              </a:rPr>
              <a:t>Social bookmarking is the best method in which client, use bookmarks and organize the sheets they wish to recall or share with their friends. </a:t>
            </a:r>
          </a:p>
          <a:p>
            <a:pPr algn="just"/>
            <a:r>
              <a:rPr lang="en-IN" sz="1900" dirty="0" smtClean="0">
                <a:solidFill>
                  <a:schemeClr val="tx1"/>
                </a:solidFill>
              </a:rPr>
              <a:t>These collective bookmarks are generally community-based and can be kept in confidence, only with specific persons or assemblies, distributed only to internal reliable systems, or another grouping of public and individual domains.</a:t>
            </a:r>
            <a:endParaRPr lang="en-US" sz="1900" dirty="0" smtClean="0">
              <a:solidFill>
                <a:schemeClr val="tx1"/>
              </a:solidFill>
            </a:endParaRPr>
          </a:p>
          <a:p>
            <a:pPr algn="just"/>
            <a:r>
              <a:rPr lang="en-IN" sz="1900" b="1" dirty="0" smtClean="0">
                <a:solidFill>
                  <a:schemeClr val="tx1"/>
                </a:solidFill>
              </a:rPr>
              <a:t>Advantages of Social </a:t>
            </a:r>
            <a:r>
              <a:rPr lang="en-IN" sz="1900" b="1" dirty="0" err="1" smtClean="0">
                <a:solidFill>
                  <a:schemeClr val="tx1"/>
                </a:solidFill>
              </a:rPr>
              <a:t>Bookmarking's</a:t>
            </a:r>
            <a:endParaRPr lang="en-US" sz="1900" b="1" dirty="0" smtClean="0">
              <a:solidFill>
                <a:schemeClr val="tx1"/>
              </a:solidFill>
            </a:endParaRPr>
          </a:p>
          <a:p>
            <a:pPr lvl="0" algn="just"/>
            <a:r>
              <a:rPr lang="en-IN" sz="1900" dirty="0" smtClean="0">
                <a:solidFill>
                  <a:schemeClr val="tx1"/>
                </a:solidFill>
              </a:rPr>
              <a:t>Users can profit from Google supported connections for the WWW sites.</a:t>
            </a:r>
            <a:endParaRPr lang="en-US" sz="1900" dirty="0" smtClean="0">
              <a:solidFill>
                <a:schemeClr val="tx1"/>
              </a:solidFill>
            </a:endParaRPr>
          </a:p>
          <a:p>
            <a:pPr lvl="0" algn="just"/>
            <a:r>
              <a:rPr lang="en-IN" sz="1900" dirty="0" smtClean="0">
                <a:solidFill>
                  <a:schemeClr val="tx1"/>
                </a:solidFill>
              </a:rPr>
              <a:t>Useful connections can be provided to the visitors of libraries through community publication marking.</a:t>
            </a:r>
            <a:endParaRPr lang="en-US" sz="1900" dirty="0" smtClean="0">
              <a:solidFill>
                <a:schemeClr val="tx1"/>
              </a:solidFill>
            </a:endParaRPr>
          </a:p>
          <a:p>
            <a:pPr lvl="0" algn="just"/>
            <a:r>
              <a:rPr lang="en-IN" sz="1900" dirty="0" smtClean="0">
                <a:solidFill>
                  <a:schemeClr val="tx1"/>
                </a:solidFill>
              </a:rPr>
              <a:t>Can turn heavy traffic for the web site.</a:t>
            </a:r>
            <a:endParaRPr lang="en-US" sz="1900" dirty="0" smtClean="0">
              <a:solidFill>
                <a:schemeClr val="tx1"/>
              </a:solidFill>
            </a:endParaRPr>
          </a:p>
          <a:p>
            <a:pPr lvl="0" algn="just"/>
            <a:r>
              <a:rPr lang="en-IN" sz="1900" dirty="0" smtClean="0">
                <a:solidFill>
                  <a:schemeClr val="tx1"/>
                </a:solidFill>
              </a:rPr>
              <a:t>It presents good view for Internet aided marketing.</a:t>
            </a:r>
            <a:endParaRPr lang="en-US" sz="1900" dirty="0" smtClean="0">
              <a:solidFill>
                <a:schemeClr val="tx1"/>
              </a:solidFill>
            </a:endParaRPr>
          </a:p>
          <a:p>
            <a:pPr lvl="0" algn="just"/>
            <a:r>
              <a:rPr lang="en-IN" sz="1900" dirty="0" smtClean="0">
                <a:solidFill>
                  <a:schemeClr val="tx1"/>
                </a:solidFill>
              </a:rPr>
              <a:t>Social publication assessing completion of millions of sheet outlooks on a monthly basic. It attracts the tourists from all over the world, and therefore the Internet marketers use this WWW traffic to attract targeted customers.</a:t>
            </a:r>
            <a:endParaRPr lang="en-US" sz="1900" dirty="0" smtClean="0">
              <a:solidFill>
                <a:schemeClr val="tx1"/>
              </a:solidFill>
            </a:endParaRPr>
          </a:p>
          <a:p>
            <a:pPr lvl="0" algn="just"/>
            <a:r>
              <a:rPr lang="en-IN" sz="1900" dirty="0" smtClean="0">
                <a:solidFill>
                  <a:schemeClr val="tx1"/>
                </a:solidFill>
              </a:rPr>
              <a:t>It assists in assimilation of bookmarks from numerous computers, association of bookmarks, distributing of bookmarks with associates and so on.</a:t>
            </a:r>
            <a:endParaRPr lang="en-US" sz="1900" dirty="0" smtClean="0">
              <a:solidFill>
                <a:schemeClr val="tx1"/>
              </a:solidFill>
            </a:endParaRPr>
          </a:p>
          <a:p>
            <a:pPr lvl="0" algn="just"/>
            <a:r>
              <a:rPr lang="en-IN" sz="1900" dirty="0" smtClean="0">
                <a:solidFill>
                  <a:schemeClr val="tx1"/>
                </a:solidFill>
              </a:rPr>
              <a:t>This scheme is capable of grading a specific asset based on the number of times it has been bookmarked by the users.</a:t>
            </a:r>
            <a:endParaRPr lang="en-US" sz="1900" dirty="0" smtClean="0">
              <a:solidFill>
                <a:schemeClr val="tx1"/>
              </a:solidFill>
            </a:endParaRPr>
          </a:p>
          <a:p>
            <a:pPr algn="just"/>
            <a:endParaRPr lang="en-US" sz="19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381" y="207818"/>
            <a:ext cx="11623963" cy="6650181"/>
          </a:xfrm>
        </p:spPr>
        <p:txBody>
          <a:bodyPr>
            <a:normAutofit/>
          </a:bodyPr>
          <a:lstStyle/>
          <a:p>
            <a:pPr algn="just">
              <a:buNone/>
            </a:pPr>
            <a:r>
              <a:rPr lang="en-IN" sz="2000" b="1" dirty="0" smtClean="0">
                <a:solidFill>
                  <a:schemeClr val="tx1"/>
                </a:solidFill>
              </a:rPr>
              <a:t>(d)Online Photo Editing Service</a:t>
            </a:r>
            <a:endParaRPr lang="en-US" sz="2000" b="1" dirty="0" smtClean="0">
              <a:solidFill>
                <a:schemeClr val="tx1"/>
              </a:solidFill>
            </a:endParaRPr>
          </a:p>
          <a:p>
            <a:pPr algn="just"/>
            <a:r>
              <a:rPr lang="en-IN" sz="2000" dirty="0" smtClean="0">
                <a:solidFill>
                  <a:schemeClr val="tx1"/>
                </a:solidFill>
              </a:rPr>
              <a:t>Cloud computing is a phase that encounters a wide range of services and programs applications that share one common fact that they all run on the Internet and not on a user’s PC.</a:t>
            </a:r>
          </a:p>
          <a:p>
            <a:pPr algn="just"/>
            <a:r>
              <a:rPr lang="en-IN" sz="2000" dirty="0" smtClean="0">
                <a:solidFill>
                  <a:schemeClr val="tx1"/>
                </a:solidFill>
              </a:rPr>
              <a:t> Cloud computing has been around for years: instant messaging and web posted letters are only two examples. </a:t>
            </a:r>
          </a:p>
          <a:p>
            <a:pPr algn="just"/>
            <a:r>
              <a:rPr lang="en-IN" sz="2000" dirty="0" smtClean="0">
                <a:solidFill>
                  <a:schemeClr val="tx1"/>
                </a:solidFill>
              </a:rPr>
              <a:t>New applications and services emerge almost every day in the form of new community networking sites, </a:t>
            </a:r>
            <a:r>
              <a:rPr lang="en-IN" sz="2000" dirty="0" err="1" smtClean="0">
                <a:solidFill>
                  <a:schemeClr val="tx1"/>
                </a:solidFill>
              </a:rPr>
              <a:t>SaaS</a:t>
            </a:r>
            <a:r>
              <a:rPr lang="en-IN" sz="2000" dirty="0" smtClean="0">
                <a:solidFill>
                  <a:schemeClr val="tx1"/>
                </a:solidFill>
              </a:rPr>
              <a:t> (Software as a Service), web posted letters and many other.</a:t>
            </a:r>
          </a:p>
          <a:p>
            <a:pPr algn="just"/>
            <a:r>
              <a:rPr lang="en-IN" sz="2000" dirty="0" smtClean="0">
                <a:solidFill>
                  <a:schemeClr val="tx1"/>
                </a:solidFill>
              </a:rPr>
              <a:t> Cloud computing contributes numerous valuable and helpful services, and applications and for many of these, it is a flawless venue.</a:t>
            </a:r>
            <a:endParaRPr lang="en-US" sz="2000" dirty="0" smtClean="0">
              <a:solidFill>
                <a:schemeClr val="tx1"/>
              </a:solidFill>
            </a:endParaRPr>
          </a:p>
          <a:p>
            <a:pPr lvl="0" algn="just">
              <a:buNone/>
            </a:pPr>
            <a:r>
              <a:rPr lang="en-IN" sz="2000" b="1" i="1" dirty="0" smtClean="0">
                <a:solidFill>
                  <a:schemeClr val="tx1"/>
                </a:solidFill>
              </a:rPr>
              <a:t>Online Photo Editor</a:t>
            </a:r>
            <a:endParaRPr lang="en-US" sz="2000" b="1" dirty="0" smtClean="0">
              <a:solidFill>
                <a:schemeClr val="tx1"/>
              </a:solidFill>
            </a:endParaRPr>
          </a:p>
          <a:p>
            <a:pPr algn="just"/>
            <a:r>
              <a:rPr lang="en-IN" sz="2000" dirty="0" smtClean="0">
                <a:solidFill>
                  <a:schemeClr val="tx1"/>
                </a:solidFill>
              </a:rPr>
              <a:t>Cloud computing and </a:t>
            </a:r>
            <a:r>
              <a:rPr lang="en-IN" sz="2000" dirty="0" err="1" smtClean="0">
                <a:solidFill>
                  <a:schemeClr val="tx1"/>
                </a:solidFill>
              </a:rPr>
              <a:t>SaaS</a:t>
            </a:r>
            <a:r>
              <a:rPr lang="en-IN" sz="2000" dirty="0" smtClean="0">
                <a:solidFill>
                  <a:schemeClr val="tx1"/>
                </a:solidFill>
              </a:rPr>
              <a:t> are both are in the middle of the most hyped phase in the IT sphere right now, and numerous professionals accept for fact that they there is a tendency that is just about to change the way we use and get access to programs for ever. </a:t>
            </a:r>
          </a:p>
          <a:p>
            <a:pPr algn="just"/>
            <a:r>
              <a:rPr lang="en-IN" sz="2000" dirty="0" smtClean="0">
                <a:solidFill>
                  <a:schemeClr val="tx1"/>
                </a:solidFill>
              </a:rPr>
              <a:t>In its simplest form, cloud computing is just a flexible computing application accessible as a service on a pay-per-usage similar to electrical power in the power socket. </a:t>
            </a:r>
          </a:p>
          <a:p>
            <a:pPr algn="just"/>
            <a:r>
              <a:rPr lang="en-IN" sz="2000" dirty="0" err="1" smtClean="0">
                <a:solidFill>
                  <a:schemeClr val="tx1"/>
                </a:solidFill>
              </a:rPr>
              <a:t>SaaS</a:t>
            </a:r>
            <a:r>
              <a:rPr lang="en-IN" sz="2000" dirty="0" smtClean="0">
                <a:solidFill>
                  <a:schemeClr val="tx1"/>
                </a:solidFill>
              </a:rPr>
              <a:t> is a software and application provided by the cloud rather than being established locally on a PC.</a:t>
            </a:r>
            <a:endParaRPr lang="en-US" sz="2000" dirty="0" smtClean="0">
              <a:solidFill>
                <a:schemeClr val="tx1"/>
              </a:solidFill>
            </a:endParaRPr>
          </a:p>
          <a:p>
            <a:pPr algn="just"/>
            <a:endParaRPr lang="en-US" sz="20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383" y="277091"/>
            <a:ext cx="11720944" cy="6400800"/>
          </a:xfrm>
        </p:spPr>
        <p:txBody>
          <a:bodyPr>
            <a:normAutofit/>
          </a:bodyPr>
          <a:lstStyle/>
          <a:p>
            <a:pPr lvl="0">
              <a:buNone/>
            </a:pPr>
            <a:r>
              <a:rPr lang="en-IN" sz="2000" b="1" i="1" dirty="0" smtClean="0"/>
              <a:t>Photoshop Express Editor</a:t>
            </a:r>
            <a:endParaRPr lang="en-US" sz="2000" b="1" dirty="0" smtClean="0"/>
          </a:p>
          <a:p>
            <a:r>
              <a:rPr lang="en-IN" sz="2000" dirty="0" smtClean="0"/>
              <a:t>It has been constructed on the convention of Photoshop minus the technicalities. It is ideal for amateur photographers who don’t wish to get involved into the complicated features of the Photoshop.</a:t>
            </a:r>
          </a:p>
          <a:p>
            <a:r>
              <a:rPr lang="en-IN" sz="2000" dirty="0" smtClean="0"/>
              <a:t> In spite of all this, it has own limitations. </a:t>
            </a:r>
          </a:p>
          <a:p>
            <a:r>
              <a:rPr lang="en-IN" sz="2000" dirty="0" smtClean="0"/>
              <a:t>The publishing choices are absent. also, it does not support photographs from high mega pixel cameras.</a:t>
            </a:r>
            <a:endParaRPr lang="en-US" sz="2000" dirty="0" smtClean="0"/>
          </a:p>
          <a:p>
            <a:pPr lvl="0">
              <a:buNone/>
            </a:pPr>
            <a:r>
              <a:rPr lang="en-IN" sz="2000" b="1" i="1" dirty="0" err="1" smtClean="0"/>
              <a:t>Picnik</a:t>
            </a:r>
            <a:endParaRPr lang="en-IN" sz="2000" b="1" dirty="0" smtClean="0"/>
          </a:p>
          <a:p>
            <a:pPr lvl="0"/>
            <a:r>
              <a:rPr lang="en-IN" sz="2000" dirty="0" smtClean="0"/>
              <a:t>it has the responsibility of extraordinary consequences, a variety of fascinating fonts and shapes. </a:t>
            </a:r>
          </a:p>
          <a:p>
            <a:pPr lvl="0"/>
            <a:r>
              <a:rPr lang="en-IN" sz="2000" dirty="0" smtClean="0"/>
              <a:t>It enables red eye decrease and also edits the exposure which is most challenging for photographers.</a:t>
            </a:r>
            <a:endParaRPr lang="en-US" sz="2000" dirty="0" smtClean="0"/>
          </a:p>
          <a:p>
            <a:pPr lvl="0">
              <a:buNone/>
            </a:pPr>
            <a:r>
              <a:rPr lang="en-IN" sz="2000" b="1" i="1" dirty="0" err="1" smtClean="0"/>
              <a:t>Splashup</a:t>
            </a:r>
            <a:endParaRPr lang="en-IN" sz="2000" b="1" i="1" dirty="0" smtClean="0"/>
          </a:p>
          <a:p>
            <a:pPr lvl="0"/>
            <a:r>
              <a:rPr lang="en-IN" sz="2000" dirty="0" smtClean="0"/>
              <a:t>A free online tool for editing photos. It is browser friendly and carries various photograph sharing services as Picasa, </a:t>
            </a:r>
            <a:r>
              <a:rPr lang="en-IN" sz="2000" dirty="0" err="1" smtClean="0"/>
              <a:t>Flickr</a:t>
            </a:r>
            <a:r>
              <a:rPr lang="en-IN" sz="2000" dirty="0" smtClean="0"/>
              <a:t> and </a:t>
            </a:r>
            <a:r>
              <a:rPr lang="en-IN" sz="2000" dirty="0" err="1" smtClean="0"/>
              <a:t>Facebook</a:t>
            </a:r>
            <a:r>
              <a:rPr lang="en-IN" sz="2000" dirty="0" smtClean="0"/>
              <a:t>. </a:t>
            </a:r>
          </a:p>
          <a:p>
            <a:pPr lvl="0"/>
            <a:r>
              <a:rPr lang="en-IN" sz="2000" dirty="0" err="1" smtClean="0"/>
              <a:t>Splashup</a:t>
            </a:r>
            <a:r>
              <a:rPr lang="en-IN" sz="2000" dirty="0" smtClean="0"/>
              <a:t> comprises of numerous photographs revising tools such as lasso, distort, brush load up, crop, etc.</a:t>
            </a:r>
            <a:endParaRPr lang="en-US" sz="2000" dirty="0" smtClean="0"/>
          </a:p>
          <a:p>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109" y="374073"/>
            <a:ext cx="11734799" cy="5667289"/>
          </a:xfrm>
        </p:spPr>
        <p:txBody>
          <a:bodyPr>
            <a:normAutofit/>
          </a:bodyPr>
          <a:lstStyle/>
          <a:p>
            <a:pPr lvl="0" algn="just">
              <a:buNone/>
            </a:pPr>
            <a:r>
              <a:rPr lang="en-IN" sz="2400" b="1" i="1" dirty="0" err="1" smtClean="0">
                <a:solidFill>
                  <a:schemeClr val="tx1"/>
                </a:solidFill>
              </a:rPr>
              <a:t>FotoFlexer</a:t>
            </a:r>
            <a:endParaRPr lang="en-IN" sz="2400" b="1" i="1" dirty="0" smtClean="0">
              <a:solidFill>
                <a:schemeClr val="tx1"/>
              </a:solidFill>
            </a:endParaRPr>
          </a:p>
          <a:p>
            <a:pPr algn="just"/>
            <a:r>
              <a:rPr lang="en-IN" sz="2400" dirty="0" smtClean="0">
                <a:solidFill>
                  <a:schemeClr val="tx1"/>
                </a:solidFill>
              </a:rPr>
              <a:t> It is one of the best choices for photograph editing. </a:t>
            </a:r>
          </a:p>
          <a:p>
            <a:pPr lvl="0" algn="just"/>
            <a:r>
              <a:rPr lang="en-IN" sz="2400" dirty="0" smtClean="0">
                <a:solidFill>
                  <a:schemeClr val="tx1"/>
                </a:solidFill>
              </a:rPr>
              <a:t>It has all the rudimentary characteristic and supplements numerous sophisticated tools.</a:t>
            </a:r>
            <a:endParaRPr lang="en-US" sz="2400" dirty="0" smtClean="0">
              <a:solidFill>
                <a:schemeClr val="tx1"/>
              </a:solidFill>
            </a:endParaRPr>
          </a:p>
          <a:p>
            <a:pPr lvl="0" algn="just">
              <a:buNone/>
            </a:pPr>
            <a:r>
              <a:rPr lang="en-IN" sz="2400" b="1" i="1" dirty="0" err="1" smtClean="0">
                <a:solidFill>
                  <a:schemeClr val="tx1"/>
                </a:solidFill>
              </a:rPr>
              <a:t>Pixer.us</a:t>
            </a:r>
            <a:endParaRPr lang="en-IN" sz="2400" b="1" i="1" dirty="0" smtClean="0">
              <a:solidFill>
                <a:schemeClr val="tx1"/>
              </a:solidFill>
            </a:endParaRPr>
          </a:p>
          <a:p>
            <a:pPr algn="just"/>
            <a:r>
              <a:rPr lang="en-IN" sz="2400" dirty="0" smtClean="0">
                <a:solidFill>
                  <a:schemeClr val="tx1"/>
                </a:solidFill>
              </a:rPr>
              <a:t> </a:t>
            </a:r>
            <a:r>
              <a:rPr lang="en-IN" sz="2400" dirty="0" err="1" smtClean="0">
                <a:solidFill>
                  <a:schemeClr val="tx1"/>
                </a:solidFill>
              </a:rPr>
              <a:t>Pixer.us</a:t>
            </a:r>
            <a:r>
              <a:rPr lang="en-IN" sz="2400" dirty="0" smtClean="0">
                <a:solidFill>
                  <a:schemeClr val="tx1"/>
                </a:solidFill>
              </a:rPr>
              <a:t> is a straightforward and direct device for revising quickly. </a:t>
            </a:r>
          </a:p>
          <a:p>
            <a:pPr lvl="0" algn="just"/>
            <a:r>
              <a:rPr lang="en-IN" sz="2400" dirty="0" smtClean="0">
                <a:solidFill>
                  <a:schemeClr val="tx1"/>
                </a:solidFill>
              </a:rPr>
              <a:t>It does not need signup.</a:t>
            </a:r>
          </a:p>
          <a:p>
            <a:pPr lvl="0" algn="just"/>
            <a:r>
              <a:rPr lang="en-IN" sz="2400" dirty="0" smtClean="0">
                <a:solidFill>
                  <a:schemeClr val="tx1"/>
                </a:solidFill>
              </a:rPr>
              <a:t> It has all the rudimentary devices such as crop, rotate, flip, resize with hue rectify, and resize. </a:t>
            </a:r>
          </a:p>
          <a:p>
            <a:pPr lvl="0" algn="just"/>
            <a:r>
              <a:rPr lang="en-IN" sz="2400" dirty="0" smtClean="0">
                <a:solidFill>
                  <a:schemeClr val="tx1"/>
                </a:solidFill>
              </a:rPr>
              <a:t>A positive feature is that it permits unlimited undo options.</a:t>
            </a:r>
            <a:endParaRPr lang="en-US" sz="2400" dirty="0" smtClean="0">
              <a:solidFill>
                <a:schemeClr val="tx1"/>
              </a:solidFill>
            </a:endParaRPr>
          </a:p>
          <a:p>
            <a:pPr algn="just"/>
            <a:endParaRPr lang="en-US" sz="24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6D328B-0C42-47B3-8F8C-98DF385B789D}"/>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C9925A98-080F-48D3-8B8E-B6B579E6379C}"/>
              </a:ext>
            </a:extLst>
          </p:cNvPr>
          <p:cNvSpPr>
            <a:spLocks noGrp="1"/>
          </p:cNvSpPr>
          <p:nvPr>
            <p:ph idx="1"/>
          </p:nvPr>
        </p:nvSpPr>
        <p:spPr/>
        <p:txBody>
          <a:bodyPr>
            <a:normAutofit/>
          </a:bodyPr>
          <a:lstStyle/>
          <a:p>
            <a:pPr marL="0" indent="0" algn="ctr">
              <a:buNone/>
            </a:pPr>
            <a:endParaRPr lang="en-US" sz="6000" dirty="0">
              <a:solidFill>
                <a:schemeClr val="tx1"/>
              </a:solidFill>
            </a:endParaRPr>
          </a:p>
          <a:p>
            <a:pPr marL="0" indent="0" algn="ctr">
              <a:buNone/>
            </a:pPr>
            <a:r>
              <a:rPr lang="en-US" sz="6000" dirty="0">
                <a:solidFill>
                  <a:schemeClr val="tx1"/>
                </a:solidFill>
              </a:rPr>
              <a:t>Thank you</a:t>
            </a:r>
          </a:p>
        </p:txBody>
      </p:sp>
    </p:spTree>
    <p:extLst>
      <p:ext uri="{BB962C8B-B14F-4D97-AF65-F5344CB8AC3E}">
        <p14:creationId xmlns="" xmlns:p14="http://schemas.microsoft.com/office/powerpoint/2010/main" val="2017033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073" y="0"/>
            <a:ext cx="11610109" cy="6303818"/>
          </a:xfrm>
        </p:spPr>
        <p:txBody>
          <a:bodyPr>
            <a:noAutofit/>
          </a:bodyPr>
          <a:lstStyle/>
          <a:p>
            <a:pPr algn="just"/>
            <a:r>
              <a:rPr lang="en-IN" sz="2000" b="1" dirty="0" smtClean="0">
                <a:solidFill>
                  <a:schemeClr val="tx1"/>
                </a:solidFill>
              </a:rPr>
              <a:t>3.1 Introduction</a:t>
            </a:r>
            <a:endParaRPr lang="en-US" sz="2000" dirty="0" smtClean="0">
              <a:solidFill>
                <a:schemeClr val="tx1"/>
              </a:solidFill>
            </a:endParaRPr>
          </a:p>
          <a:p>
            <a:pPr algn="just"/>
            <a:r>
              <a:rPr lang="en-IN" sz="2000" dirty="0" smtClean="0">
                <a:solidFill>
                  <a:schemeClr val="tx1"/>
                </a:solidFill>
              </a:rPr>
              <a:t>Data management applications are promising for candidates who opt for deployment of the cloud. This is because an on-premises enterprise database system usually comes with a large, occasionally prohibitive up-front cost, both in hardware and in software.</a:t>
            </a:r>
          </a:p>
          <a:p>
            <a:pPr algn="just"/>
            <a:r>
              <a:rPr lang="en-IN" sz="2000" dirty="0" smtClean="0">
                <a:solidFill>
                  <a:schemeClr val="tx1"/>
                </a:solidFill>
              </a:rPr>
              <a:t> For multiple businesses, the pay-as-you-go cloud computing form is very attractive. Thus, cloud computing is reminiscent of the Application Service Provider (ASP) and Database-as-a-Service (</a:t>
            </a:r>
            <a:r>
              <a:rPr lang="en-IN" sz="2000" dirty="0" err="1" smtClean="0">
                <a:solidFill>
                  <a:schemeClr val="tx1"/>
                </a:solidFill>
              </a:rPr>
              <a:t>DaaS</a:t>
            </a:r>
            <a:r>
              <a:rPr lang="en-IN" sz="2000" dirty="0" smtClean="0">
                <a:solidFill>
                  <a:schemeClr val="tx1"/>
                </a:solidFill>
              </a:rPr>
              <a:t>) paradigms.</a:t>
            </a:r>
            <a:endParaRPr lang="en-US" sz="2000" dirty="0" smtClean="0">
              <a:solidFill>
                <a:schemeClr val="tx1"/>
              </a:solidFill>
            </a:endParaRPr>
          </a:p>
          <a:p>
            <a:pPr algn="just"/>
            <a:r>
              <a:rPr lang="en-IN" sz="2000" b="1" dirty="0" smtClean="0">
                <a:solidFill>
                  <a:schemeClr val="tx1"/>
                </a:solidFill>
              </a:rPr>
              <a:t>3.2 Cloud Characteristics</a:t>
            </a:r>
            <a:endParaRPr lang="en-US" sz="2000" dirty="0" smtClean="0">
              <a:solidFill>
                <a:schemeClr val="tx1"/>
              </a:solidFill>
            </a:endParaRPr>
          </a:p>
          <a:p>
            <a:pPr algn="just"/>
            <a:r>
              <a:rPr lang="en-IN" sz="2000" dirty="0" smtClean="0">
                <a:solidFill>
                  <a:schemeClr val="tx1"/>
                </a:solidFill>
              </a:rPr>
              <a:t>There are three characteristics of a cloud computing natural environment that are most pertinent to be considered before choosing storage in cloud.</a:t>
            </a:r>
            <a:endParaRPr lang="en-US" sz="2000" dirty="0" smtClean="0">
              <a:solidFill>
                <a:schemeClr val="tx1"/>
              </a:solidFill>
            </a:endParaRPr>
          </a:p>
          <a:p>
            <a:pPr lvl="0" algn="just"/>
            <a:r>
              <a:rPr lang="en-IN" sz="2000" dirty="0" smtClean="0">
                <a:solidFill>
                  <a:schemeClr val="tx1"/>
                </a:solidFill>
              </a:rPr>
              <a:t>Computer power is elastic, when it can perform parallel operations. In general, applications conceived to run on the peak of a shared-nothing architecture are well matched for such an environment.</a:t>
            </a:r>
          </a:p>
          <a:p>
            <a:pPr lvl="0" algn="just"/>
            <a:r>
              <a:rPr lang="en-IN" dirty="0" smtClean="0">
                <a:solidFill>
                  <a:schemeClr val="tx1"/>
                </a:solidFill>
              </a:rPr>
              <a:t>Data is retained at an unknown host server. In general, letting go off data is a threat to many security issues and thus suitable precautions should be taken. The very title ‘loud computing’ implies that the computing and storage resources are being operated from a celestial position. </a:t>
            </a:r>
            <a:endParaRPr lang="en-US" dirty="0" smtClean="0">
              <a:solidFill>
                <a:schemeClr val="tx1"/>
              </a:solidFill>
            </a:endParaRPr>
          </a:p>
          <a:p>
            <a:pPr lvl="0" algn="just"/>
            <a:r>
              <a:rPr lang="en-IN" dirty="0" smtClean="0">
                <a:solidFill>
                  <a:schemeClr val="tx1"/>
                </a:solidFill>
              </a:rPr>
              <a:t>Data is duplicated often over distant locations. Data accessibility and durability is paramount for cloud storage providers, as data tampering can be impairing for both the business and the organization's reputation. Data accessibility and durability are normally accomplished through hidden replications.</a:t>
            </a:r>
            <a:endParaRPr lang="en-US" dirty="0" smtClean="0">
              <a:solidFill>
                <a:schemeClr val="tx1"/>
              </a:solidFill>
            </a:endParaRPr>
          </a:p>
          <a:p>
            <a:pPr algn="just"/>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3237" y="318655"/>
            <a:ext cx="11693236" cy="6539345"/>
          </a:xfrm>
        </p:spPr>
        <p:txBody>
          <a:bodyPr>
            <a:normAutofit/>
          </a:bodyPr>
          <a:lstStyle/>
          <a:p>
            <a:pPr algn="just"/>
            <a:r>
              <a:rPr lang="en-IN" sz="2400" b="1" dirty="0" smtClean="0">
                <a:solidFill>
                  <a:schemeClr val="tx1"/>
                </a:solidFill>
              </a:rPr>
              <a:t>3.3 Distributed Data Storage</a:t>
            </a:r>
            <a:endParaRPr lang="en-US" sz="2400" dirty="0" smtClean="0">
              <a:solidFill>
                <a:schemeClr val="tx1"/>
              </a:solidFill>
            </a:endParaRPr>
          </a:p>
          <a:p>
            <a:pPr algn="just"/>
            <a:r>
              <a:rPr lang="en-IN" sz="2400" dirty="0" smtClean="0">
                <a:solidFill>
                  <a:schemeClr val="tx1"/>
                </a:solidFill>
              </a:rPr>
              <a:t>Distributed storage means are evolving from the existing practices of data storage for the new generation of WWW applications through organizations like Google, Amazon and Yahoo. </a:t>
            </a:r>
          </a:p>
          <a:p>
            <a:pPr algn="just"/>
            <a:r>
              <a:rPr lang="en-IN" sz="2400" dirty="0" smtClean="0">
                <a:solidFill>
                  <a:schemeClr val="tx1"/>
                </a:solidFill>
              </a:rPr>
              <a:t>There are some reasons for distributed storage means to be favoured over traditional relational database systems encompassing scalability, accessibility and performance. </a:t>
            </a:r>
          </a:p>
          <a:p>
            <a:pPr algn="just"/>
            <a:r>
              <a:rPr lang="en-IN" sz="2400" dirty="0" smtClean="0">
                <a:solidFill>
                  <a:schemeClr val="tx1"/>
                </a:solidFill>
              </a:rPr>
              <a:t>The new generation of applications require processing of data to a tune of terabytes and even </a:t>
            </a:r>
            <a:r>
              <a:rPr lang="en-IN" sz="2400" dirty="0" err="1" smtClean="0">
                <a:solidFill>
                  <a:schemeClr val="tx1"/>
                </a:solidFill>
              </a:rPr>
              <a:t>Peta</a:t>
            </a:r>
            <a:r>
              <a:rPr lang="en-IN" sz="2400" dirty="0" smtClean="0">
                <a:solidFill>
                  <a:schemeClr val="tx1"/>
                </a:solidFill>
              </a:rPr>
              <a:t> bytes. This is accomplished by distributed services. </a:t>
            </a:r>
          </a:p>
          <a:p>
            <a:pPr algn="just"/>
            <a:r>
              <a:rPr lang="en-IN" sz="2400" dirty="0" smtClean="0">
                <a:solidFill>
                  <a:schemeClr val="tx1"/>
                </a:solidFill>
              </a:rPr>
              <a:t>Distributed services mean distributed data. This is a distinct giant compared to traditional relational database systems. </a:t>
            </a:r>
          </a:p>
          <a:p>
            <a:pPr algn="just"/>
            <a:r>
              <a:rPr lang="en-IN" sz="2400" dirty="0" smtClean="0">
                <a:solidFill>
                  <a:schemeClr val="tx1"/>
                </a:solidFill>
              </a:rPr>
              <a:t>Several studies have proposed that this is an end of an architectural era and relational database systems have to take over. </a:t>
            </a:r>
          </a:p>
          <a:p>
            <a:pPr algn="just"/>
            <a:r>
              <a:rPr lang="en-IN" sz="2400" dirty="0" smtClean="0">
                <a:solidFill>
                  <a:schemeClr val="tx1"/>
                </a:solidFill>
              </a:rPr>
              <a:t>Emerging answers are Amazon Dynamo, </a:t>
            </a:r>
            <a:r>
              <a:rPr lang="en-IN" sz="2400" dirty="0" err="1" smtClean="0">
                <a:solidFill>
                  <a:schemeClr val="tx1"/>
                </a:solidFill>
              </a:rPr>
              <a:t>CouchDB</a:t>
            </a:r>
            <a:r>
              <a:rPr lang="en-IN" sz="2400" dirty="0" smtClean="0">
                <a:solidFill>
                  <a:schemeClr val="tx1"/>
                </a:solidFill>
              </a:rPr>
              <a:t> and </a:t>
            </a:r>
            <a:r>
              <a:rPr lang="en-IN" sz="2400" dirty="0" err="1" smtClean="0">
                <a:solidFill>
                  <a:schemeClr val="tx1"/>
                </a:solidFill>
              </a:rPr>
              <a:t>ThruDB</a:t>
            </a:r>
            <a:r>
              <a:rPr lang="en-IN" sz="2400" dirty="0" smtClean="0">
                <a:solidFill>
                  <a:schemeClr val="tx1"/>
                </a:solidFill>
              </a:rPr>
              <a:t>.</a:t>
            </a:r>
            <a:endParaRPr lang="en-US" sz="2400" dirty="0" smtClean="0">
              <a:solidFill>
                <a:schemeClr val="tx1"/>
              </a:solidFill>
            </a:endParaRPr>
          </a:p>
          <a:p>
            <a:pPr algn="just"/>
            <a:endParaRPr lang="en-US" sz="2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3236" y="401062"/>
            <a:ext cx="11679382" cy="6235265"/>
          </a:xfrm>
        </p:spPr>
        <p:txBody>
          <a:bodyPr>
            <a:normAutofit/>
          </a:bodyPr>
          <a:lstStyle/>
          <a:p>
            <a:pPr algn="just">
              <a:buNone/>
            </a:pPr>
            <a:r>
              <a:rPr lang="en-IN" sz="2400" dirty="0" smtClean="0">
                <a:solidFill>
                  <a:schemeClr val="tx1"/>
                </a:solidFill>
              </a:rPr>
              <a:t>(</a:t>
            </a:r>
            <a:r>
              <a:rPr lang="en-IN" sz="2400" b="1" dirty="0" smtClean="0">
                <a:solidFill>
                  <a:schemeClr val="tx1"/>
                </a:solidFill>
              </a:rPr>
              <a:t>a)Amazon Dynamo</a:t>
            </a:r>
            <a:endParaRPr lang="en-US" sz="2400" b="1" dirty="0" smtClean="0">
              <a:solidFill>
                <a:schemeClr val="tx1"/>
              </a:solidFill>
            </a:endParaRPr>
          </a:p>
          <a:p>
            <a:pPr algn="just"/>
            <a:r>
              <a:rPr lang="en-IN" sz="2400" dirty="0" smtClean="0">
                <a:solidFill>
                  <a:schemeClr val="tx1"/>
                </a:solidFill>
              </a:rPr>
              <a:t>Amazon Dynamo is a widely used key-value store. It is one of the main components of Amazon.com, the biggest e-commerce stores in the world. </a:t>
            </a:r>
          </a:p>
          <a:p>
            <a:pPr algn="just"/>
            <a:r>
              <a:rPr lang="en-IN" sz="2400" dirty="0" smtClean="0">
                <a:solidFill>
                  <a:schemeClr val="tx1"/>
                </a:solidFill>
              </a:rPr>
              <a:t>It has a primary-key only interface. </a:t>
            </a:r>
          </a:p>
          <a:p>
            <a:pPr algn="just"/>
            <a:r>
              <a:rPr lang="en-IN" sz="2400" dirty="0" smtClean="0">
                <a:solidFill>
                  <a:schemeClr val="tx1"/>
                </a:solidFill>
              </a:rPr>
              <a:t>This demands that data is retained as key-value in twos, and the only interface to get access to data is by identifying the key. </a:t>
            </a:r>
          </a:p>
          <a:p>
            <a:pPr algn="just"/>
            <a:r>
              <a:rPr lang="en-IN" sz="2400" dirty="0" smtClean="0">
                <a:solidFill>
                  <a:schemeClr val="tx1"/>
                </a:solidFill>
              </a:rPr>
              <a:t>Values are anticipated to be barely there (less than 1MB).</a:t>
            </a:r>
            <a:endParaRPr lang="en-US" sz="2400" dirty="0" smtClean="0">
              <a:solidFill>
                <a:schemeClr val="tx1"/>
              </a:solidFill>
            </a:endParaRPr>
          </a:p>
          <a:p>
            <a:pPr algn="just"/>
            <a:r>
              <a:rPr lang="en-IN" sz="2400" dirty="0" smtClean="0">
                <a:solidFill>
                  <a:schemeClr val="tx1"/>
                </a:solidFill>
              </a:rPr>
              <a:t>	Dynamo is said to be highly accessible for composing as opposed to reading, since malfunction of composing inconveniences the end-user of the application. </a:t>
            </a:r>
          </a:p>
          <a:p>
            <a:pPr algn="just"/>
            <a:r>
              <a:rPr lang="en-IN" sz="2400" dirty="0" smtClean="0">
                <a:solidFill>
                  <a:schemeClr val="tx1"/>
                </a:solidFill>
              </a:rPr>
              <a:t>Therefore, any data confrontations are finalized at the time of reading than writing.</a:t>
            </a:r>
            <a:endParaRPr lang="en-US" sz="2400" dirty="0" smtClean="0">
              <a:solidFill>
                <a:schemeClr val="tx1"/>
              </a:solidFill>
            </a:endParaRPr>
          </a:p>
          <a:p>
            <a:pPr algn="just"/>
            <a:endParaRPr lang="en-US" sz="2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673" y="193965"/>
            <a:ext cx="11665527" cy="6428508"/>
          </a:xfrm>
        </p:spPr>
        <p:txBody>
          <a:bodyPr>
            <a:noAutofit/>
          </a:bodyPr>
          <a:lstStyle/>
          <a:p>
            <a:pPr algn="just">
              <a:buNone/>
            </a:pPr>
            <a:r>
              <a:rPr lang="en-IN" sz="2200" b="1" dirty="0" smtClean="0">
                <a:solidFill>
                  <a:schemeClr val="tx1"/>
                </a:solidFill>
              </a:rPr>
              <a:t>(b)</a:t>
            </a:r>
            <a:r>
              <a:rPr lang="en-IN" sz="2200" b="1" dirty="0" err="1" smtClean="0">
                <a:solidFill>
                  <a:schemeClr val="tx1"/>
                </a:solidFill>
              </a:rPr>
              <a:t>CouchDB</a:t>
            </a:r>
            <a:endParaRPr lang="en-US" sz="2200" b="1" dirty="0" smtClean="0">
              <a:solidFill>
                <a:schemeClr val="tx1"/>
              </a:solidFill>
            </a:endParaRPr>
          </a:p>
          <a:p>
            <a:pPr algn="just"/>
            <a:r>
              <a:rPr lang="en-IN" sz="2200" dirty="0" err="1" smtClean="0">
                <a:solidFill>
                  <a:schemeClr val="tx1"/>
                </a:solidFill>
              </a:rPr>
              <a:t>CouchDB</a:t>
            </a:r>
            <a:r>
              <a:rPr lang="en-IN" sz="2200" dirty="0" smtClean="0">
                <a:solidFill>
                  <a:schemeClr val="tx1"/>
                </a:solidFill>
              </a:rPr>
              <a:t> is a document-oriented database server, accessible by REST APIs. Couch is an acronym for ‘Cluster of Unreliable Commodity Hardware’, emphasizing the distributed environment of the database. </a:t>
            </a:r>
          </a:p>
          <a:p>
            <a:pPr algn="just"/>
            <a:r>
              <a:rPr lang="en-IN" sz="2200" dirty="0" err="1" smtClean="0">
                <a:solidFill>
                  <a:schemeClr val="tx1"/>
                </a:solidFill>
              </a:rPr>
              <a:t>CouchDB</a:t>
            </a:r>
            <a:r>
              <a:rPr lang="en-IN" sz="2200" dirty="0" smtClean="0">
                <a:solidFill>
                  <a:schemeClr val="tx1"/>
                </a:solidFill>
              </a:rPr>
              <a:t> is designed for document-oriented applications, for example, forums, bug following, wiki, Internet note, etc. </a:t>
            </a:r>
          </a:p>
          <a:p>
            <a:pPr algn="just"/>
            <a:r>
              <a:rPr lang="en-IN" sz="2200" dirty="0" err="1" smtClean="0">
                <a:solidFill>
                  <a:schemeClr val="tx1"/>
                </a:solidFill>
              </a:rPr>
              <a:t>CouchDB</a:t>
            </a:r>
            <a:r>
              <a:rPr lang="en-IN" sz="2200" dirty="0" smtClean="0">
                <a:solidFill>
                  <a:schemeClr val="tx1"/>
                </a:solidFill>
              </a:rPr>
              <a:t> is ad-hoc and schema-free with a flat address space.</a:t>
            </a:r>
            <a:endParaRPr lang="en-US" sz="2200" dirty="0" smtClean="0">
              <a:solidFill>
                <a:schemeClr val="tx1"/>
              </a:solidFill>
            </a:endParaRPr>
          </a:p>
          <a:p>
            <a:pPr algn="just"/>
            <a:r>
              <a:rPr lang="en-IN" sz="2200" dirty="0" smtClean="0">
                <a:solidFill>
                  <a:schemeClr val="tx1"/>
                </a:solidFill>
              </a:rPr>
              <a:t>	</a:t>
            </a:r>
            <a:r>
              <a:rPr lang="en-IN" sz="2200" dirty="0" err="1" smtClean="0">
                <a:solidFill>
                  <a:schemeClr val="tx1"/>
                </a:solidFill>
              </a:rPr>
              <a:t>CouchDB</a:t>
            </a:r>
            <a:r>
              <a:rPr lang="en-IN" sz="2200" dirty="0" smtClean="0">
                <a:solidFill>
                  <a:schemeClr val="tx1"/>
                </a:solidFill>
              </a:rPr>
              <a:t> aspires to persuade the Four Pillars of Data Management by these methods:</a:t>
            </a:r>
            <a:endParaRPr lang="en-US" sz="2200" dirty="0" smtClean="0">
              <a:solidFill>
                <a:schemeClr val="tx1"/>
              </a:solidFill>
            </a:endParaRPr>
          </a:p>
          <a:p>
            <a:pPr marL="457200" lvl="0" indent="-457200" algn="just">
              <a:buFont typeface="+mj-lt"/>
              <a:buAutoNum type="arabicPeriod"/>
            </a:pPr>
            <a:r>
              <a:rPr lang="en-IN" sz="2200" i="1" dirty="0" smtClean="0">
                <a:solidFill>
                  <a:schemeClr val="tx1"/>
                </a:solidFill>
              </a:rPr>
              <a:t>Save</a:t>
            </a:r>
            <a:r>
              <a:rPr lang="en-IN" sz="2200" dirty="0" smtClean="0">
                <a:solidFill>
                  <a:schemeClr val="tx1"/>
                </a:solidFill>
              </a:rPr>
              <a:t>: ACID compliant, save efficiently</a:t>
            </a:r>
            <a:endParaRPr lang="en-US" sz="2200" dirty="0" smtClean="0">
              <a:solidFill>
                <a:schemeClr val="tx1"/>
              </a:solidFill>
            </a:endParaRPr>
          </a:p>
          <a:p>
            <a:pPr marL="457200" lvl="0" indent="-457200" algn="just">
              <a:buFont typeface="+mj-lt"/>
              <a:buAutoNum type="arabicPeriod"/>
            </a:pPr>
            <a:r>
              <a:rPr lang="en-IN" sz="2200" i="1" dirty="0" smtClean="0">
                <a:solidFill>
                  <a:schemeClr val="tx1"/>
                </a:solidFill>
              </a:rPr>
              <a:t>See</a:t>
            </a:r>
            <a:r>
              <a:rPr lang="en-IN" sz="2200" dirty="0" smtClean="0">
                <a:solidFill>
                  <a:schemeClr val="tx1"/>
                </a:solidFill>
              </a:rPr>
              <a:t>: Easy retrieval, straightforward describing procedures, full text search</a:t>
            </a:r>
            <a:endParaRPr lang="en-US" sz="2200" dirty="0" smtClean="0">
              <a:solidFill>
                <a:schemeClr val="tx1"/>
              </a:solidFill>
            </a:endParaRPr>
          </a:p>
          <a:p>
            <a:pPr marL="457200" lvl="0" indent="-457200" algn="just">
              <a:buFont typeface="+mj-lt"/>
              <a:buAutoNum type="arabicPeriod"/>
            </a:pPr>
            <a:r>
              <a:rPr lang="en-IN" sz="2200" i="1" dirty="0" smtClean="0">
                <a:solidFill>
                  <a:schemeClr val="tx1"/>
                </a:solidFill>
              </a:rPr>
              <a:t>Secure</a:t>
            </a:r>
            <a:r>
              <a:rPr lang="en-IN" sz="2200" dirty="0" smtClean="0">
                <a:solidFill>
                  <a:schemeClr val="tx1"/>
                </a:solidFill>
              </a:rPr>
              <a:t>: Strong compartmentalization, ACL, connections over SSL</a:t>
            </a:r>
            <a:endParaRPr lang="en-US" sz="2200" dirty="0" smtClean="0">
              <a:solidFill>
                <a:schemeClr val="tx1"/>
              </a:solidFill>
            </a:endParaRPr>
          </a:p>
          <a:p>
            <a:pPr marL="457200" lvl="0" indent="-457200" algn="just">
              <a:buFont typeface="+mj-lt"/>
              <a:buAutoNum type="arabicPeriod"/>
            </a:pPr>
            <a:r>
              <a:rPr lang="en-IN" sz="2200" i="1" dirty="0" smtClean="0">
                <a:solidFill>
                  <a:schemeClr val="tx1"/>
                </a:solidFill>
              </a:rPr>
              <a:t>Share</a:t>
            </a:r>
            <a:r>
              <a:rPr lang="en-IN" sz="2200" dirty="0" smtClean="0">
                <a:solidFill>
                  <a:schemeClr val="tx1"/>
                </a:solidFill>
              </a:rPr>
              <a:t>: Distributed</a:t>
            </a:r>
            <a:endParaRPr lang="en-US" sz="2200" dirty="0" smtClean="0">
              <a:solidFill>
                <a:schemeClr val="tx1"/>
              </a:solidFill>
            </a:endParaRPr>
          </a:p>
          <a:p>
            <a:pPr algn="just"/>
            <a:r>
              <a:rPr lang="en-IN" sz="2200" dirty="0" smtClean="0">
                <a:solidFill>
                  <a:schemeClr val="tx1"/>
                </a:solidFill>
              </a:rPr>
              <a:t>The storage form is a </a:t>
            </a:r>
            <a:r>
              <a:rPr lang="en-IN" sz="2200" dirty="0" err="1" smtClean="0">
                <a:solidFill>
                  <a:schemeClr val="tx1"/>
                </a:solidFill>
              </a:rPr>
              <a:t>Multivision</a:t>
            </a:r>
            <a:r>
              <a:rPr lang="en-IN" sz="2200" dirty="0" smtClean="0">
                <a:solidFill>
                  <a:schemeClr val="tx1"/>
                </a:solidFill>
              </a:rPr>
              <a:t> Concurrency control (MVCC) scheme with hopeful locking. A purchaser sees a snapshot of the data and works with it even if it is altered at the same time by a distinct client.</a:t>
            </a:r>
            <a:endParaRPr lang="en-US" sz="2200" dirty="0" smtClean="0">
              <a:solidFill>
                <a:schemeClr val="tx1"/>
              </a:solidFill>
            </a:endParaRPr>
          </a:p>
          <a:p>
            <a:pPr algn="just"/>
            <a:endParaRPr lang="en-US" sz="22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1" y="207819"/>
            <a:ext cx="11707091" cy="6317672"/>
          </a:xfrm>
        </p:spPr>
        <p:txBody>
          <a:bodyPr>
            <a:normAutofit/>
          </a:bodyPr>
          <a:lstStyle/>
          <a:p>
            <a:pPr algn="just">
              <a:buNone/>
            </a:pPr>
            <a:r>
              <a:rPr lang="en-IN" sz="2400" dirty="0" smtClean="0">
                <a:solidFill>
                  <a:schemeClr val="tx1"/>
                </a:solidFill>
              </a:rPr>
              <a:t>(c)</a:t>
            </a:r>
            <a:r>
              <a:rPr lang="en-IN" sz="2400" dirty="0" err="1" smtClean="0">
                <a:solidFill>
                  <a:schemeClr val="tx1"/>
                </a:solidFill>
              </a:rPr>
              <a:t>ThruDB</a:t>
            </a:r>
            <a:endParaRPr lang="en-US" sz="2400" dirty="0" smtClean="0">
              <a:solidFill>
                <a:schemeClr val="tx1"/>
              </a:solidFill>
            </a:endParaRPr>
          </a:p>
          <a:p>
            <a:pPr algn="just"/>
            <a:r>
              <a:rPr lang="en-IN" sz="2400" dirty="0" err="1" smtClean="0">
                <a:solidFill>
                  <a:schemeClr val="tx1"/>
                </a:solidFill>
              </a:rPr>
              <a:t>ThruDB</a:t>
            </a:r>
            <a:r>
              <a:rPr lang="en-IN" sz="2400" dirty="0" smtClean="0">
                <a:solidFill>
                  <a:schemeClr val="tx1"/>
                </a:solidFill>
              </a:rPr>
              <a:t> aspires to be universal in simplifying the administration of the up-to-date WWW data level (indexing, caching, replication, backup) by supplying a reliable set of services:</a:t>
            </a:r>
            <a:endParaRPr lang="en-US" sz="2400" dirty="0" smtClean="0">
              <a:solidFill>
                <a:schemeClr val="tx1"/>
              </a:solidFill>
            </a:endParaRPr>
          </a:p>
          <a:p>
            <a:pPr marL="457200" lvl="0" indent="-457200" algn="just">
              <a:buFont typeface="+mj-lt"/>
              <a:buAutoNum type="arabicPeriod"/>
            </a:pPr>
            <a:r>
              <a:rPr lang="en-IN" sz="2400" i="1" dirty="0" err="1" smtClean="0">
                <a:solidFill>
                  <a:schemeClr val="tx1"/>
                </a:solidFill>
              </a:rPr>
              <a:t>Thrucene</a:t>
            </a:r>
            <a:r>
              <a:rPr lang="en-IN" sz="2400" dirty="0" smtClean="0">
                <a:solidFill>
                  <a:schemeClr val="tx1"/>
                </a:solidFill>
              </a:rPr>
              <a:t> for indexing</a:t>
            </a:r>
            <a:endParaRPr lang="en-US" sz="2400" dirty="0" smtClean="0">
              <a:solidFill>
                <a:schemeClr val="tx1"/>
              </a:solidFill>
            </a:endParaRPr>
          </a:p>
          <a:p>
            <a:pPr marL="457200" lvl="0" indent="-457200" algn="just">
              <a:buFont typeface="+mj-lt"/>
              <a:buAutoNum type="arabicPeriod"/>
            </a:pPr>
            <a:r>
              <a:rPr lang="en-IN" sz="2400" i="1" dirty="0" err="1" smtClean="0">
                <a:solidFill>
                  <a:schemeClr val="tx1"/>
                </a:solidFill>
              </a:rPr>
              <a:t>Throxy</a:t>
            </a:r>
            <a:r>
              <a:rPr lang="en-IN" sz="2400" dirty="0" smtClean="0">
                <a:solidFill>
                  <a:schemeClr val="tx1"/>
                </a:solidFill>
              </a:rPr>
              <a:t> for partitioning and burden balancing</a:t>
            </a:r>
            <a:endParaRPr lang="en-US" sz="2400" dirty="0" smtClean="0">
              <a:solidFill>
                <a:schemeClr val="tx1"/>
              </a:solidFill>
            </a:endParaRPr>
          </a:p>
          <a:p>
            <a:pPr marL="457200" lvl="0" indent="-457200" algn="just">
              <a:buFont typeface="+mj-lt"/>
              <a:buAutoNum type="arabicPeriod"/>
            </a:pPr>
            <a:r>
              <a:rPr lang="en-IN" sz="2400" i="1" dirty="0" err="1" smtClean="0">
                <a:solidFill>
                  <a:schemeClr val="tx1"/>
                </a:solidFill>
              </a:rPr>
              <a:t>Thrudoc</a:t>
            </a:r>
            <a:r>
              <a:rPr lang="en-IN" sz="2400" dirty="0" smtClean="0">
                <a:solidFill>
                  <a:schemeClr val="tx1"/>
                </a:solidFill>
              </a:rPr>
              <a:t> for article storage</a:t>
            </a:r>
            <a:endParaRPr lang="en-US" sz="2400" dirty="0" smtClean="0">
              <a:solidFill>
                <a:schemeClr val="tx1"/>
              </a:solidFill>
            </a:endParaRPr>
          </a:p>
          <a:p>
            <a:pPr algn="just"/>
            <a:r>
              <a:rPr lang="en-IN" sz="2400" dirty="0" smtClean="0">
                <a:solidFill>
                  <a:schemeClr val="tx1"/>
                </a:solidFill>
              </a:rPr>
              <a:t>Thrift is a structure for effective cross-language data serialization, RPC and server programming. </a:t>
            </a:r>
          </a:p>
          <a:p>
            <a:pPr algn="just"/>
            <a:r>
              <a:rPr lang="en-IN" sz="2400" dirty="0" smtClean="0">
                <a:solidFill>
                  <a:schemeClr val="tx1"/>
                </a:solidFill>
              </a:rPr>
              <a:t>Thrift is a programs library and set of code-generation devices conceived to expedite development and implementation of effective and scalable backend services.</a:t>
            </a:r>
          </a:p>
          <a:p>
            <a:pPr algn="just"/>
            <a:r>
              <a:rPr lang="en-IN" sz="2400" dirty="0" smtClean="0">
                <a:solidFill>
                  <a:schemeClr val="tx1"/>
                </a:solidFill>
              </a:rPr>
              <a:t> Its prime aim is to enhance effective and dependable connection over programming languages.</a:t>
            </a:r>
            <a:endParaRPr lang="en-US" sz="24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180109"/>
            <a:ext cx="11776364" cy="6442364"/>
          </a:xfrm>
        </p:spPr>
        <p:txBody>
          <a:bodyPr>
            <a:normAutofit lnSpcReduction="10000"/>
          </a:bodyPr>
          <a:lstStyle/>
          <a:p>
            <a:pPr algn="just"/>
            <a:r>
              <a:rPr lang="en-IN" sz="2400" dirty="0" smtClean="0">
                <a:solidFill>
                  <a:schemeClr val="tx1"/>
                </a:solidFill>
              </a:rPr>
              <a:t>There are some more systems out in the untamed as well as appearing systems. Prominent amidst them are:</a:t>
            </a:r>
            <a:endParaRPr lang="en-US" sz="2400" dirty="0" smtClean="0">
              <a:solidFill>
                <a:schemeClr val="tx1"/>
              </a:solidFill>
            </a:endParaRPr>
          </a:p>
          <a:p>
            <a:pPr lvl="0" algn="just">
              <a:buNone/>
            </a:pPr>
            <a:r>
              <a:rPr lang="en-IN" sz="2400" b="1" dirty="0" smtClean="0">
                <a:solidFill>
                  <a:schemeClr val="tx1"/>
                </a:solidFill>
              </a:rPr>
              <a:t>1.Amazon Simple Storage Service </a:t>
            </a:r>
            <a:r>
              <a:rPr lang="en-IN" sz="2400" dirty="0" smtClean="0">
                <a:solidFill>
                  <a:schemeClr val="tx1"/>
                </a:solidFill>
              </a:rPr>
              <a:t>is a straightforward data storage scheme with a hash-table like API. </a:t>
            </a:r>
          </a:p>
          <a:p>
            <a:pPr lvl="0" algn="just"/>
            <a:r>
              <a:rPr lang="en-IN" sz="2400" dirty="0" smtClean="0">
                <a:solidFill>
                  <a:schemeClr val="tx1"/>
                </a:solidFill>
              </a:rPr>
              <a:t>It is a hosted service withy interior architecture minutia not available. It is proclaimed that the conceive obligations of S3 are scalable, reliable, fast, inexpensive and simple.</a:t>
            </a:r>
            <a:endParaRPr lang="en-US" sz="2400" dirty="0" smtClean="0">
              <a:solidFill>
                <a:schemeClr val="tx1"/>
              </a:solidFill>
            </a:endParaRPr>
          </a:p>
          <a:p>
            <a:pPr lvl="0" algn="just">
              <a:buNone/>
            </a:pPr>
            <a:r>
              <a:rPr lang="en-IN" sz="2400" b="1" dirty="0" smtClean="0">
                <a:solidFill>
                  <a:schemeClr val="tx1"/>
                </a:solidFill>
              </a:rPr>
              <a:t>2.Amazon </a:t>
            </a:r>
            <a:r>
              <a:rPr lang="en-IN" sz="2400" b="1" dirty="0" err="1" smtClean="0">
                <a:solidFill>
                  <a:schemeClr val="tx1"/>
                </a:solidFill>
              </a:rPr>
              <a:t>SimpleDB</a:t>
            </a:r>
            <a:r>
              <a:rPr lang="en-IN" sz="2400" b="1" dirty="0" smtClean="0">
                <a:solidFill>
                  <a:schemeClr val="tx1"/>
                </a:solidFill>
              </a:rPr>
              <a:t> </a:t>
            </a:r>
            <a:r>
              <a:rPr lang="en-IN" sz="2400" dirty="0" smtClean="0">
                <a:solidFill>
                  <a:schemeClr val="tx1"/>
                </a:solidFill>
              </a:rPr>
              <a:t>is a hosted WWW service for running queries on organized data in real time. </a:t>
            </a:r>
          </a:p>
          <a:p>
            <a:pPr lvl="0" algn="just"/>
            <a:r>
              <a:rPr lang="en-IN" sz="2400" dirty="0" smtClean="0">
                <a:solidFill>
                  <a:schemeClr val="tx1"/>
                </a:solidFill>
              </a:rPr>
              <a:t>It has the prime functionality of a database, real-time lookup and straightforward querying of organized data.</a:t>
            </a:r>
            <a:endParaRPr lang="en-US" sz="2400" dirty="0" smtClean="0">
              <a:solidFill>
                <a:schemeClr val="tx1"/>
              </a:solidFill>
            </a:endParaRPr>
          </a:p>
          <a:p>
            <a:pPr lvl="0" algn="just">
              <a:buNone/>
            </a:pPr>
            <a:r>
              <a:rPr lang="en-IN" sz="2400" b="1" dirty="0" smtClean="0">
                <a:solidFill>
                  <a:schemeClr val="tx1"/>
                </a:solidFill>
              </a:rPr>
              <a:t>3.MemcacheDB</a:t>
            </a:r>
            <a:r>
              <a:rPr lang="en-IN" sz="2400" dirty="0" smtClean="0">
                <a:solidFill>
                  <a:schemeClr val="tx1"/>
                </a:solidFill>
              </a:rPr>
              <a:t> is a distributed key-value storage scheme conceived for persistence. </a:t>
            </a:r>
          </a:p>
          <a:p>
            <a:pPr lvl="0" algn="just"/>
            <a:r>
              <a:rPr lang="en-IN" sz="2400" dirty="0" smtClean="0">
                <a:solidFill>
                  <a:schemeClr val="tx1"/>
                </a:solidFill>
              </a:rPr>
              <a:t>It conforms to the </a:t>
            </a:r>
            <a:r>
              <a:rPr lang="en-IN" sz="2400" dirty="0" err="1" smtClean="0">
                <a:solidFill>
                  <a:schemeClr val="tx1"/>
                </a:solidFill>
              </a:rPr>
              <a:t>memcache</a:t>
            </a:r>
            <a:r>
              <a:rPr lang="en-IN" sz="2400" dirty="0" smtClean="0">
                <a:solidFill>
                  <a:schemeClr val="tx1"/>
                </a:solidFill>
              </a:rPr>
              <a:t> protocol. </a:t>
            </a:r>
            <a:r>
              <a:rPr lang="en-IN" sz="2400" dirty="0" err="1" smtClean="0">
                <a:solidFill>
                  <a:schemeClr val="tx1"/>
                </a:solidFill>
              </a:rPr>
              <a:t>Memcachedb</a:t>
            </a:r>
            <a:r>
              <a:rPr lang="en-IN" sz="2400" dirty="0" smtClean="0">
                <a:solidFill>
                  <a:schemeClr val="tx1"/>
                </a:solidFill>
              </a:rPr>
              <a:t> values Berkeley DB as a saving backend, so allotments of characteristics encompassing transaction and replication are supported.</a:t>
            </a:r>
            <a:endParaRPr lang="en-US" sz="2400" dirty="0" smtClean="0">
              <a:solidFill>
                <a:schemeClr val="tx1"/>
              </a:solidFill>
            </a:endParaRPr>
          </a:p>
          <a:p>
            <a:pPr algn="just"/>
            <a:endParaRPr lang="en-US" sz="24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3964"/>
            <a:ext cx="11637818" cy="6276109"/>
          </a:xfrm>
        </p:spPr>
        <p:txBody>
          <a:bodyPr>
            <a:noAutofit/>
          </a:bodyPr>
          <a:lstStyle/>
          <a:p>
            <a:pPr algn="just">
              <a:buNone/>
            </a:pPr>
            <a:r>
              <a:rPr lang="en-IN" sz="2400" b="1" dirty="0" smtClean="0">
                <a:solidFill>
                  <a:schemeClr val="tx1"/>
                </a:solidFill>
              </a:rPr>
              <a:t>3.4 Application Utilizing Cloud Storage</a:t>
            </a:r>
            <a:endParaRPr lang="en-US" sz="2400" b="1" dirty="0" smtClean="0">
              <a:solidFill>
                <a:schemeClr val="tx1"/>
              </a:solidFill>
            </a:endParaRPr>
          </a:p>
          <a:p>
            <a:pPr algn="just">
              <a:buNone/>
            </a:pPr>
            <a:r>
              <a:rPr lang="en-IN" sz="2400" b="1" dirty="0" smtClean="0">
                <a:solidFill>
                  <a:schemeClr val="tx1"/>
                </a:solidFill>
              </a:rPr>
              <a:t>(a)Online File Storage</a:t>
            </a:r>
            <a:endParaRPr lang="en-US" sz="2400" b="1" dirty="0" smtClean="0">
              <a:solidFill>
                <a:schemeClr val="tx1"/>
              </a:solidFill>
            </a:endParaRPr>
          </a:p>
          <a:p>
            <a:pPr algn="just"/>
            <a:r>
              <a:rPr lang="en-IN" sz="2400" dirty="0" smtClean="0">
                <a:solidFill>
                  <a:schemeClr val="tx1"/>
                </a:solidFill>
              </a:rPr>
              <a:t>Being capable of accessing documents from any location and from any computer is one of the large conveniences of the Internet. </a:t>
            </a:r>
          </a:p>
          <a:p>
            <a:pPr algn="just"/>
            <a:r>
              <a:rPr lang="en-IN" sz="2400" dirty="0" smtClean="0">
                <a:solidFill>
                  <a:schemeClr val="tx1"/>
                </a:solidFill>
              </a:rPr>
              <a:t>Online document storage has been around for a while now, but the latest generation of services is so simple to use.</a:t>
            </a:r>
            <a:endParaRPr lang="en-US" sz="2400" dirty="0" smtClean="0">
              <a:solidFill>
                <a:schemeClr val="tx1"/>
              </a:solidFill>
            </a:endParaRPr>
          </a:p>
          <a:p>
            <a:pPr lvl="0" algn="just">
              <a:buNone/>
            </a:pPr>
            <a:r>
              <a:rPr lang="en-IN" sz="2400" b="1" i="1" dirty="0" smtClean="0">
                <a:solidFill>
                  <a:schemeClr val="tx1"/>
                </a:solidFill>
              </a:rPr>
              <a:t>1.DropBox</a:t>
            </a:r>
            <a:endParaRPr lang="en-US" sz="2400" b="1" dirty="0" smtClean="0">
              <a:solidFill>
                <a:schemeClr val="tx1"/>
              </a:solidFill>
            </a:endParaRPr>
          </a:p>
          <a:p>
            <a:pPr algn="just"/>
            <a:r>
              <a:rPr lang="en-IN" sz="2400" dirty="0" smtClean="0">
                <a:solidFill>
                  <a:schemeClr val="tx1"/>
                </a:solidFill>
              </a:rPr>
              <a:t>Few online storage services integrate desktop as well as </a:t>
            </a:r>
            <a:r>
              <a:rPr lang="en-IN" sz="2400" dirty="0" err="1" smtClean="0">
                <a:solidFill>
                  <a:schemeClr val="tx1"/>
                </a:solidFill>
              </a:rPr>
              <a:t>DropBox</a:t>
            </a:r>
            <a:r>
              <a:rPr lang="en-IN" sz="2400" dirty="0" smtClean="0">
                <a:solidFill>
                  <a:schemeClr val="tx1"/>
                </a:solidFill>
              </a:rPr>
              <a:t>, which was only recently opened up to the public after a comprehensive beta test.</a:t>
            </a:r>
          </a:p>
          <a:p>
            <a:pPr algn="just"/>
            <a:r>
              <a:rPr lang="en-IN" sz="2400" dirty="0" smtClean="0">
                <a:solidFill>
                  <a:schemeClr val="tx1"/>
                </a:solidFill>
              </a:rPr>
              <a:t> Users have to establish a little program on their appliance to run </a:t>
            </a:r>
            <a:r>
              <a:rPr lang="en-IN" sz="2400" dirty="0" err="1" smtClean="0">
                <a:solidFill>
                  <a:schemeClr val="tx1"/>
                </a:solidFill>
              </a:rPr>
              <a:t>DropBox</a:t>
            </a:r>
            <a:r>
              <a:rPr lang="en-IN" sz="2400" dirty="0" smtClean="0">
                <a:solidFill>
                  <a:schemeClr val="tx1"/>
                </a:solidFill>
              </a:rPr>
              <a:t>, it is well worth it. </a:t>
            </a:r>
          </a:p>
          <a:p>
            <a:pPr algn="just"/>
            <a:r>
              <a:rPr lang="en-IN" sz="2400" dirty="0" err="1" smtClean="0">
                <a:solidFill>
                  <a:schemeClr val="tx1"/>
                </a:solidFill>
              </a:rPr>
              <a:t>DropBox</a:t>
            </a:r>
            <a:r>
              <a:rPr lang="en-IN" sz="2400" dirty="0" smtClean="0">
                <a:solidFill>
                  <a:schemeClr val="tx1"/>
                </a:solidFill>
              </a:rPr>
              <a:t> permits us to upload any kind of document, as long as it is lesser than 350MB. </a:t>
            </a:r>
          </a:p>
          <a:p>
            <a:pPr algn="just"/>
            <a:r>
              <a:rPr lang="en-IN" sz="2400" dirty="0" err="1" smtClean="0">
                <a:solidFill>
                  <a:schemeClr val="tx1"/>
                </a:solidFill>
              </a:rPr>
              <a:t>DropBox</a:t>
            </a:r>
            <a:r>
              <a:rPr lang="en-IN" sz="2400" dirty="0" smtClean="0">
                <a:solidFill>
                  <a:schemeClr val="tx1"/>
                </a:solidFill>
              </a:rPr>
              <a:t> values Amazon’s S3 service as its storage option and presents its users with 2GB of free storage.</a:t>
            </a:r>
            <a:endParaRPr lang="en-US" sz="2400" dirty="0" smtClean="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109" y="0"/>
            <a:ext cx="12011891" cy="6580909"/>
          </a:xfrm>
        </p:spPr>
        <p:txBody>
          <a:bodyPr>
            <a:noAutofit/>
          </a:bodyPr>
          <a:lstStyle/>
          <a:p>
            <a:pPr lvl="0" algn="just">
              <a:buNone/>
            </a:pPr>
            <a:r>
              <a:rPr lang="en-IN" sz="2100" b="1" i="1" dirty="0" smtClean="0">
                <a:solidFill>
                  <a:schemeClr val="tx1"/>
                </a:solidFill>
              </a:rPr>
              <a:t>2.Box.net</a:t>
            </a:r>
            <a:endParaRPr lang="en-US" sz="2100" b="1" dirty="0" smtClean="0">
              <a:solidFill>
                <a:schemeClr val="tx1"/>
              </a:solidFill>
            </a:endParaRPr>
          </a:p>
          <a:p>
            <a:pPr algn="just"/>
            <a:r>
              <a:rPr lang="en-IN" sz="2100" dirty="0" smtClean="0">
                <a:solidFill>
                  <a:schemeClr val="tx1"/>
                </a:solidFill>
              </a:rPr>
              <a:t>Box.net has been around for rather a while, and is still one of our very most preferred locations to stop articles online. </a:t>
            </a:r>
          </a:p>
          <a:p>
            <a:pPr algn="just"/>
            <a:r>
              <a:rPr lang="en-IN" sz="2100" dirty="0" smtClean="0">
                <a:solidFill>
                  <a:schemeClr val="tx1"/>
                </a:solidFill>
              </a:rPr>
              <a:t>Thanks to its integration with other online services, encompassing Gmail, </a:t>
            </a:r>
            <a:r>
              <a:rPr lang="en-IN" sz="2100" dirty="0" err="1" smtClean="0">
                <a:solidFill>
                  <a:schemeClr val="tx1"/>
                </a:solidFill>
              </a:rPr>
              <a:t>Zoho</a:t>
            </a:r>
            <a:r>
              <a:rPr lang="en-IN" sz="2100" dirty="0" smtClean="0">
                <a:solidFill>
                  <a:schemeClr val="tx1"/>
                </a:solidFill>
              </a:rPr>
              <a:t>, </a:t>
            </a:r>
            <a:r>
              <a:rPr lang="en-IN" sz="2100" dirty="0" err="1" smtClean="0">
                <a:solidFill>
                  <a:schemeClr val="tx1"/>
                </a:solidFill>
              </a:rPr>
              <a:t>picnick</a:t>
            </a:r>
            <a:r>
              <a:rPr lang="en-IN" sz="2100" dirty="0" smtClean="0">
                <a:solidFill>
                  <a:schemeClr val="tx1"/>
                </a:solidFill>
              </a:rPr>
              <a:t> and </a:t>
            </a:r>
            <a:r>
              <a:rPr lang="en-IN" sz="2100" dirty="0" err="1" smtClean="0">
                <a:solidFill>
                  <a:schemeClr val="tx1"/>
                </a:solidFill>
              </a:rPr>
              <a:t>Scribd</a:t>
            </a:r>
            <a:r>
              <a:rPr lang="en-IN" sz="2100" dirty="0" smtClean="0">
                <a:solidFill>
                  <a:schemeClr val="tx1"/>
                </a:solidFill>
              </a:rPr>
              <a:t>, </a:t>
            </a:r>
          </a:p>
          <a:p>
            <a:pPr algn="just"/>
            <a:r>
              <a:rPr lang="en-IN" sz="2100" dirty="0" smtClean="0">
                <a:solidFill>
                  <a:schemeClr val="tx1"/>
                </a:solidFill>
              </a:rPr>
              <a:t>Box.net cannot only shop all articles, but can also function as a hub, the other friendly characteristic of box.net is that client can share the documents and folders with ‘collaborators,’ which makes it a good service to exchange documents inside a small business enterprise or amidst friends.</a:t>
            </a:r>
            <a:endParaRPr lang="en-US" sz="2100" dirty="0" smtClean="0">
              <a:solidFill>
                <a:schemeClr val="tx1"/>
              </a:solidFill>
            </a:endParaRPr>
          </a:p>
          <a:p>
            <a:pPr lvl="0" algn="just">
              <a:buNone/>
            </a:pPr>
            <a:r>
              <a:rPr lang="en-IN" sz="2100" b="1" i="1" dirty="0" smtClean="0">
                <a:solidFill>
                  <a:schemeClr val="tx1"/>
                </a:solidFill>
              </a:rPr>
              <a:t>3.Live Mesh</a:t>
            </a:r>
            <a:endParaRPr lang="en-US" sz="2100" b="1" dirty="0" smtClean="0">
              <a:solidFill>
                <a:schemeClr val="tx1"/>
              </a:solidFill>
            </a:endParaRPr>
          </a:p>
          <a:p>
            <a:pPr algn="just"/>
            <a:r>
              <a:rPr lang="en-IN" sz="2100" dirty="0" smtClean="0">
                <a:solidFill>
                  <a:schemeClr val="tx1"/>
                </a:solidFill>
              </a:rPr>
              <a:t>The online storage constituent of Live Mesh is only a part of Microsoft’s newest project of cloud computing, but it is also one of its most convincing characteristics at this point. </a:t>
            </a:r>
          </a:p>
          <a:p>
            <a:pPr algn="just"/>
            <a:r>
              <a:rPr lang="en-IN" sz="2100" dirty="0" smtClean="0">
                <a:solidFill>
                  <a:schemeClr val="tx1"/>
                </a:solidFill>
              </a:rPr>
              <a:t>Live Mesh devotes 5GB of online storage and an online desktop that examines like Windows vista. </a:t>
            </a:r>
          </a:p>
          <a:p>
            <a:pPr algn="just"/>
            <a:r>
              <a:rPr lang="en-IN" sz="2100" dirty="0" smtClean="0">
                <a:solidFill>
                  <a:schemeClr val="tx1"/>
                </a:solidFill>
              </a:rPr>
              <a:t>Users can upload any kind of document to Live Mesh, but will not edit any of the documents through the online desktop. In addition, clients can share folders with associates, allowing working jointly on projects. </a:t>
            </a:r>
          </a:p>
          <a:p>
            <a:pPr algn="just"/>
            <a:r>
              <a:rPr lang="en-IN" sz="2100" dirty="0" smtClean="0">
                <a:solidFill>
                  <a:schemeClr val="tx1"/>
                </a:solidFill>
              </a:rPr>
              <a:t>Live Mesh works on both Windows PCs and Macs.</a:t>
            </a:r>
            <a:endParaRPr lang="en-US" sz="2100" dirty="0" smtClean="0">
              <a:solidFill>
                <a:schemeClr val="tx1"/>
              </a:solidFill>
            </a:endParaRPr>
          </a:p>
          <a:p>
            <a:pPr algn="just"/>
            <a:endParaRPr lang="en-US" sz="2100" dirty="0">
              <a:solidFill>
                <a:schemeClr val="tx1"/>
              </a:solidFill>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873</TotalTime>
  <Words>2219</Words>
  <Application>Microsoft Office PowerPoint</Application>
  <PresentationFormat>Custom</PresentationFormat>
  <Paragraphs>144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User</dc:creator>
  <cp:lastModifiedBy>CS Bsc</cp:lastModifiedBy>
  <cp:revision>234</cp:revision>
  <dcterms:created xsi:type="dcterms:W3CDTF">2021-02-01T13:32:01Z</dcterms:created>
  <dcterms:modified xsi:type="dcterms:W3CDTF">2023-05-25T10:04:24Z</dcterms:modified>
</cp:coreProperties>
</file>