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1"/>
  </p:sldMasterIdLst>
  <p:notesMasterIdLst>
    <p:notesMasterId r:id="rId20"/>
  </p:notesMasterIdLst>
  <p:sldIdLst>
    <p:sldId id="258"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ABB8"/>
    <a:srgbClr val="FF00FF"/>
    <a:srgbClr val="CC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66" d="100"/>
          <a:sy n="66" d="100"/>
        </p:scale>
        <p:origin x="128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E1A431-8B4E-4870-98FD-433A2D1D0A2A}" type="datetimeFigureOut">
              <a:rPr lang="en-US" smtClean="0"/>
              <a:pPr/>
              <a:t>6/25/2023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7C2F80-0829-41C7-9E2E-23D52EF29063}" type="slidenum">
              <a:rPr lang="en-US" smtClean="0"/>
              <a:pPr/>
              <a:t>‹#›</a:t>
            </a:fld>
            <a:endParaRPr lang="en-US"/>
          </a:p>
        </p:txBody>
      </p:sp>
    </p:spTree>
    <p:extLst>
      <p:ext uri="{BB962C8B-B14F-4D97-AF65-F5344CB8AC3E}">
        <p14:creationId xmlns:p14="http://schemas.microsoft.com/office/powerpoint/2010/main" val="1116252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C2F80-0829-41C7-9E2E-23D52EF29063}" type="slidenum">
              <a:rPr lang="en-US" smtClean="0"/>
              <a:pPr/>
              <a:t>2</a:t>
            </a:fld>
            <a:endParaRPr lang="en-US"/>
          </a:p>
        </p:txBody>
      </p:sp>
    </p:spTree>
    <p:extLst>
      <p:ext uri="{BB962C8B-B14F-4D97-AF65-F5344CB8AC3E}">
        <p14:creationId xmlns:p14="http://schemas.microsoft.com/office/powerpoint/2010/main" val="798856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A4CE969-8305-4ED3-9890-BA79F8C6FF61}" type="datetimeFigureOut">
              <a:rPr lang="en-US" smtClean="0"/>
              <a:pPr/>
              <a:t>6/25/2023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323AB94-12DD-4FC1-ABE9-E3BA2A0937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4CE969-8305-4ED3-9890-BA79F8C6FF61}" type="datetimeFigureOut">
              <a:rPr lang="en-US" smtClean="0"/>
              <a:pPr/>
              <a:t>6/25/2023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4CE969-8305-4ED3-9890-BA79F8C6FF61}" type="datetimeFigureOut">
              <a:rPr lang="en-US" smtClean="0"/>
              <a:pPr/>
              <a:t>6/25/2023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4CE969-8305-4ED3-9890-BA79F8C6FF61}" type="datetimeFigureOut">
              <a:rPr lang="en-US" smtClean="0"/>
              <a:pPr/>
              <a:t>6/25/2023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A4CE969-8305-4ED3-9890-BA79F8C6FF61}" type="datetimeFigureOut">
              <a:rPr lang="en-US" smtClean="0"/>
              <a:pPr/>
              <a:t>6/25/2023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3AB94-12DD-4FC1-ABE9-E3BA2A0937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4CE969-8305-4ED3-9890-BA79F8C6FF61}" type="datetimeFigureOut">
              <a:rPr lang="en-US" smtClean="0"/>
              <a:pPr/>
              <a:t>6/25/2023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A4CE969-8305-4ED3-9890-BA79F8C6FF61}" type="datetimeFigureOut">
              <a:rPr lang="en-US" smtClean="0"/>
              <a:pPr/>
              <a:t>6/25/2023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A4CE969-8305-4ED3-9890-BA79F8C6FF61}" type="datetimeFigureOut">
              <a:rPr lang="en-US" smtClean="0"/>
              <a:pPr/>
              <a:t>6/25/2023</a:t>
            </a:fld>
            <a:endParaRPr lang="en-US"/>
          </a:p>
        </p:txBody>
      </p:sp>
      <p:sp>
        <p:nvSpPr>
          <p:cNvPr id="8" name="Slide Number Placeholder 7"/>
          <p:cNvSpPr>
            <a:spLocks noGrp="1"/>
          </p:cNvSpPr>
          <p:nvPr>
            <p:ph type="sldNum" sz="quarter" idx="11"/>
          </p:nvPr>
        </p:nvSpPr>
        <p:spPr/>
        <p:txBody>
          <a:bodyPr/>
          <a:lstStyle/>
          <a:p>
            <a:fld id="{5323AB94-12DD-4FC1-ABE9-E3BA2A09372F}"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4CE969-8305-4ED3-9890-BA79F8C6FF61}" type="datetimeFigureOut">
              <a:rPr lang="en-US" smtClean="0"/>
              <a:pPr/>
              <a:t>6/25/2023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4CE969-8305-4ED3-9890-BA79F8C6FF61}" type="datetimeFigureOut">
              <a:rPr lang="en-US" smtClean="0"/>
              <a:pPr/>
              <a:t>6/25/2023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5323AB94-12DD-4FC1-ABE9-E3BA2A0937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A4CE969-8305-4ED3-9890-BA79F8C6FF61}" type="datetimeFigureOut">
              <a:rPr lang="en-US" smtClean="0"/>
              <a:pPr/>
              <a:t>6/25/2023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3AB94-12DD-4FC1-ABE9-E3BA2A09372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A4CE969-8305-4ED3-9890-BA79F8C6FF61}" type="datetimeFigureOut">
              <a:rPr lang="en-US" smtClean="0"/>
              <a:pPr/>
              <a:t>6/25/2023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323AB94-12DD-4FC1-ABE9-E3BA2A09372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machine-learning.jpeg"/>
          <p:cNvPicPr>
            <a:picLocks noChangeAspect="1"/>
          </p:cNvPicPr>
          <p:nvPr/>
        </p:nvPicPr>
        <p:blipFill>
          <a:blip r:embed="rId2" cstate="print"/>
          <a:stretch>
            <a:fillRect/>
          </a:stretch>
        </p:blipFill>
        <p:spPr>
          <a:xfrm>
            <a:off x="35496" y="516742"/>
            <a:ext cx="9144000" cy="6237312"/>
          </a:xfrm>
          <a:prstGeom prst="rect">
            <a:avLst/>
          </a:prstGeom>
        </p:spPr>
      </p:pic>
      <p:sp>
        <p:nvSpPr>
          <p:cNvPr id="9" name="Rectangle 8"/>
          <p:cNvSpPr/>
          <p:nvPr/>
        </p:nvSpPr>
        <p:spPr>
          <a:xfrm>
            <a:off x="0" y="116632"/>
            <a:ext cx="9144000" cy="400110"/>
          </a:xfrm>
          <a:prstGeom prst="rect">
            <a:avLst/>
          </a:prstGeom>
        </p:spPr>
        <p:txBody>
          <a:bodyPr wrap="square">
            <a:spAutoFit/>
          </a:bodyPr>
          <a:lstStyle/>
          <a:p>
            <a:pPr algn="ctr"/>
            <a:r>
              <a:rPr lang="en-US" sz="2000" b="1" dirty="0" smtClean="0">
                <a:solidFill>
                  <a:schemeClr val="accent1">
                    <a:lumMod val="60000"/>
                    <a:lumOff val="40000"/>
                  </a:schemeClr>
                </a:solidFill>
                <a:latin typeface="Algerian" panose="04020705040A02060702" pitchFamily="82" charset="0"/>
              </a:rPr>
              <a:t>USING MACHINE LEARNING TO CONVERT IMAGES INTO HTML CODE</a:t>
            </a:r>
            <a:endParaRPr lang="en-US" sz="2000" b="1" dirty="0">
              <a:solidFill>
                <a:schemeClr val="accent1">
                  <a:lumMod val="60000"/>
                  <a:lumOff val="40000"/>
                </a:schemeClr>
              </a:solidFill>
              <a:latin typeface="Algerian" panose="04020705040A02060702" pitchFamily="82" charset="0"/>
            </a:endParaRPr>
          </a:p>
        </p:txBody>
      </p:sp>
      <p:sp>
        <p:nvSpPr>
          <p:cNvPr id="10" name="Rectangle 9"/>
          <p:cNvSpPr/>
          <p:nvPr/>
        </p:nvSpPr>
        <p:spPr>
          <a:xfrm>
            <a:off x="6804248" y="5661248"/>
            <a:ext cx="4355976" cy="646331"/>
          </a:xfrm>
          <a:prstGeom prst="rect">
            <a:avLst/>
          </a:prstGeom>
        </p:spPr>
        <p:txBody>
          <a:bodyPr wrap="square">
            <a:spAutoFit/>
          </a:bodyPr>
          <a:lstStyle/>
          <a:p>
            <a:r>
              <a:rPr lang="en-US" dirty="0" smtClean="0">
                <a:solidFill>
                  <a:schemeClr val="bg1"/>
                </a:solidFill>
              </a:rPr>
              <a:t>PRASAD.B</a:t>
            </a:r>
            <a:endParaRPr lang="en-US" dirty="0" smtClean="0">
              <a:solidFill>
                <a:schemeClr val="bg1"/>
              </a:solidFill>
            </a:endParaRPr>
          </a:p>
          <a:p>
            <a:r>
              <a:rPr lang="en-US" dirty="0" smtClean="0">
                <a:solidFill>
                  <a:schemeClr val="bg1"/>
                </a:solidFill>
              </a:rPr>
              <a:t>MSC.CS</a:t>
            </a:r>
            <a:endParaRPr lang="en-US" dirty="0">
              <a:solidFill>
                <a:schemeClr val="bg1"/>
              </a:solidFill>
            </a:endParaRPr>
          </a:p>
        </p:txBody>
      </p:sp>
      <p:sp>
        <p:nvSpPr>
          <p:cNvPr id="2" name="TextBox 1"/>
          <p:cNvSpPr txBox="1"/>
          <p:nvPr/>
        </p:nvSpPr>
        <p:spPr>
          <a:xfrm>
            <a:off x="6876256" y="4907195"/>
            <a:ext cx="2448272" cy="369332"/>
          </a:xfrm>
          <a:prstGeom prst="rect">
            <a:avLst/>
          </a:prstGeom>
          <a:noFill/>
        </p:spPr>
        <p:txBody>
          <a:bodyPr wrap="square" rtlCol="0">
            <a:spAutoFit/>
          </a:bodyPr>
          <a:lstStyle/>
          <a:p>
            <a:r>
              <a:rPr lang="en-US" dirty="0" smtClean="0">
                <a:solidFill>
                  <a:schemeClr val="bg1"/>
                </a:solidFill>
              </a:rPr>
              <a:t>DATE:26.06.2023</a:t>
            </a:r>
            <a:endParaRPr lang="en-IN" dirty="0">
              <a:solidFill>
                <a:schemeClr val="bg1"/>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017306"/>
          </a:xfrm>
          <a:prstGeom prst="rect">
            <a:avLst/>
          </a:prstGeom>
        </p:spPr>
        <p:txBody>
          <a:bodyPr wrap="square">
            <a:spAutoFit/>
          </a:bodyPr>
          <a:lstStyle/>
          <a:p>
            <a:r>
              <a:rPr lang="en-US" dirty="0"/>
              <a:t># Assuming the model architecture has been defined and initialized</a:t>
            </a:r>
          </a:p>
          <a:p>
            <a:endParaRPr lang="en" dirty="0"/>
          </a:p>
          <a:p>
            <a:r>
              <a:rPr lang="en-US" dirty="0"/>
              <a:t># Define the loss function and optimizer</a:t>
            </a:r>
          </a:p>
          <a:p>
            <a:endParaRPr lang="en-US" dirty="0" smtClean="0"/>
          </a:p>
          <a:p>
            <a:r>
              <a:rPr lang="en-US" dirty="0" smtClean="0">
                <a:solidFill>
                  <a:srgbClr val="FF0000"/>
                </a:solidFill>
              </a:rPr>
              <a:t>criterion </a:t>
            </a:r>
            <a:r>
              <a:rPr lang="en-US" dirty="0">
                <a:solidFill>
                  <a:srgbClr val="FF0000"/>
                </a:solidFill>
              </a:rPr>
              <a:t>= </a:t>
            </a:r>
            <a:r>
              <a:rPr lang="en-US" dirty="0" err="1">
                <a:solidFill>
                  <a:srgbClr val="FF0000"/>
                </a:solidFill>
              </a:rPr>
              <a:t>nn.CrossEntropyLoss</a:t>
            </a:r>
            <a:r>
              <a:rPr lang="en-US" dirty="0">
                <a:solidFill>
                  <a:srgbClr val="FF0000"/>
                </a:solidFill>
              </a:rPr>
              <a:t>()</a:t>
            </a:r>
          </a:p>
          <a:p>
            <a:r>
              <a:rPr lang="en-US" dirty="0">
                <a:solidFill>
                  <a:srgbClr val="FF0000"/>
                </a:solidFill>
              </a:rPr>
              <a:t>optimizer = </a:t>
            </a:r>
            <a:r>
              <a:rPr lang="en-US" dirty="0" err="1">
                <a:solidFill>
                  <a:srgbClr val="FF0000"/>
                </a:solidFill>
              </a:rPr>
              <a:t>optim.Adam</a:t>
            </a:r>
            <a:r>
              <a:rPr lang="en-US" dirty="0">
                <a:solidFill>
                  <a:srgbClr val="FF0000"/>
                </a:solidFill>
              </a:rPr>
              <a:t>(</a:t>
            </a:r>
            <a:r>
              <a:rPr lang="en-US" dirty="0" err="1">
                <a:solidFill>
                  <a:srgbClr val="FF0000"/>
                </a:solidFill>
              </a:rPr>
              <a:t>model.parameters</a:t>
            </a:r>
            <a:r>
              <a:rPr lang="en-US" dirty="0">
                <a:solidFill>
                  <a:srgbClr val="FF0000"/>
                </a:solidFill>
              </a:rPr>
              <a:t>(), </a:t>
            </a:r>
            <a:r>
              <a:rPr lang="en-US" dirty="0" err="1">
                <a:solidFill>
                  <a:srgbClr val="FF0000"/>
                </a:solidFill>
              </a:rPr>
              <a:t>lr</a:t>
            </a:r>
            <a:r>
              <a:rPr lang="en-US" dirty="0">
                <a:solidFill>
                  <a:srgbClr val="FF0000"/>
                </a:solidFill>
              </a:rPr>
              <a:t>=0.001)</a:t>
            </a:r>
          </a:p>
          <a:p>
            <a:endParaRPr lang="en" dirty="0" smtClean="0"/>
          </a:p>
          <a:p>
            <a:r>
              <a:rPr lang="en-US" dirty="0"/>
              <a:t># Training </a:t>
            </a:r>
            <a:r>
              <a:rPr lang="en-US" dirty="0" smtClean="0"/>
              <a:t>loop</a:t>
            </a:r>
          </a:p>
          <a:p>
            <a:endParaRPr lang="en" dirty="0"/>
          </a:p>
          <a:p>
            <a:r>
              <a:rPr lang="en-US" dirty="0">
                <a:solidFill>
                  <a:srgbClr val="FF0000"/>
                </a:solidFill>
              </a:rPr>
              <a:t>for epoch in range(</a:t>
            </a:r>
            <a:r>
              <a:rPr lang="en-US" dirty="0" err="1">
                <a:solidFill>
                  <a:srgbClr val="FF0000"/>
                </a:solidFill>
              </a:rPr>
              <a:t>num_epochs</a:t>
            </a:r>
            <a:r>
              <a:rPr lang="en-US" dirty="0">
                <a:solidFill>
                  <a:srgbClr val="FF0000"/>
                </a:solidFill>
              </a:rPr>
              <a:t>):</a:t>
            </a:r>
          </a:p>
          <a:p>
            <a:r>
              <a:rPr lang="en-US" dirty="0">
                <a:solidFill>
                  <a:srgbClr val="FF0000"/>
                </a:solidFill>
              </a:rPr>
              <a:t>    </a:t>
            </a:r>
            <a:r>
              <a:rPr lang="en-US" dirty="0" err="1">
                <a:solidFill>
                  <a:srgbClr val="FF0000"/>
                </a:solidFill>
              </a:rPr>
              <a:t>running_loss</a:t>
            </a:r>
            <a:r>
              <a:rPr lang="en-US" dirty="0">
                <a:solidFill>
                  <a:srgbClr val="FF0000"/>
                </a:solidFill>
              </a:rPr>
              <a:t> = 0.0</a:t>
            </a:r>
          </a:p>
          <a:p>
            <a:r>
              <a:rPr lang="en-US" dirty="0">
                <a:solidFill>
                  <a:srgbClr val="FF0000"/>
                </a:solidFill>
              </a:rPr>
              <a:t>    for images, </a:t>
            </a:r>
            <a:r>
              <a:rPr lang="en-US" dirty="0" err="1">
                <a:solidFill>
                  <a:srgbClr val="FF0000"/>
                </a:solidFill>
              </a:rPr>
              <a:t>html_codes</a:t>
            </a:r>
            <a:r>
              <a:rPr lang="en-US" dirty="0">
                <a:solidFill>
                  <a:srgbClr val="FF0000"/>
                </a:solidFill>
              </a:rPr>
              <a:t> in </a:t>
            </a:r>
            <a:r>
              <a:rPr lang="en-US" dirty="0" err="1">
                <a:solidFill>
                  <a:srgbClr val="FF0000"/>
                </a:solidFill>
              </a:rPr>
              <a:t>train_dataloader</a:t>
            </a:r>
            <a:r>
              <a:rPr lang="en-US" dirty="0">
                <a:solidFill>
                  <a:srgbClr val="FF0000"/>
                </a:solidFill>
              </a:rPr>
              <a:t>:</a:t>
            </a:r>
          </a:p>
          <a:p>
            <a:r>
              <a:rPr lang="en-US" dirty="0">
                <a:solidFill>
                  <a:srgbClr val="FF0000"/>
                </a:solidFill>
              </a:rPr>
              <a:t>        </a:t>
            </a:r>
            <a:r>
              <a:rPr lang="en-US" dirty="0" err="1">
                <a:solidFill>
                  <a:srgbClr val="FF0000"/>
                </a:solidFill>
              </a:rPr>
              <a:t>optimizer.zero_grad</a:t>
            </a:r>
            <a:r>
              <a:rPr lang="en-US" dirty="0">
                <a:solidFill>
                  <a:srgbClr val="FF0000"/>
                </a:solidFill>
              </a:rPr>
              <a:t>()</a:t>
            </a:r>
          </a:p>
          <a:p>
            <a:r>
              <a:rPr lang="en-US" dirty="0">
                <a:solidFill>
                  <a:srgbClr val="FF0000"/>
                </a:solidFill>
              </a:rPr>
              <a:t>        output = model(images)</a:t>
            </a:r>
          </a:p>
          <a:p>
            <a:r>
              <a:rPr lang="en-US" dirty="0">
                <a:solidFill>
                  <a:srgbClr val="FF0000"/>
                </a:solidFill>
              </a:rPr>
              <a:t>        loss = criterion(output, </a:t>
            </a:r>
            <a:r>
              <a:rPr lang="en-US" dirty="0" err="1">
                <a:solidFill>
                  <a:srgbClr val="FF0000"/>
                </a:solidFill>
              </a:rPr>
              <a:t>html_codes</a:t>
            </a:r>
            <a:r>
              <a:rPr lang="en-US" dirty="0">
                <a:solidFill>
                  <a:srgbClr val="FF0000"/>
                </a:solidFill>
              </a:rPr>
              <a:t>)</a:t>
            </a:r>
          </a:p>
          <a:p>
            <a:r>
              <a:rPr lang="en-US" dirty="0">
                <a:solidFill>
                  <a:srgbClr val="FF0000"/>
                </a:solidFill>
              </a:rPr>
              <a:t>        </a:t>
            </a:r>
            <a:r>
              <a:rPr lang="en-US" dirty="0" err="1">
                <a:solidFill>
                  <a:srgbClr val="FF0000"/>
                </a:solidFill>
              </a:rPr>
              <a:t>loss.backward</a:t>
            </a:r>
            <a:r>
              <a:rPr lang="en-US" dirty="0">
                <a:solidFill>
                  <a:srgbClr val="FF0000"/>
                </a:solidFill>
              </a:rPr>
              <a:t>()</a:t>
            </a:r>
          </a:p>
          <a:p>
            <a:r>
              <a:rPr lang="en-US" dirty="0">
                <a:solidFill>
                  <a:srgbClr val="FF0000"/>
                </a:solidFill>
              </a:rPr>
              <a:t>        </a:t>
            </a:r>
            <a:r>
              <a:rPr lang="en-US" dirty="0" err="1">
                <a:solidFill>
                  <a:srgbClr val="FF0000"/>
                </a:solidFill>
              </a:rPr>
              <a:t>optimizer.step</a:t>
            </a:r>
            <a:r>
              <a:rPr lang="en-US" dirty="0">
                <a:solidFill>
                  <a:srgbClr val="FF0000"/>
                </a:solidFill>
              </a:rPr>
              <a:t>()</a:t>
            </a:r>
          </a:p>
          <a:p>
            <a:r>
              <a:rPr lang="en-US" dirty="0">
                <a:solidFill>
                  <a:srgbClr val="FF0000"/>
                </a:solidFill>
              </a:rPr>
              <a:t>        </a:t>
            </a:r>
            <a:r>
              <a:rPr lang="en-US" dirty="0" err="1">
                <a:solidFill>
                  <a:srgbClr val="FF0000"/>
                </a:solidFill>
              </a:rPr>
              <a:t>running_loss</a:t>
            </a:r>
            <a:r>
              <a:rPr lang="en-US" dirty="0">
                <a:solidFill>
                  <a:srgbClr val="FF0000"/>
                </a:solidFill>
              </a:rPr>
              <a:t> += </a:t>
            </a:r>
            <a:r>
              <a:rPr lang="en-US" dirty="0" err="1">
                <a:solidFill>
                  <a:srgbClr val="FF0000"/>
                </a:solidFill>
              </a:rPr>
              <a:t>loss.item</a:t>
            </a:r>
            <a:r>
              <a:rPr lang="en-US" dirty="0" smtClean="0">
                <a:solidFill>
                  <a:srgbClr val="FF0000"/>
                </a:solidFill>
              </a:rPr>
              <a:t>()</a:t>
            </a:r>
          </a:p>
          <a:p>
            <a:endParaRPr lang="en-US" dirty="0"/>
          </a:p>
          <a:p>
            <a:r>
              <a:rPr lang="en-US" dirty="0"/>
              <a:t># Print training loss after each </a:t>
            </a:r>
            <a:r>
              <a:rPr lang="en-US" dirty="0" smtClean="0"/>
              <a:t>epoch</a:t>
            </a:r>
          </a:p>
          <a:p>
            <a:endParaRPr lang="en-US" dirty="0">
              <a:solidFill>
                <a:srgbClr val="FF0000"/>
              </a:solidFill>
            </a:endParaRPr>
          </a:p>
          <a:p>
            <a:r>
              <a:rPr lang="en-US" dirty="0">
                <a:solidFill>
                  <a:srgbClr val="FF0000"/>
                </a:solidFill>
              </a:rPr>
              <a:t>    print(</a:t>
            </a:r>
            <a:r>
              <a:rPr lang="en-US" dirty="0" err="1">
                <a:solidFill>
                  <a:srgbClr val="FF0000"/>
                </a:solidFill>
              </a:rPr>
              <a:t>f"Epoch</a:t>
            </a:r>
            <a:r>
              <a:rPr lang="en-US" dirty="0">
                <a:solidFill>
                  <a:srgbClr val="FF0000"/>
                </a:solidFill>
              </a:rPr>
              <a:t> {epoch+1} - Loss: {</a:t>
            </a:r>
            <a:r>
              <a:rPr lang="en-US" dirty="0" err="1">
                <a:solidFill>
                  <a:srgbClr val="FF0000"/>
                </a:solidFill>
              </a:rPr>
              <a:t>running_loss</a:t>
            </a:r>
            <a:r>
              <a:rPr lang="en-US" dirty="0">
                <a:solidFill>
                  <a:srgbClr val="FF0000"/>
                </a:solidFill>
              </a:rPr>
              <a:t>/</a:t>
            </a:r>
            <a:r>
              <a:rPr lang="en-US" dirty="0" err="1">
                <a:solidFill>
                  <a:srgbClr val="FF0000"/>
                </a:solidFill>
              </a:rPr>
              <a:t>len</a:t>
            </a:r>
            <a:r>
              <a:rPr lang="en-US" dirty="0">
                <a:solidFill>
                  <a:srgbClr val="FF0000"/>
                </a:solidFill>
              </a:rPr>
              <a:t>(</a:t>
            </a:r>
            <a:r>
              <a:rPr lang="en-US" dirty="0" err="1">
                <a:solidFill>
                  <a:srgbClr val="FF0000"/>
                </a:solidFill>
              </a:rPr>
              <a:t>train_dataloader</a:t>
            </a:r>
            <a:r>
              <a:rPr lang="en-US" dirty="0" smtClean="0">
                <a:solidFill>
                  <a:srgbClr val="FF0000"/>
                </a:solidFill>
              </a:rPr>
              <a:t>)}")</a:t>
            </a:r>
          </a:p>
          <a:p>
            <a:endParaRPr lang="en-US" dirty="0"/>
          </a:p>
          <a:p>
            <a:r>
              <a:rPr lang="en-US" dirty="0"/>
              <a:t>This summarizes the architecture and training process for the image-to-HTML model, emphasizing the key components and steps involved in its construction.</a:t>
            </a:r>
          </a:p>
        </p:txBody>
      </p:sp>
    </p:spTree>
  </p:cSld>
  <p:clrMapOvr>
    <a:masterClrMapping/>
  </p:clrMapOvr>
  <p:transition spd="slow">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
            <a:ext cx="9144000" cy="6678751"/>
          </a:xfrm>
          <a:prstGeom prst="rect">
            <a:avLst/>
          </a:prstGeom>
        </p:spPr>
        <p:txBody>
          <a:bodyPr wrap="square">
            <a:spAutoFit/>
          </a:bodyPr>
          <a:lstStyle/>
          <a:p>
            <a:r>
              <a:rPr lang="en-US" sz="3200" b="1" dirty="0" smtClean="0">
                <a:solidFill>
                  <a:srgbClr val="00B0F0"/>
                </a:solidFill>
                <a:latin typeface="Bahnschrift Light" pitchFamily="34" charset="0"/>
              </a:rPr>
              <a:t>HTML Tag Generation :</a:t>
            </a:r>
          </a:p>
          <a:p>
            <a:endParaRPr lang="en-US" dirty="0">
              <a:latin typeface="Bahnschrift Light" pitchFamily="34" charset="0"/>
            </a:endParaRPr>
          </a:p>
          <a:p>
            <a:pPr>
              <a:buFont typeface="Arial" pitchFamily="34" charset="0"/>
              <a:buChar char="•"/>
            </a:pPr>
            <a:r>
              <a:rPr lang="en-US" dirty="0" smtClean="0"/>
              <a:t>During </a:t>
            </a:r>
            <a:r>
              <a:rPr lang="en-US" dirty="0"/>
              <a:t>image-to-HTML conversion, the model recognizes objects in the image and generates HTML tags based on that information. It associates visual features with corresponding HTML elements, producing the desired HTML structure. Here are the key steps and examples:</a:t>
            </a:r>
          </a:p>
          <a:p>
            <a:endParaRPr lang="en" dirty="0"/>
          </a:p>
          <a:p>
            <a:pPr>
              <a:buFont typeface="Arial" pitchFamily="34" charset="0"/>
              <a:buChar char="•"/>
            </a:pPr>
            <a:r>
              <a:rPr lang="en-US" dirty="0">
                <a:solidFill>
                  <a:srgbClr val="00B050"/>
                </a:solidFill>
              </a:rPr>
              <a:t>Object Recognition: </a:t>
            </a:r>
            <a:r>
              <a:rPr lang="en-US" dirty="0"/>
              <a:t>The model identifies objects in the image using a CNN and predicts their categories.</a:t>
            </a:r>
          </a:p>
          <a:p>
            <a:endParaRPr lang="en" dirty="0"/>
          </a:p>
          <a:p>
            <a:pPr>
              <a:buFont typeface="Arial" pitchFamily="34" charset="0"/>
              <a:buChar char="•"/>
            </a:pPr>
            <a:r>
              <a:rPr lang="en-US" dirty="0">
                <a:solidFill>
                  <a:srgbClr val="00B050"/>
                </a:solidFill>
              </a:rPr>
              <a:t>Feature Extraction: </a:t>
            </a:r>
            <a:r>
              <a:rPr lang="en-US" dirty="0"/>
              <a:t>Additional visual features like colors, shapes, or textures are extracted, providing more detailed information.</a:t>
            </a:r>
          </a:p>
          <a:p>
            <a:endParaRPr lang="en" dirty="0"/>
          </a:p>
          <a:p>
            <a:pPr>
              <a:buFont typeface="Arial" pitchFamily="34" charset="0"/>
              <a:buChar char="•"/>
            </a:pPr>
            <a:r>
              <a:rPr lang="en-US" dirty="0">
                <a:solidFill>
                  <a:srgbClr val="00B050"/>
                </a:solidFill>
              </a:rPr>
              <a:t>HTML Tag Mapping: </a:t>
            </a:r>
            <a:r>
              <a:rPr lang="en-US" dirty="0"/>
              <a:t>The model learns associations between recognized objects/features and HTML elements, attributes, and styles.</a:t>
            </a:r>
          </a:p>
          <a:p>
            <a:endParaRPr lang="en" dirty="0"/>
          </a:p>
          <a:p>
            <a:pPr>
              <a:buFont typeface="Arial" pitchFamily="34" charset="0"/>
              <a:buChar char="•"/>
            </a:pPr>
            <a:r>
              <a:rPr lang="en-US" dirty="0">
                <a:solidFill>
                  <a:srgbClr val="00B050"/>
                </a:solidFill>
              </a:rPr>
              <a:t>Tag Generation: </a:t>
            </a:r>
            <a:r>
              <a:rPr lang="en-US" dirty="0"/>
              <a:t>Based on the recognized objects/features, the model generates HTML tags and their attributes using predefined templates/rules</a:t>
            </a:r>
            <a:r>
              <a:rPr lang="en-US" dirty="0" smtClean="0"/>
              <a:t>.</a:t>
            </a:r>
          </a:p>
          <a:p>
            <a:pPr>
              <a:buFont typeface="Arial" pitchFamily="34" charset="0"/>
              <a:buChar char="•"/>
            </a:pPr>
            <a:endParaRPr lang="en-US" dirty="0"/>
          </a:p>
          <a:p>
            <a:endParaRPr lang="en-US" dirty="0" smtClean="0"/>
          </a:p>
          <a:p>
            <a:endParaRPr lang="en-US" dirty="0"/>
          </a:p>
          <a:p>
            <a:endParaRPr lang="en-US" dirty="0"/>
          </a:p>
          <a:p>
            <a:endParaRPr lang="en"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invX="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63308"/>
          </a:xfrm>
          <a:prstGeom prst="rect">
            <a:avLst/>
          </a:prstGeom>
        </p:spPr>
        <p:txBody>
          <a:bodyPr wrap="square">
            <a:spAutoFit/>
          </a:bodyPr>
          <a:lstStyle/>
          <a:p>
            <a:r>
              <a:rPr lang="en-US" dirty="0"/>
              <a:t>Input Image: Cat Image</a:t>
            </a:r>
          </a:p>
          <a:p>
            <a:endParaRPr lang="en" dirty="0">
              <a:solidFill>
                <a:srgbClr val="00B0F0"/>
              </a:solidFill>
            </a:endParaRPr>
          </a:p>
          <a:p>
            <a:r>
              <a:rPr lang="en-US" dirty="0">
                <a:solidFill>
                  <a:srgbClr val="00B0F0"/>
                </a:solidFill>
              </a:rPr>
              <a:t>Output HTML Code:</a:t>
            </a:r>
          </a:p>
          <a:p>
            <a:endParaRPr lang="en" dirty="0"/>
          </a:p>
          <a:p>
            <a:r>
              <a:rPr lang="en-US" dirty="0" smtClean="0">
                <a:solidFill>
                  <a:srgbClr val="FF0000"/>
                </a:solidFill>
              </a:rPr>
              <a:t>&lt;</a:t>
            </a:r>
            <a:r>
              <a:rPr lang="en-US" dirty="0">
                <a:solidFill>
                  <a:srgbClr val="FF0000"/>
                </a:solidFill>
              </a:rPr>
              <a:t>div&gt;</a:t>
            </a:r>
          </a:p>
          <a:p>
            <a:r>
              <a:rPr lang="en-US" dirty="0">
                <a:solidFill>
                  <a:srgbClr val="FF0000"/>
                </a:solidFill>
              </a:rPr>
              <a:t>  &lt;h1&gt;Cat Image&lt;/h1&gt;</a:t>
            </a:r>
          </a:p>
          <a:p>
            <a:r>
              <a:rPr lang="en-US" dirty="0">
                <a:solidFill>
                  <a:srgbClr val="FF0000"/>
                </a:solidFill>
              </a:rPr>
              <a:t>  &lt;</a:t>
            </a:r>
            <a:r>
              <a:rPr lang="en-US" dirty="0" err="1">
                <a:solidFill>
                  <a:srgbClr val="FF0000"/>
                </a:solidFill>
              </a:rPr>
              <a:t>img</a:t>
            </a:r>
            <a:r>
              <a:rPr lang="en-US" dirty="0">
                <a:solidFill>
                  <a:srgbClr val="FF0000"/>
                </a:solidFill>
              </a:rPr>
              <a:t> </a:t>
            </a:r>
            <a:r>
              <a:rPr lang="en-US" dirty="0" err="1">
                <a:solidFill>
                  <a:srgbClr val="FF0000"/>
                </a:solidFill>
              </a:rPr>
              <a:t>src</a:t>
            </a:r>
            <a:r>
              <a:rPr lang="en-US" dirty="0">
                <a:solidFill>
                  <a:srgbClr val="FF0000"/>
                </a:solidFill>
              </a:rPr>
              <a:t>="cat.jpg" alt="A beautiful cat"&gt;</a:t>
            </a:r>
          </a:p>
          <a:p>
            <a:r>
              <a:rPr lang="en-US" dirty="0">
                <a:solidFill>
                  <a:srgbClr val="FF0000"/>
                </a:solidFill>
              </a:rPr>
              <a:t>&lt;/div</a:t>
            </a:r>
            <a:r>
              <a:rPr lang="en-US" dirty="0" smtClean="0">
                <a:solidFill>
                  <a:srgbClr val="FF0000"/>
                </a:solidFill>
              </a:rPr>
              <a:t>&gt;</a:t>
            </a:r>
          </a:p>
          <a:p>
            <a:endParaRPr lang="en-US" dirty="0"/>
          </a:p>
          <a:p>
            <a:r>
              <a:rPr lang="en-US" dirty="0"/>
              <a:t>Example 2:</a:t>
            </a:r>
          </a:p>
          <a:p>
            <a:r>
              <a:rPr lang="en-US" dirty="0"/>
              <a:t>Input Image: Car Image</a:t>
            </a:r>
          </a:p>
          <a:p>
            <a:endParaRPr lang="en" dirty="0">
              <a:solidFill>
                <a:srgbClr val="00B0F0"/>
              </a:solidFill>
            </a:endParaRPr>
          </a:p>
          <a:p>
            <a:r>
              <a:rPr lang="en-US" dirty="0">
                <a:solidFill>
                  <a:srgbClr val="00B0F0"/>
                </a:solidFill>
              </a:rPr>
              <a:t>Output HTML Code</a:t>
            </a:r>
            <a:r>
              <a:rPr lang="en-US" dirty="0" smtClean="0">
                <a:solidFill>
                  <a:srgbClr val="00B0F0"/>
                </a:solidFill>
              </a:rPr>
              <a:t>:</a:t>
            </a:r>
          </a:p>
          <a:p>
            <a:endParaRPr lang="en-US" dirty="0">
              <a:solidFill>
                <a:srgbClr val="FF0000"/>
              </a:solidFill>
            </a:endParaRPr>
          </a:p>
          <a:p>
            <a:r>
              <a:rPr lang="en-US" dirty="0" smtClean="0">
                <a:solidFill>
                  <a:srgbClr val="FF0000"/>
                </a:solidFill>
              </a:rPr>
              <a:t>&lt;</a:t>
            </a:r>
            <a:r>
              <a:rPr lang="en-US" dirty="0">
                <a:solidFill>
                  <a:srgbClr val="FF0000"/>
                </a:solidFill>
              </a:rPr>
              <a:t>div&gt;</a:t>
            </a:r>
          </a:p>
          <a:p>
            <a:r>
              <a:rPr lang="en-US" dirty="0">
                <a:solidFill>
                  <a:srgbClr val="FF0000"/>
                </a:solidFill>
              </a:rPr>
              <a:t>  &lt;h1&gt;Car Image&lt;/h1&gt;</a:t>
            </a:r>
          </a:p>
          <a:p>
            <a:r>
              <a:rPr lang="en-US" dirty="0">
                <a:solidFill>
                  <a:srgbClr val="FF0000"/>
                </a:solidFill>
              </a:rPr>
              <a:t>  &lt;</a:t>
            </a:r>
            <a:r>
              <a:rPr lang="en-US" dirty="0" err="1">
                <a:solidFill>
                  <a:srgbClr val="FF0000"/>
                </a:solidFill>
              </a:rPr>
              <a:t>img</a:t>
            </a:r>
            <a:r>
              <a:rPr lang="en-US" dirty="0">
                <a:solidFill>
                  <a:srgbClr val="FF0000"/>
                </a:solidFill>
              </a:rPr>
              <a:t> </a:t>
            </a:r>
            <a:r>
              <a:rPr lang="en-US" dirty="0" err="1">
                <a:solidFill>
                  <a:srgbClr val="FF0000"/>
                </a:solidFill>
              </a:rPr>
              <a:t>src</a:t>
            </a:r>
            <a:r>
              <a:rPr lang="en-US" dirty="0">
                <a:solidFill>
                  <a:srgbClr val="FF0000"/>
                </a:solidFill>
              </a:rPr>
              <a:t>="car.jpg" alt="A stylish car"&gt;</a:t>
            </a:r>
          </a:p>
          <a:p>
            <a:r>
              <a:rPr lang="en-US" dirty="0">
                <a:solidFill>
                  <a:srgbClr val="FF0000"/>
                </a:solidFill>
              </a:rPr>
              <a:t>&lt;/div</a:t>
            </a:r>
            <a:r>
              <a:rPr lang="en-US" dirty="0" smtClean="0">
                <a:solidFill>
                  <a:srgbClr val="FF0000"/>
                </a:solidFill>
              </a:rPr>
              <a:t>&gt;</a:t>
            </a:r>
          </a:p>
          <a:p>
            <a:endParaRPr lang="en-US" dirty="0"/>
          </a:p>
          <a:p>
            <a:r>
              <a:rPr lang="en-US" dirty="0"/>
              <a:t>In these examples, the model recognizes objects and generates appropriate HTML tags. It associates the "cat" object with a &lt;div&gt; element encapsulating an &lt;</a:t>
            </a:r>
            <a:r>
              <a:rPr lang="en-US" dirty="0" err="1"/>
              <a:t>img</a:t>
            </a:r>
            <a:r>
              <a:rPr lang="en-US" dirty="0"/>
              <a:t>&gt; tag with relevant attributes. Similarly, the "car" object is associated with a different image source and alternative </a:t>
            </a:r>
            <a:r>
              <a:rPr lang="en-US" dirty="0" smtClean="0"/>
              <a:t>text</a:t>
            </a:r>
            <a:r>
              <a:rPr lang="en-US" dirty="0"/>
              <a:t>.</a:t>
            </a:r>
          </a:p>
        </p:txBody>
      </p:sp>
    </p:spTree>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509748"/>
          </a:xfrm>
          <a:prstGeom prst="rect">
            <a:avLst/>
          </a:prstGeom>
        </p:spPr>
        <p:txBody>
          <a:bodyPr wrap="square">
            <a:spAutoFit/>
          </a:bodyPr>
          <a:lstStyle/>
          <a:p>
            <a:r>
              <a:rPr lang="en-US" sz="3200" b="1" dirty="0" smtClean="0">
                <a:solidFill>
                  <a:srgbClr val="FFFF00"/>
                </a:solidFill>
                <a:latin typeface="Bahnschrift Light" pitchFamily="34" charset="0"/>
              </a:rPr>
              <a:t>Performance Optimization :</a:t>
            </a:r>
          </a:p>
          <a:p>
            <a:endParaRPr lang="en-US" dirty="0">
              <a:latin typeface="Bahnschrift Light" pitchFamily="34" charset="0"/>
            </a:endParaRPr>
          </a:p>
          <a:p>
            <a:r>
              <a:rPr lang="en-US" dirty="0" smtClean="0"/>
              <a:t>To </a:t>
            </a:r>
            <a:r>
              <a:rPr lang="en-US" dirty="0"/>
              <a:t>optimize the performance of the image-to-HTML conversion process, you can employ the following techniques:</a:t>
            </a:r>
          </a:p>
          <a:p>
            <a:endParaRPr lang="en" dirty="0">
              <a:solidFill>
                <a:srgbClr val="00B050"/>
              </a:solidFill>
            </a:endParaRPr>
          </a:p>
          <a:p>
            <a:r>
              <a:rPr lang="en-US" dirty="0">
                <a:solidFill>
                  <a:srgbClr val="00B050"/>
                </a:solidFill>
              </a:rPr>
              <a:t>Model Optimization</a:t>
            </a:r>
            <a:r>
              <a:rPr lang="en-US" dirty="0" smtClean="0">
                <a:solidFill>
                  <a:srgbClr val="00B050"/>
                </a:solidFill>
              </a:rPr>
              <a:t>:</a:t>
            </a:r>
            <a:endParaRPr lang="en-US" dirty="0">
              <a:solidFill>
                <a:srgbClr val="00B050"/>
              </a:solidFill>
            </a:endParaRPr>
          </a:p>
          <a:p>
            <a:pPr marL="342900" indent="-342900">
              <a:buAutoNum type="alphaLcPeriod"/>
            </a:pPr>
            <a:r>
              <a:rPr lang="en-US" dirty="0" smtClean="0"/>
              <a:t>Consider </a:t>
            </a:r>
            <a:r>
              <a:rPr lang="en-US" dirty="0"/>
              <a:t>using lightweight architectures like </a:t>
            </a:r>
            <a:r>
              <a:rPr lang="en-US" dirty="0" err="1"/>
              <a:t>MobileNet</a:t>
            </a:r>
            <a:r>
              <a:rPr lang="en-US" dirty="0"/>
              <a:t> or </a:t>
            </a:r>
            <a:r>
              <a:rPr lang="en-US" dirty="0" err="1"/>
              <a:t>EfficientNet</a:t>
            </a:r>
            <a:r>
              <a:rPr lang="en-US" dirty="0"/>
              <a:t> for faster processing and reduced memory usage</a:t>
            </a:r>
            <a:r>
              <a:rPr lang="en-US" dirty="0" smtClean="0"/>
              <a:t>.</a:t>
            </a:r>
            <a:endParaRPr lang="en-US" dirty="0"/>
          </a:p>
          <a:p>
            <a:r>
              <a:rPr lang="en-US" dirty="0"/>
              <a:t>b. Apply model quantization techniques to reduce the memory footprint without significant accuracy loss</a:t>
            </a:r>
            <a:r>
              <a:rPr lang="en-US" dirty="0" smtClean="0"/>
              <a:t>.</a:t>
            </a:r>
            <a:endParaRPr lang="en-US" dirty="0"/>
          </a:p>
          <a:p>
            <a:r>
              <a:rPr lang="en-US" dirty="0"/>
              <a:t>c. Use pruning techniques to remove unnecessary connections or parameters from the model, reducing its size and inference time.</a:t>
            </a:r>
          </a:p>
          <a:p>
            <a:endParaRPr lang="en" dirty="0">
              <a:solidFill>
                <a:srgbClr val="00B050"/>
              </a:solidFill>
            </a:endParaRPr>
          </a:p>
          <a:p>
            <a:r>
              <a:rPr lang="en-US" dirty="0">
                <a:solidFill>
                  <a:srgbClr val="00B050"/>
                </a:solidFill>
              </a:rPr>
              <a:t>Hardware Acceleration:</a:t>
            </a:r>
          </a:p>
          <a:p>
            <a:pPr marL="342900" indent="-342900">
              <a:buAutoNum type="alphaLcPeriod"/>
            </a:pPr>
            <a:r>
              <a:rPr lang="en-US" dirty="0" smtClean="0"/>
              <a:t>Utilize </a:t>
            </a:r>
            <a:r>
              <a:rPr lang="en-US" dirty="0"/>
              <a:t>GPUs for parallel processing and faster computations during inference</a:t>
            </a:r>
            <a:r>
              <a:rPr lang="en-US" dirty="0" smtClean="0"/>
              <a:t>.</a:t>
            </a:r>
            <a:endParaRPr lang="en-US" dirty="0"/>
          </a:p>
          <a:p>
            <a:r>
              <a:rPr lang="en-US" dirty="0"/>
              <a:t>b. Explore specialized hardware accelerators or TPUs designed for efficient deep learning workloads</a:t>
            </a:r>
            <a:r>
              <a:rPr lang="en-US" dirty="0" smtClean="0"/>
              <a:t>.</a:t>
            </a:r>
          </a:p>
          <a:p>
            <a:endParaRPr lang="en-US" dirty="0"/>
          </a:p>
          <a:p>
            <a:r>
              <a:rPr lang="en-US" dirty="0" smtClean="0">
                <a:solidFill>
                  <a:srgbClr val="00B050"/>
                </a:solidFill>
              </a:rPr>
              <a:t>Preprocessing Techniques:</a:t>
            </a:r>
          </a:p>
          <a:p>
            <a:pPr marL="342900" indent="-342900">
              <a:buAutoNum type="alphaLcPeriod"/>
            </a:pPr>
            <a:r>
              <a:rPr lang="en-US" dirty="0" smtClean="0"/>
              <a:t>Optimize image resizing by selecting appropriate dimensions and maintaining aspect ratio.</a:t>
            </a:r>
          </a:p>
          <a:p>
            <a:r>
              <a:rPr lang="en-US" dirty="0" smtClean="0"/>
              <a:t>b. Process images in batches during inference to leverage parallelism and minimize overhead.</a:t>
            </a:r>
          </a:p>
          <a:p>
            <a:endParaRPr lang="en" dirty="0" smtClean="0"/>
          </a:p>
          <a:p>
            <a:endParaRPr lang="en" dirty="0"/>
          </a:p>
          <a:p>
            <a:endParaRPr lang="en"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invX="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endParaRPr lang="en" dirty="0" smtClean="0">
              <a:solidFill>
                <a:srgbClr val="00B050"/>
              </a:solidFill>
            </a:endParaRPr>
          </a:p>
          <a:p>
            <a:r>
              <a:rPr lang="en-US" dirty="0" smtClean="0">
                <a:solidFill>
                  <a:srgbClr val="00B050"/>
                </a:solidFill>
              </a:rPr>
              <a:t>Caching and </a:t>
            </a:r>
            <a:r>
              <a:rPr lang="en-US" dirty="0" err="1" smtClean="0">
                <a:solidFill>
                  <a:srgbClr val="00B050"/>
                </a:solidFill>
              </a:rPr>
              <a:t>Memoization</a:t>
            </a:r>
            <a:r>
              <a:rPr lang="en-US" dirty="0" smtClean="0">
                <a:solidFill>
                  <a:srgbClr val="00B050"/>
                </a:solidFill>
              </a:rPr>
              <a:t>:</a:t>
            </a:r>
          </a:p>
          <a:p>
            <a:pPr marL="342900" indent="-342900">
              <a:buAutoNum type="alphaLcPeriod"/>
            </a:pPr>
            <a:r>
              <a:rPr lang="en-US" dirty="0" smtClean="0"/>
              <a:t>Implement caching mechanisms to store preprocessed images, intermediate results, or generated HTML code.</a:t>
            </a:r>
          </a:p>
          <a:p>
            <a:r>
              <a:rPr lang="en-US" dirty="0" smtClean="0"/>
              <a:t>b. Utilize </a:t>
            </a:r>
            <a:r>
              <a:rPr lang="en-US" dirty="0" err="1" smtClean="0"/>
              <a:t>memoization</a:t>
            </a:r>
            <a:r>
              <a:rPr lang="en-US" dirty="0" smtClean="0"/>
              <a:t> techniques to store and reuse computations performed during the conversion process.</a:t>
            </a:r>
          </a:p>
          <a:p>
            <a:endParaRPr lang="en" dirty="0" smtClean="0"/>
          </a:p>
          <a:p>
            <a:r>
              <a:rPr lang="en-US" dirty="0" smtClean="0">
                <a:solidFill>
                  <a:srgbClr val="00B050"/>
                </a:solidFill>
              </a:rPr>
              <a:t>Data Pipeline Optimization:</a:t>
            </a:r>
          </a:p>
          <a:p>
            <a:pPr marL="342900" indent="-342900">
              <a:buAutoNum type="alphaLcPeriod"/>
            </a:pPr>
            <a:r>
              <a:rPr lang="en-US" dirty="0" smtClean="0"/>
              <a:t>Use efficient data streaming techniques for parallel loading and preprocessing of images.</a:t>
            </a:r>
          </a:p>
          <a:p>
            <a:r>
              <a:rPr lang="en-US" dirty="0" smtClean="0"/>
              <a:t>b. Apply data augmentation techniques during training to increase dataset size and improve generalization.</a:t>
            </a:r>
          </a:p>
          <a:p>
            <a:endParaRPr lang="en" dirty="0" smtClean="0"/>
          </a:p>
          <a:p>
            <a:r>
              <a:rPr lang="en-US" dirty="0" smtClean="0">
                <a:solidFill>
                  <a:srgbClr val="00B050"/>
                </a:solidFill>
              </a:rPr>
              <a:t>Quantitative Evaluation:</a:t>
            </a:r>
          </a:p>
          <a:p>
            <a:r>
              <a:rPr lang="en-US" dirty="0" smtClean="0"/>
              <a:t>Regularly evaluate the model's performance metrics to identify areas for improvement and fine-tune the model accordingly.</a:t>
            </a:r>
          </a:p>
          <a:p>
            <a:endParaRPr lang="en" dirty="0" smtClean="0"/>
          </a:p>
          <a:p>
            <a:r>
              <a:rPr lang="en-US" dirty="0" smtClean="0"/>
              <a:t>By implementing these techniques, you can optimize the performance of the image-to-HTML conversion process, achieving faster processing times, improved accuracy, and efficient memory usage. It's important to find the right balance between performance and accuracy based on the specific requirements and constraints of your deployment environment.</a:t>
            </a:r>
          </a:p>
          <a:p>
            <a:endParaRPr lang="en-US" dirty="0"/>
          </a:p>
          <a:p>
            <a:endParaRPr lang="en-US" dirty="0" smtClean="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94195"/>
          </a:xfrm>
          <a:prstGeom prst="rect">
            <a:avLst/>
          </a:prstGeom>
        </p:spPr>
        <p:txBody>
          <a:bodyPr wrap="square">
            <a:spAutoFit/>
          </a:bodyPr>
          <a:lstStyle/>
          <a:p>
            <a:r>
              <a:rPr lang="en-US" sz="3200" b="1" dirty="0" smtClean="0">
                <a:solidFill>
                  <a:srgbClr val="00B0F0"/>
                </a:solidFill>
                <a:latin typeface="Bahnschrift Light" pitchFamily="34" charset="0"/>
              </a:rPr>
              <a:t>Evaluation and Validation :</a:t>
            </a:r>
          </a:p>
          <a:p>
            <a:endParaRPr lang="en-US" sz="3200" b="1" dirty="0" smtClean="0">
              <a:solidFill>
                <a:srgbClr val="00B050"/>
              </a:solidFill>
              <a:latin typeface="Bahnschrift Light" pitchFamily="34" charset="0"/>
            </a:endParaRPr>
          </a:p>
          <a:p>
            <a:pPr>
              <a:buFont typeface="Arial" pitchFamily="34" charset="0"/>
              <a:buChar char="•"/>
            </a:pPr>
            <a:r>
              <a:rPr lang="en-US" dirty="0" smtClean="0">
                <a:solidFill>
                  <a:srgbClr val="00B050"/>
                </a:solidFill>
              </a:rPr>
              <a:t>Accuracy</a:t>
            </a:r>
            <a:r>
              <a:rPr lang="en-US" dirty="0">
                <a:solidFill>
                  <a:srgbClr val="00B050"/>
                </a:solidFill>
              </a:rPr>
              <a:t>: </a:t>
            </a:r>
            <a:r>
              <a:rPr lang="en-US" dirty="0"/>
              <a:t>Measures the percentage of correctly generated HTML code compared to the ground truth.</a:t>
            </a:r>
          </a:p>
          <a:p>
            <a:pPr>
              <a:buFont typeface="Arial" pitchFamily="34" charset="0"/>
              <a:buChar char="•"/>
            </a:pPr>
            <a:r>
              <a:rPr lang="en-US" dirty="0">
                <a:solidFill>
                  <a:srgbClr val="00B050"/>
                </a:solidFill>
              </a:rPr>
              <a:t>Precision: </a:t>
            </a:r>
            <a:r>
              <a:rPr lang="en-US" dirty="0"/>
              <a:t>Calculates the ratio of correctly generated HTML tags to the total number of generated tags.</a:t>
            </a:r>
          </a:p>
          <a:p>
            <a:pPr>
              <a:buFont typeface="Arial" pitchFamily="34" charset="0"/>
              <a:buChar char="•"/>
            </a:pPr>
            <a:r>
              <a:rPr lang="en-US" dirty="0">
                <a:solidFill>
                  <a:srgbClr val="00B050"/>
                </a:solidFill>
              </a:rPr>
              <a:t>Recall: </a:t>
            </a:r>
            <a:r>
              <a:rPr lang="en-US" dirty="0"/>
              <a:t>Determines the ratio of correctly generated HTML tags to the total number of ground truth tags.</a:t>
            </a:r>
          </a:p>
          <a:p>
            <a:pPr>
              <a:buFont typeface="Arial" pitchFamily="34" charset="0"/>
              <a:buChar char="•"/>
            </a:pPr>
            <a:r>
              <a:rPr lang="en-US" dirty="0">
                <a:solidFill>
                  <a:srgbClr val="00B050"/>
                </a:solidFill>
              </a:rPr>
              <a:t>F1 Score: </a:t>
            </a:r>
            <a:r>
              <a:rPr lang="en-US" dirty="0"/>
              <a:t>Balances precision and recall to provide a comprehensive evaluation metric.</a:t>
            </a:r>
          </a:p>
          <a:p>
            <a:r>
              <a:rPr lang="en-US" dirty="0"/>
              <a:t>Importance of Validation and Testing:</a:t>
            </a:r>
          </a:p>
          <a:p>
            <a:pPr>
              <a:buFont typeface="Arial" pitchFamily="34" charset="0"/>
              <a:buChar char="•"/>
            </a:pPr>
            <a:r>
              <a:rPr lang="en-US" dirty="0">
                <a:solidFill>
                  <a:srgbClr val="00B050"/>
                </a:solidFill>
              </a:rPr>
              <a:t>Generalization: </a:t>
            </a:r>
            <a:r>
              <a:rPr lang="en-US" dirty="0"/>
              <a:t>Validate the model on diverse datasets to assess its ability to handle various image types, layouts, and content.</a:t>
            </a:r>
          </a:p>
          <a:p>
            <a:pPr>
              <a:buFont typeface="Arial" pitchFamily="34" charset="0"/>
              <a:buChar char="•"/>
            </a:pPr>
            <a:r>
              <a:rPr lang="en-US" dirty="0">
                <a:solidFill>
                  <a:srgbClr val="00B050"/>
                </a:solidFill>
              </a:rPr>
              <a:t>Robustness: </a:t>
            </a:r>
            <a:r>
              <a:rPr lang="en-US" dirty="0"/>
              <a:t>Test the model on different images to identify potential issues and improve its performance and reliability.</a:t>
            </a:r>
          </a:p>
          <a:p>
            <a:pPr>
              <a:buFont typeface="Arial" pitchFamily="34" charset="0"/>
              <a:buChar char="•"/>
            </a:pPr>
            <a:r>
              <a:rPr lang="en-US" dirty="0">
                <a:solidFill>
                  <a:srgbClr val="00B050"/>
                </a:solidFill>
              </a:rPr>
              <a:t>Error Analysis: </a:t>
            </a:r>
            <a:r>
              <a:rPr lang="en-US" dirty="0"/>
              <a:t>Evaluate the model's performance on diverse datasets to identify areas for improvement and refine the training process.</a:t>
            </a:r>
          </a:p>
          <a:p>
            <a:pPr>
              <a:buFont typeface="Arial" pitchFamily="34" charset="0"/>
              <a:buChar char="•"/>
            </a:pPr>
            <a:r>
              <a:rPr lang="en-US" dirty="0">
                <a:solidFill>
                  <a:srgbClr val="00B050"/>
                </a:solidFill>
              </a:rPr>
              <a:t>Real-World Scenario Simulation: </a:t>
            </a:r>
            <a:r>
              <a:rPr lang="en-US" dirty="0"/>
              <a:t>Validate and test the model to ensure it meets performance standards and user expectations</a:t>
            </a:r>
            <a:r>
              <a:rPr lang="en-US" dirty="0" smtClean="0"/>
              <a:t>.</a:t>
            </a:r>
          </a:p>
          <a:p>
            <a:endParaRPr lang="en-US" dirty="0" smtClean="0"/>
          </a:p>
          <a:p>
            <a:r>
              <a:rPr lang="en-US" dirty="0" smtClean="0"/>
              <a:t>Validation </a:t>
            </a:r>
            <a:r>
              <a:rPr lang="en-US" dirty="0"/>
              <a:t>and testing on diverse datasets are crucial to ensure the model's reliability, generalization, and suitability for real-world scenarios. Regular evaluation and validation enable the identification of areas for improvement and ensure the model consistently generates accurate and semantically meaningful HTML code.</a:t>
            </a: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171194"/>
          </a:xfrm>
          <a:prstGeom prst="rect">
            <a:avLst/>
          </a:prstGeom>
        </p:spPr>
        <p:txBody>
          <a:bodyPr wrap="square">
            <a:spAutoFit/>
          </a:bodyPr>
          <a:lstStyle/>
          <a:p>
            <a:r>
              <a:rPr lang="en-US" sz="3200" b="1" dirty="0" smtClean="0">
                <a:solidFill>
                  <a:srgbClr val="FFFF00"/>
                </a:solidFill>
                <a:latin typeface="Bahnschrift Light" pitchFamily="34" charset="0"/>
              </a:rPr>
              <a:t>Use Cases and Applications :</a:t>
            </a:r>
          </a:p>
          <a:p>
            <a:endParaRPr lang="en-US" sz="3200" b="1" dirty="0">
              <a:latin typeface="Bahnschrift Light" pitchFamily="34" charset="0"/>
            </a:endParaRPr>
          </a:p>
          <a:p>
            <a:r>
              <a:rPr lang="en-US" dirty="0" smtClean="0"/>
              <a:t>Image-to-HTML </a:t>
            </a:r>
            <a:r>
              <a:rPr lang="en-US" dirty="0"/>
              <a:t>conversion has various use cases and applications in web development, content management systems (CMS), and web design tools. Here's an overview of the prominent use cases and the benefits and limitations of using machine learning for image-to-HTML conversion:</a:t>
            </a:r>
          </a:p>
          <a:p>
            <a:endParaRPr lang="en" dirty="0"/>
          </a:p>
          <a:p>
            <a:r>
              <a:rPr lang="en-US" dirty="0">
                <a:solidFill>
                  <a:srgbClr val="00B050"/>
                </a:solidFill>
              </a:rPr>
              <a:t>Use Cases:</a:t>
            </a:r>
          </a:p>
          <a:p>
            <a:endParaRPr lang="en" dirty="0"/>
          </a:p>
          <a:p>
            <a:r>
              <a:rPr lang="en-US" dirty="0"/>
              <a:t>Automating Website Creation</a:t>
            </a:r>
          </a:p>
          <a:p>
            <a:r>
              <a:rPr lang="en-US" dirty="0"/>
              <a:t>Content Management Systems (CMS)</a:t>
            </a:r>
          </a:p>
          <a:p>
            <a:r>
              <a:rPr lang="en-US" dirty="0"/>
              <a:t>Web Design Tools</a:t>
            </a:r>
          </a:p>
          <a:p>
            <a:r>
              <a:rPr lang="en-US" dirty="0"/>
              <a:t>Rapid Prototyping</a:t>
            </a:r>
          </a:p>
          <a:p>
            <a:r>
              <a:rPr lang="en-US" dirty="0"/>
              <a:t>Responsive Web Design</a:t>
            </a:r>
          </a:p>
          <a:p>
            <a:r>
              <a:rPr lang="en-US" dirty="0"/>
              <a:t>Benefits of Using Machine Learning:</a:t>
            </a:r>
          </a:p>
          <a:p>
            <a:endParaRPr lang="en" dirty="0">
              <a:solidFill>
                <a:srgbClr val="00B050"/>
              </a:solidFill>
            </a:endParaRPr>
          </a:p>
          <a:p>
            <a:pPr>
              <a:buFont typeface="Arial" pitchFamily="34" charset="0"/>
              <a:buChar char="•"/>
            </a:pPr>
            <a:r>
              <a:rPr lang="en-US" dirty="0">
                <a:solidFill>
                  <a:srgbClr val="00B050"/>
                </a:solidFill>
              </a:rPr>
              <a:t>Efficiency: </a:t>
            </a:r>
            <a:r>
              <a:rPr lang="en-US" dirty="0"/>
              <a:t>Automation reduces the time and effort required to code web layouts manually</a:t>
            </a:r>
            <a:r>
              <a:rPr lang="en-US" dirty="0" smtClean="0"/>
              <a:t>.</a:t>
            </a:r>
          </a:p>
          <a:p>
            <a:endParaRPr lang="en-US" dirty="0"/>
          </a:p>
          <a:p>
            <a:pPr>
              <a:buFont typeface="Arial" pitchFamily="34" charset="0"/>
              <a:buChar char="•"/>
            </a:pPr>
            <a:r>
              <a:rPr lang="en-US" dirty="0">
                <a:solidFill>
                  <a:srgbClr val="00B050"/>
                </a:solidFill>
              </a:rPr>
              <a:t>Accuracy: </a:t>
            </a:r>
            <a:r>
              <a:rPr lang="en-US" dirty="0"/>
              <a:t>Properly trained models generate accurate HTML code, capturing the image's structure and content effectively</a:t>
            </a:r>
            <a:r>
              <a:rPr lang="en-US" dirty="0" smtClean="0"/>
              <a:t>.</a:t>
            </a:r>
          </a:p>
          <a:p>
            <a:endParaRPr lang="en-US" dirty="0">
              <a:solidFill>
                <a:srgbClr val="00B050"/>
              </a:solidFill>
            </a:endParaRPr>
          </a:p>
          <a:p>
            <a:pPr>
              <a:buFont typeface="Arial" pitchFamily="34" charset="0"/>
              <a:buChar char="•"/>
            </a:pPr>
            <a:r>
              <a:rPr lang="en-US" dirty="0">
                <a:solidFill>
                  <a:srgbClr val="00B050"/>
                </a:solidFill>
              </a:rPr>
              <a:t>Flexibility: </a:t>
            </a:r>
            <a:r>
              <a:rPr lang="en-US" dirty="0"/>
              <a:t>Machine learning models can handle diverse image types and </a:t>
            </a:r>
            <a:r>
              <a:rPr lang="en-US" dirty="0" smtClean="0"/>
              <a:t>complex</a:t>
            </a:r>
          </a:p>
          <a:p>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63308"/>
          </a:xfrm>
          <a:prstGeom prst="rect">
            <a:avLst/>
          </a:prstGeom>
        </p:spPr>
        <p:txBody>
          <a:bodyPr wrap="square">
            <a:spAutoFit/>
          </a:bodyPr>
          <a:lstStyle/>
          <a:p>
            <a:endParaRPr lang="en-US" dirty="0" smtClean="0">
              <a:solidFill>
                <a:srgbClr val="00B050"/>
              </a:solidFill>
            </a:endParaRPr>
          </a:p>
          <a:p>
            <a:r>
              <a:rPr lang="en-US" dirty="0" smtClean="0">
                <a:solidFill>
                  <a:srgbClr val="00B050"/>
                </a:solidFill>
              </a:rPr>
              <a:t>Scalability: </a:t>
            </a:r>
            <a:r>
              <a:rPr lang="en-US" dirty="0" smtClean="0"/>
              <a:t>Trained models can be deployed at scale, providing consistent and reliable image-to-HTML conversion capabilities.</a:t>
            </a:r>
          </a:p>
          <a:p>
            <a:endParaRPr lang="en-US" dirty="0" smtClean="0"/>
          </a:p>
          <a:p>
            <a:r>
              <a:rPr lang="en-US" dirty="0" smtClean="0">
                <a:solidFill>
                  <a:srgbClr val="FFFF00"/>
                </a:solidFill>
              </a:rPr>
              <a:t>Limitations of Using Machine Learning:</a:t>
            </a:r>
          </a:p>
          <a:p>
            <a:endParaRPr lang="en" dirty="0" smtClean="0">
              <a:solidFill>
                <a:srgbClr val="00B050"/>
              </a:solidFill>
            </a:endParaRPr>
          </a:p>
          <a:p>
            <a:pPr>
              <a:buFont typeface="Arial" pitchFamily="34" charset="0"/>
              <a:buChar char="•"/>
            </a:pPr>
            <a:r>
              <a:rPr lang="en-US" dirty="0" smtClean="0">
                <a:solidFill>
                  <a:srgbClr val="00B050"/>
                </a:solidFill>
              </a:rPr>
              <a:t>Training Data Limitations: </a:t>
            </a:r>
            <a:r>
              <a:rPr lang="en-US" dirty="0" smtClean="0"/>
              <a:t>Model accuracy relies on the quality and diversity of training data.</a:t>
            </a:r>
          </a:p>
          <a:p>
            <a:endParaRPr lang="en-US" dirty="0" smtClean="0">
              <a:solidFill>
                <a:srgbClr val="00B050"/>
              </a:solidFill>
            </a:endParaRPr>
          </a:p>
          <a:p>
            <a:pPr>
              <a:buFont typeface="Arial" pitchFamily="34" charset="0"/>
              <a:buChar char="•"/>
            </a:pPr>
            <a:r>
              <a:rPr lang="en-US" dirty="0" smtClean="0">
                <a:solidFill>
                  <a:srgbClr val="00B050"/>
                </a:solidFill>
              </a:rPr>
              <a:t>Complex Layouts: </a:t>
            </a:r>
            <a:r>
              <a:rPr lang="en-US" dirty="0" smtClean="0"/>
              <a:t>Extremely intricate or unconventional designs may pose challenges for accurate HTML generation.</a:t>
            </a:r>
          </a:p>
          <a:p>
            <a:endParaRPr lang="en-US" dirty="0" smtClean="0"/>
          </a:p>
          <a:p>
            <a:pPr>
              <a:buFont typeface="Arial" pitchFamily="34" charset="0"/>
              <a:buChar char="•"/>
            </a:pPr>
            <a:r>
              <a:rPr lang="en-US" dirty="0" smtClean="0">
                <a:solidFill>
                  <a:srgbClr val="00B050"/>
                </a:solidFill>
              </a:rPr>
              <a:t>Contextual Understanding: </a:t>
            </a:r>
            <a:r>
              <a:rPr lang="en-US" dirty="0" smtClean="0"/>
              <a:t>Models may struggle to grasp the semantic context or user intentions behind specific design choices.</a:t>
            </a:r>
          </a:p>
          <a:p>
            <a:endParaRPr lang="en-US" dirty="0" smtClean="0">
              <a:solidFill>
                <a:srgbClr val="00B050"/>
              </a:solidFill>
            </a:endParaRPr>
          </a:p>
          <a:p>
            <a:pPr>
              <a:buFont typeface="Arial" pitchFamily="34" charset="0"/>
              <a:buChar char="•"/>
            </a:pPr>
            <a:r>
              <a:rPr lang="en-US" dirty="0" smtClean="0">
                <a:solidFill>
                  <a:srgbClr val="00B050"/>
                </a:solidFill>
              </a:rPr>
              <a:t>Dependency on Preprocessing: </a:t>
            </a:r>
            <a:r>
              <a:rPr lang="en-US" dirty="0" smtClean="0"/>
              <a:t>Proper preprocessing techniques are essential for effective image-to-HTML conversion.</a:t>
            </a:r>
          </a:p>
          <a:p>
            <a:endParaRPr lang="en-US" dirty="0" smtClean="0"/>
          </a:p>
          <a:p>
            <a:r>
              <a:rPr lang="en-US" dirty="0"/>
              <a:t>M</a:t>
            </a:r>
            <a:r>
              <a:rPr lang="en-US" dirty="0" smtClean="0"/>
              <a:t>achine learning-based image-to-HTML conversion offers benefits in automating website creation, CMS integration, and web design. However, limitations such as training data quality, complex layouts, contextual understanding, and preprocessing requirements should be considered for optimal utilization.</a:t>
            </a:r>
          </a:p>
          <a:p>
            <a:endParaRPr lang="en"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94195"/>
          </a:xfrm>
          <a:prstGeom prst="rect">
            <a:avLst/>
          </a:prstGeom>
        </p:spPr>
        <p:txBody>
          <a:bodyPr wrap="square">
            <a:spAutoFit/>
          </a:bodyPr>
          <a:lstStyle/>
          <a:p>
            <a:r>
              <a:rPr lang="en-US" sz="3200" b="1" dirty="0" smtClean="0">
                <a:solidFill>
                  <a:srgbClr val="FFFF00"/>
                </a:solidFill>
                <a:latin typeface="Bahnschrift Light" pitchFamily="34" charset="0"/>
              </a:rPr>
              <a:t>Conclusion :</a:t>
            </a:r>
          </a:p>
          <a:p>
            <a:endParaRPr lang="en-US" sz="3200" b="1" dirty="0">
              <a:latin typeface="Bahnschrift Light" pitchFamily="34" charset="0"/>
            </a:endParaRPr>
          </a:p>
          <a:p>
            <a:r>
              <a:rPr lang="en-US" dirty="0" smtClean="0"/>
              <a:t>In </a:t>
            </a:r>
            <a:r>
              <a:rPr lang="en-US" dirty="0"/>
              <a:t>this guide, we explored the process of converting images into HTML code using machine learning techniques. We covered the basics of HTML, image recognition with CNNs, preprocessing techniques, model training, and generating HTML tags. We addressed challenges like handling different image types and complex layouts. We discussed evaluation metrics, the importance of validation and testing, and provided potential use cases and applications</a:t>
            </a:r>
            <a:r>
              <a:rPr lang="en-US" dirty="0" smtClean="0"/>
              <a:t>.</a:t>
            </a:r>
          </a:p>
          <a:p>
            <a:endParaRPr lang="en-US" dirty="0"/>
          </a:p>
          <a:p>
            <a:endParaRPr lang="en-US" dirty="0"/>
          </a:p>
          <a:p>
            <a:r>
              <a:rPr lang="en-US" dirty="0"/>
              <a:t>Future research directions include improving semantic context understanding, enhancing handling of complex layouts, interactive user interfaces, integrating with design software, cross-domain adaptation, and considering accessibility guidelines. These advancements will contribute to automating web development, improving CMS and web design tools, and enhancing the accuracy and usability of image-to-HTML conversion models</a:t>
            </a:r>
            <a:r>
              <a:rPr lang="en-US" dirty="0" smtClean="0"/>
              <a:t>.</a:t>
            </a:r>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268760"/>
            <a:ext cx="9144000" cy="3908762"/>
          </a:xfrm>
          <a:prstGeom prst="rect">
            <a:avLst/>
          </a:prstGeom>
        </p:spPr>
        <p:txBody>
          <a:bodyPr wrap="square">
            <a:spAutoFit/>
          </a:bodyPr>
          <a:lstStyle/>
          <a:p>
            <a:r>
              <a:rPr lang="en-US" sz="3200" b="1" dirty="0" smtClean="0">
                <a:solidFill>
                  <a:srgbClr val="FF00FF"/>
                </a:solidFill>
              </a:rPr>
              <a:t>AGENDA:</a:t>
            </a:r>
          </a:p>
          <a:p>
            <a:endParaRPr lang="en-US" dirty="0" smtClean="0"/>
          </a:p>
          <a:p>
            <a:pPr>
              <a:buFont typeface="Arial" pitchFamily="34" charset="0"/>
              <a:buChar char="•"/>
            </a:pPr>
            <a:r>
              <a:rPr lang="en-US" dirty="0" smtClean="0"/>
              <a:t>  </a:t>
            </a:r>
            <a:r>
              <a:rPr lang="en-US" dirty="0" smtClean="0">
                <a:latin typeface="Bahnschrift Light" pitchFamily="34" charset="0"/>
              </a:rPr>
              <a:t>Introduction</a:t>
            </a:r>
          </a:p>
          <a:p>
            <a:pPr>
              <a:buFont typeface="Arial" pitchFamily="34" charset="0"/>
              <a:buChar char="•"/>
            </a:pPr>
            <a:r>
              <a:rPr lang="en-US" dirty="0" smtClean="0">
                <a:latin typeface="Bahnschrift Light" pitchFamily="34" charset="0"/>
              </a:rPr>
              <a:t>  Understanding HTML</a:t>
            </a:r>
          </a:p>
          <a:p>
            <a:pPr>
              <a:buFont typeface="Arial" pitchFamily="34" charset="0"/>
              <a:buChar char="•"/>
            </a:pPr>
            <a:r>
              <a:rPr lang="en-US" dirty="0" smtClean="0">
                <a:latin typeface="Bahnschrift Light" pitchFamily="34" charset="0"/>
              </a:rPr>
              <a:t>  Image Recognition Techniques</a:t>
            </a:r>
          </a:p>
          <a:p>
            <a:pPr>
              <a:buFont typeface="Arial" pitchFamily="34" charset="0"/>
              <a:buChar char="•"/>
            </a:pPr>
            <a:r>
              <a:rPr lang="en-US" dirty="0" smtClean="0">
                <a:latin typeface="Bahnschrift Light" pitchFamily="34" charset="0"/>
              </a:rPr>
              <a:t>  Preprocessing Images</a:t>
            </a:r>
          </a:p>
          <a:p>
            <a:pPr>
              <a:buFont typeface="Arial" pitchFamily="34" charset="0"/>
              <a:buChar char="•"/>
            </a:pPr>
            <a:r>
              <a:rPr lang="en-US" dirty="0" smtClean="0">
                <a:latin typeface="Bahnschrift Light" pitchFamily="34" charset="0"/>
              </a:rPr>
              <a:t>  Building the Image-to-HTML Model</a:t>
            </a:r>
          </a:p>
          <a:p>
            <a:pPr>
              <a:buFont typeface="Arial" pitchFamily="34" charset="0"/>
              <a:buChar char="•"/>
            </a:pPr>
            <a:r>
              <a:rPr lang="en-US" dirty="0" smtClean="0">
                <a:latin typeface="Bahnschrift Light" pitchFamily="34" charset="0"/>
              </a:rPr>
              <a:t>  HTML Tag Generation</a:t>
            </a:r>
          </a:p>
          <a:p>
            <a:pPr>
              <a:buFont typeface="Arial" pitchFamily="34" charset="0"/>
              <a:buChar char="•"/>
            </a:pPr>
            <a:r>
              <a:rPr lang="en-US" dirty="0" smtClean="0">
                <a:latin typeface="Bahnschrift Light" pitchFamily="34" charset="0"/>
              </a:rPr>
              <a:t>  Performance Optimization</a:t>
            </a:r>
          </a:p>
          <a:p>
            <a:pPr>
              <a:buFont typeface="Arial" pitchFamily="34" charset="0"/>
              <a:buChar char="•"/>
            </a:pPr>
            <a:r>
              <a:rPr lang="en-US" dirty="0" smtClean="0">
                <a:latin typeface="Bahnschrift Light" pitchFamily="34" charset="0"/>
              </a:rPr>
              <a:t>  Evaluation and Validation</a:t>
            </a:r>
          </a:p>
          <a:p>
            <a:pPr>
              <a:buFont typeface="Arial" pitchFamily="34" charset="0"/>
              <a:buChar char="•"/>
            </a:pPr>
            <a:r>
              <a:rPr lang="en-US" dirty="0" smtClean="0">
                <a:latin typeface="Bahnschrift Light" pitchFamily="34" charset="0"/>
              </a:rPr>
              <a:t>  Use Cases and Applications</a:t>
            </a:r>
          </a:p>
          <a:p>
            <a:pPr>
              <a:buFont typeface="Arial" pitchFamily="34" charset="0"/>
              <a:buChar char="•"/>
            </a:pPr>
            <a:r>
              <a:rPr lang="en-US" dirty="0" smtClean="0">
                <a:latin typeface="Bahnschrift Light" pitchFamily="34" charset="0"/>
              </a:rPr>
              <a:t>  Conclusion and Future Directions</a:t>
            </a:r>
          </a:p>
          <a:p>
            <a:endParaRPr lang="en-US" dirty="0">
              <a:latin typeface="Bahnschrift Light"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016758"/>
          </a:xfrm>
          <a:prstGeom prst="rect">
            <a:avLst/>
          </a:prstGeom>
        </p:spPr>
        <p:txBody>
          <a:bodyPr wrap="square">
            <a:spAutoFit/>
          </a:bodyPr>
          <a:lstStyle/>
          <a:p>
            <a:endParaRPr lang="en" dirty="0" smtClean="0"/>
          </a:p>
          <a:p>
            <a:endParaRPr lang="en" dirty="0"/>
          </a:p>
          <a:p>
            <a:r>
              <a:rPr lang="en-US" sz="3200" b="1" dirty="0" smtClean="0">
                <a:solidFill>
                  <a:srgbClr val="00B0F0"/>
                </a:solidFill>
              </a:rPr>
              <a:t>Introduction:</a:t>
            </a:r>
          </a:p>
          <a:p>
            <a:endParaRPr lang="en" dirty="0" smtClean="0"/>
          </a:p>
          <a:p>
            <a:endParaRPr lang="en" dirty="0"/>
          </a:p>
          <a:p>
            <a:pPr>
              <a:buFont typeface="Wingdings" pitchFamily="2" charset="2"/>
              <a:buChar char="§"/>
            </a:pPr>
            <a:r>
              <a:rPr lang="en-US" dirty="0"/>
              <a:t>The purpose of this project is to explore the fascinating intersection of image recognition and web development, leveraging the power of machine learning algorithms to convert images into HTML code. By harnessing the capabilities of deep learning and image recognition techniques, we aim to streamline the process of transforming visual content into structured HTML elements.</a:t>
            </a:r>
          </a:p>
          <a:p>
            <a:endParaRPr lang="en" dirty="0"/>
          </a:p>
          <a:p>
            <a:r>
              <a:rPr lang="en-US" dirty="0"/>
              <a:t>Over the following pages, we will delve into the fundamentals of HTML, examine various image recognition techniques used in machine learning, discuss the preprocessing steps necessary for optimizing image data, and construct a robust machine learning model capable of generating HTML code from input images. Additionally, we will address challenges associated with different image types and complex layouts, and explore potential applications and future directions for this innovative technology.</a:t>
            </a:r>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9144000" cy="7509748"/>
          </a:xfrm>
          <a:prstGeom prst="rect">
            <a:avLst/>
          </a:prstGeom>
        </p:spPr>
        <p:txBody>
          <a:bodyPr wrap="square">
            <a:spAutoFit/>
          </a:bodyPr>
          <a:lstStyle/>
          <a:p>
            <a:endParaRPr lang="en-US" dirty="0" smtClean="0">
              <a:latin typeface="Bahnschrift Light" pitchFamily="34" charset="0"/>
            </a:endParaRPr>
          </a:p>
          <a:p>
            <a:r>
              <a:rPr lang="en-US" sz="3200" b="1" dirty="0" smtClean="0">
                <a:solidFill>
                  <a:srgbClr val="FFFF00"/>
                </a:solidFill>
                <a:latin typeface="Bahnschrift Light" pitchFamily="34" charset="0"/>
              </a:rPr>
              <a:t>Understanding HTML :</a:t>
            </a:r>
          </a:p>
          <a:p>
            <a:endParaRPr lang="en-US" dirty="0" smtClean="0">
              <a:latin typeface="Bahnschrift Light" pitchFamily="34" charset="0"/>
            </a:endParaRPr>
          </a:p>
          <a:p>
            <a:r>
              <a:rPr lang="en-US" dirty="0" smtClean="0"/>
              <a:t>HTML </a:t>
            </a:r>
            <a:r>
              <a:rPr lang="en-US" dirty="0"/>
              <a:t>(Hypertext Markup Language) is the standard markup language used for creating web pages and applications. It provides a structure and defines the elements and content within a webpage. Let's explore the fundamental components of HTML, including tags, attributes, and the structure of an HTML document</a:t>
            </a:r>
            <a:r>
              <a:rPr lang="en-US" dirty="0" smtClean="0"/>
              <a:t>.</a:t>
            </a:r>
          </a:p>
          <a:p>
            <a:endParaRPr lang="en-US" dirty="0"/>
          </a:p>
          <a:p>
            <a:pPr>
              <a:buFont typeface="Arial" pitchFamily="34" charset="0"/>
              <a:buChar char="•"/>
            </a:pPr>
            <a:r>
              <a:rPr lang="en-US" sz="2400" b="1" dirty="0">
                <a:solidFill>
                  <a:srgbClr val="00B050"/>
                </a:solidFill>
              </a:rPr>
              <a:t>HTML Tags: </a:t>
            </a:r>
            <a:endParaRPr lang="en-US" sz="2400" b="1" dirty="0" smtClean="0">
              <a:solidFill>
                <a:srgbClr val="00B050"/>
              </a:solidFill>
            </a:endParaRPr>
          </a:p>
          <a:p>
            <a:endParaRPr lang="en-US" dirty="0"/>
          </a:p>
          <a:p>
            <a:r>
              <a:rPr lang="en-US" dirty="0" smtClean="0"/>
              <a:t>HTML </a:t>
            </a:r>
            <a:r>
              <a:rPr lang="en-US" dirty="0"/>
              <a:t>tags are used to define different elements within a webpage. They are enclosed within angle brackets (&lt; &gt;) and come in pairs: an opening tag and a closing tag. The content placed between these tags represents the element and its functionality. Here's an example of a basic HTML tag structure</a:t>
            </a:r>
            <a:r>
              <a:rPr lang="en-US" dirty="0" smtClean="0"/>
              <a:t>:</a:t>
            </a:r>
          </a:p>
          <a:p>
            <a:endParaRPr lang="en-US" dirty="0" smtClean="0"/>
          </a:p>
          <a:p>
            <a:r>
              <a:rPr lang="en-US" dirty="0"/>
              <a:t> </a:t>
            </a:r>
            <a:r>
              <a:rPr lang="en-US" dirty="0" smtClean="0"/>
              <a:t>                  </a:t>
            </a:r>
            <a:r>
              <a:rPr lang="en-US" dirty="0" smtClean="0">
                <a:solidFill>
                  <a:srgbClr val="FF0000"/>
                </a:solidFill>
              </a:rPr>
              <a:t>&lt;</a:t>
            </a:r>
            <a:r>
              <a:rPr lang="en-US" dirty="0" err="1" smtClean="0">
                <a:solidFill>
                  <a:srgbClr val="FF0000"/>
                </a:solidFill>
              </a:rPr>
              <a:t>tagname</a:t>
            </a:r>
            <a:r>
              <a:rPr lang="en-US" dirty="0" smtClean="0">
                <a:solidFill>
                  <a:srgbClr val="FF0000"/>
                </a:solidFill>
              </a:rPr>
              <a:t>&gt;Content </a:t>
            </a:r>
            <a:r>
              <a:rPr lang="en-US" dirty="0">
                <a:solidFill>
                  <a:srgbClr val="FF0000"/>
                </a:solidFill>
              </a:rPr>
              <a:t>goes here</a:t>
            </a:r>
            <a:r>
              <a:rPr lang="en-US" dirty="0" smtClean="0">
                <a:solidFill>
                  <a:srgbClr val="FF0000"/>
                </a:solidFill>
              </a:rPr>
              <a:t>&lt;/</a:t>
            </a:r>
            <a:r>
              <a:rPr lang="en-US" dirty="0" err="1" smtClean="0">
                <a:solidFill>
                  <a:srgbClr val="FF0000"/>
                </a:solidFill>
              </a:rPr>
              <a:t>tagname</a:t>
            </a:r>
            <a:r>
              <a:rPr lang="en-US" dirty="0" smtClean="0">
                <a:solidFill>
                  <a:srgbClr val="FF0000"/>
                </a:solidFill>
              </a:rPr>
              <a:t>&gt;</a:t>
            </a:r>
          </a:p>
          <a:p>
            <a:endParaRPr lang="en-US" dirty="0">
              <a:solidFill>
                <a:srgbClr val="FF0000"/>
              </a:solidFill>
            </a:endParaRPr>
          </a:p>
          <a:p>
            <a:pPr>
              <a:buFont typeface="Arial" pitchFamily="34" charset="0"/>
              <a:buChar char="•"/>
            </a:pPr>
            <a:r>
              <a:rPr lang="en-US" sz="2400" b="1" dirty="0">
                <a:solidFill>
                  <a:srgbClr val="00B050"/>
                </a:solidFill>
              </a:rPr>
              <a:t>Attributes: </a:t>
            </a:r>
            <a:endParaRPr lang="en-US" sz="2400" b="1" dirty="0" smtClean="0">
              <a:solidFill>
                <a:srgbClr val="00B050"/>
              </a:solidFill>
            </a:endParaRPr>
          </a:p>
          <a:p>
            <a:endParaRPr lang="en-US" sz="2400" b="1" dirty="0"/>
          </a:p>
          <a:p>
            <a:r>
              <a:rPr lang="en-US" dirty="0" smtClean="0"/>
              <a:t>HTML </a:t>
            </a:r>
            <a:r>
              <a:rPr lang="en-US" dirty="0"/>
              <a:t>attributes provide additional information about an element. They are included within the opening tag and consist of a name and a value, separated by an equal sign (=). Attributes help modify the behavior, appearance, or functionality of an element. Here's an example of an HTML tag with attributes</a:t>
            </a:r>
            <a:r>
              <a:rPr lang="en-US" dirty="0" smtClean="0"/>
              <a:t>:</a:t>
            </a:r>
            <a:endParaRPr lang="en-US" dirty="0" smtClean="0">
              <a:solidFill>
                <a:srgbClr val="FF0000"/>
              </a:solidFill>
            </a:endParaRPr>
          </a:p>
          <a:p>
            <a:endParaRPr lang="en-US" dirty="0"/>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109639"/>
          </a:xfrm>
          <a:prstGeom prst="rect">
            <a:avLst/>
          </a:prstGeom>
        </p:spPr>
        <p:txBody>
          <a:bodyPr wrap="square">
            <a:spAutoFit/>
          </a:bodyPr>
          <a:lstStyle/>
          <a:p>
            <a:pPr algn="ctr"/>
            <a:r>
              <a:rPr lang="en-US" dirty="0">
                <a:solidFill>
                  <a:srgbClr val="FF0000"/>
                </a:solidFill>
              </a:rPr>
              <a:t>&lt;</a:t>
            </a:r>
            <a:r>
              <a:rPr lang="en-US" dirty="0" err="1">
                <a:solidFill>
                  <a:srgbClr val="FF0000"/>
                </a:solidFill>
              </a:rPr>
              <a:t>tagname</a:t>
            </a:r>
            <a:r>
              <a:rPr lang="en-US" dirty="0">
                <a:solidFill>
                  <a:srgbClr val="FF0000"/>
                </a:solidFill>
              </a:rPr>
              <a:t> attribute="value"&gt;Content goes here&lt;/</a:t>
            </a:r>
            <a:r>
              <a:rPr lang="en-US" dirty="0" err="1">
                <a:solidFill>
                  <a:srgbClr val="FF0000"/>
                </a:solidFill>
              </a:rPr>
              <a:t>tagname</a:t>
            </a:r>
            <a:r>
              <a:rPr lang="en-US" dirty="0" smtClean="0">
                <a:solidFill>
                  <a:srgbClr val="FF0000"/>
                </a:solidFill>
              </a:rPr>
              <a:t>&gt;</a:t>
            </a:r>
          </a:p>
          <a:p>
            <a:pPr algn="ctr"/>
            <a:endParaRPr lang="en-US" dirty="0" smtClean="0">
              <a:solidFill>
                <a:srgbClr val="00B0F0"/>
              </a:solidFill>
            </a:endParaRPr>
          </a:p>
          <a:p>
            <a:r>
              <a:rPr lang="en-US" sz="2400" b="1" dirty="0">
                <a:solidFill>
                  <a:srgbClr val="00B0F0"/>
                </a:solidFill>
              </a:rPr>
              <a:t>Commonly Used HTML Tags: </a:t>
            </a:r>
          </a:p>
          <a:p>
            <a:endParaRPr lang="en-US" dirty="0">
              <a:solidFill>
                <a:srgbClr val="FF0000"/>
              </a:solidFill>
            </a:endParaRPr>
          </a:p>
          <a:p>
            <a:r>
              <a:rPr lang="en-US" dirty="0" smtClean="0">
                <a:solidFill>
                  <a:srgbClr val="FF0000"/>
                </a:solidFill>
              </a:rPr>
              <a:t>&lt;</a:t>
            </a:r>
            <a:r>
              <a:rPr lang="en-US" dirty="0">
                <a:solidFill>
                  <a:srgbClr val="FF0000"/>
                </a:solidFill>
              </a:rPr>
              <a:t>h1&gt; to &lt;h6&gt;: </a:t>
            </a:r>
            <a:r>
              <a:rPr lang="en-US" dirty="0"/>
              <a:t>Heading tags for creating headings of different levels. &lt;p&gt;: Paragraph tag for creating paragraphs of text</a:t>
            </a:r>
            <a:r>
              <a:rPr lang="en-US" dirty="0" smtClean="0"/>
              <a:t>.</a:t>
            </a:r>
          </a:p>
          <a:p>
            <a:r>
              <a:rPr lang="en-US" dirty="0" smtClean="0">
                <a:solidFill>
                  <a:srgbClr val="FF0000"/>
                </a:solidFill>
              </a:rPr>
              <a:t> </a:t>
            </a:r>
            <a:r>
              <a:rPr lang="en-US" dirty="0">
                <a:solidFill>
                  <a:srgbClr val="FF0000"/>
                </a:solidFill>
              </a:rPr>
              <a:t>&lt;a&gt;: </a:t>
            </a:r>
            <a:r>
              <a:rPr lang="en-US" dirty="0"/>
              <a:t>Anchor tag used for creating hyperlinks. </a:t>
            </a:r>
            <a:endParaRPr lang="en-US" dirty="0" smtClean="0"/>
          </a:p>
          <a:p>
            <a:r>
              <a:rPr lang="en-US" dirty="0" smtClean="0">
                <a:solidFill>
                  <a:srgbClr val="FF0000"/>
                </a:solidFill>
              </a:rPr>
              <a:t>&lt;</a:t>
            </a:r>
            <a:r>
              <a:rPr lang="en-US" dirty="0" err="1">
                <a:solidFill>
                  <a:srgbClr val="FF0000"/>
                </a:solidFill>
              </a:rPr>
              <a:t>img</a:t>
            </a:r>
            <a:r>
              <a:rPr lang="en-US" dirty="0">
                <a:solidFill>
                  <a:srgbClr val="FF0000"/>
                </a:solidFill>
              </a:rPr>
              <a:t>&gt;: </a:t>
            </a:r>
            <a:r>
              <a:rPr lang="en-US" dirty="0"/>
              <a:t>Image tag for embedding images within a webpage. </a:t>
            </a:r>
            <a:endParaRPr lang="en-US" dirty="0" smtClean="0"/>
          </a:p>
          <a:p>
            <a:r>
              <a:rPr lang="en-US" dirty="0" smtClean="0">
                <a:solidFill>
                  <a:srgbClr val="FF0000"/>
                </a:solidFill>
              </a:rPr>
              <a:t>&lt;</a:t>
            </a:r>
            <a:r>
              <a:rPr lang="en-US" dirty="0" err="1">
                <a:solidFill>
                  <a:srgbClr val="FF0000"/>
                </a:solidFill>
              </a:rPr>
              <a:t>ul</a:t>
            </a:r>
            <a:r>
              <a:rPr lang="en-US" dirty="0">
                <a:solidFill>
                  <a:srgbClr val="FF0000"/>
                </a:solidFill>
              </a:rPr>
              <a:t>&gt; and &lt;</a:t>
            </a:r>
            <a:r>
              <a:rPr lang="en-US" dirty="0" err="1">
                <a:solidFill>
                  <a:srgbClr val="FF0000"/>
                </a:solidFill>
              </a:rPr>
              <a:t>ol</a:t>
            </a:r>
            <a:r>
              <a:rPr lang="en-US" dirty="0">
                <a:solidFill>
                  <a:srgbClr val="FF0000"/>
                </a:solidFill>
              </a:rPr>
              <a:t>&gt;: </a:t>
            </a:r>
            <a:r>
              <a:rPr lang="en-US" dirty="0"/>
              <a:t>Unordered and ordered list tags for creating bulleted and numbered lists, respectively. </a:t>
            </a:r>
            <a:endParaRPr lang="en-US" dirty="0" smtClean="0"/>
          </a:p>
          <a:p>
            <a:r>
              <a:rPr lang="en-US" dirty="0" smtClean="0">
                <a:solidFill>
                  <a:srgbClr val="FF0000"/>
                </a:solidFill>
              </a:rPr>
              <a:t>&lt;</a:t>
            </a:r>
            <a:r>
              <a:rPr lang="en-US" dirty="0" err="1">
                <a:solidFill>
                  <a:srgbClr val="FF0000"/>
                </a:solidFill>
              </a:rPr>
              <a:t>li</a:t>
            </a:r>
            <a:r>
              <a:rPr lang="en-US" dirty="0">
                <a:solidFill>
                  <a:srgbClr val="FF0000"/>
                </a:solidFill>
              </a:rPr>
              <a:t>&gt;: </a:t>
            </a:r>
            <a:r>
              <a:rPr lang="en-US" dirty="0"/>
              <a:t>List item tag used within </a:t>
            </a:r>
            <a:r>
              <a:rPr lang="en-US" dirty="0">
                <a:solidFill>
                  <a:srgbClr val="FF0000"/>
                </a:solidFill>
              </a:rPr>
              <a:t>&lt;</a:t>
            </a:r>
            <a:r>
              <a:rPr lang="en-US" dirty="0" err="1">
                <a:solidFill>
                  <a:srgbClr val="FF0000"/>
                </a:solidFill>
              </a:rPr>
              <a:t>ul</a:t>
            </a:r>
            <a:r>
              <a:rPr lang="en-US" dirty="0">
                <a:solidFill>
                  <a:srgbClr val="FF0000"/>
                </a:solidFill>
              </a:rPr>
              <a:t>&gt; </a:t>
            </a:r>
            <a:r>
              <a:rPr lang="en-US" dirty="0"/>
              <a:t>or</a:t>
            </a:r>
            <a:r>
              <a:rPr lang="en-US" dirty="0">
                <a:solidFill>
                  <a:srgbClr val="FF0000"/>
                </a:solidFill>
              </a:rPr>
              <a:t> &lt;</a:t>
            </a:r>
            <a:r>
              <a:rPr lang="en-US" dirty="0" err="1">
                <a:solidFill>
                  <a:srgbClr val="FF0000"/>
                </a:solidFill>
              </a:rPr>
              <a:t>ol</a:t>
            </a:r>
            <a:r>
              <a:rPr lang="en-US" dirty="0">
                <a:solidFill>
                  <a:srgbClr val="FF0000"/>
                </a:solidFill>
              </a:rPr>
              <a:t>&gt; </a:t>
            </a:r>
            <a:r>
              <a:rPr lang="en-US" dirty="0"/>
              <a:t>to define individual list items. </a:t>
            </a:r>
            <a:endParaRPr lang="en-US" dirty="0" smtClean="0"/>
          </a:p>
          <a:p>
            <a:r>
              <a:rPr lang="en-US" dirty="0" smtClean="0">
                <a:solidFill>
                  <a:srgbClr val="FF0000"/>
                </a:solidFill>
              </a:rPr>
              <a:t>&lt;</a:t>
            </a:r>
            <a:r>
              <a:rPr lang="en-US" dirty="0">
                <a:solidFill>
                  <a:srgbClr val="FF0000"/>
                </a:solidFill>
              </a:rPr>
              <a:t>div&gt;: </a:t>
            </a:r>
            <a:r>
              <a:rPr lang="en-US" dirty="0"/>
              <a:t>Division tag used to group and style content within a webpage. </a:t>
            </a:r>
            <a:endParaRPr lang="en-US" dirty="0" smtClean="0"/>
          </a:p>
          <a:p>
            <a:r>
              <a:rPr lang="en-US" dirty="0" smtClean="0">
                <a:solidFill>
                  <a:srgbClr val="FF0000"/>
                </a:solidFill>
              </a:rPr>
              <a:t>&lt;</a:t>
            </a:r>
            <a:r>
              <a:rPr lang="en-US" dirty="0">
                <a:solidFill>
                  <a:srgbClr val="FF0000"/>
                </a:solidFill>
              </a:rPr>
              <a:t>span&gt;: </a:t>
            </a:r>
            <a:r>
              <a:rPr lang="en-US" dirty="0"/>
              <a:t>Span tag used to apply styles to a specific part of text. </a:t>
            </a:r>
            <a:endParaRPr lang="en-US" dirty="0" smtClean="0"/>
          </a:p>
          <a:p>
            <a:r>
              <a:rPr lang="en-US" dirty="0" smtClean="0">
                <a:solidFill>
                  <a:srgbClr val="FF0000"/>
                </a:solidFill>
              </a:rPr>
              <a:t>&lt;</a:t>
            </a:r>
            <a:r>
              <a:rPr lang="en-US" dirty="0">
                <a:solidFill>
                  <a:srgbClr val="FF0000"/>
                </a:solidFill>
              </a:rPr>
              <a:t>table&gt;: </a:t>
            </a:r>
            <a:r>
              <a:rPr lang="en-US" dirty="0"/>
              <a:t>Table tag for creating tabular data</a:t>
            </a:r>
            <a:r>
              <a:rPr lang="en-US" dirty="0" smtClean="0"/>
              <a:t>.</a:t>
            </a:r>
          </a:p>
          <a:p>
            <a:r>
              <a:rPr lang="en-US" dirty="0" smtClean="0">
                <a:solidFill>
                  <a:srgbClr val="FF0000"/>
                </a:solidFill>
              </a:rPr>
              <a:t> </a:t>
            </a:r>
            <a:r>
              <a:rPr lang="en-US" dirty="0">
                <a:solidFill>
                  <a:srgbClr val="FF0000"/>
                </a:solidFill>
              </a:rPr>
              <a:t>&lt;form&gt;: </a:t>
            </a:r>
            <a:r>
              <a:rPr lang="en-US" dirty="0"/>
              <a:t>Form tag for creating input forms on a webpage</a:t>
            </a:r>
            <a:r>
              <a:rPr lang="en-US" dirty="0" smtClean="0"/>
              <a:t>.</a:t>
            </a:r>
          </a:p>
          <a:p>
            <a:r>
              <a:rPr lang="en-US" dirty="0" smtClean="0">
                <a:solidFill>
                  <a:srgbClr val="FF0000"/>
                </a:solidFill>
              </a:rPr>
              <a:t> </a:t>
            </a:r>
            <a:r>
              <a:rPr lang="en-US" dirty="0">
                <a:solidFill>
                  <a:srgbClr val="FF0000"/>
                </a:solidFill>
              </a:rPr>
              <a:t>&lt;input&gt;: </a:t>
            </a:r>
            <a:r>
              <a:rPr lang="en-US" dirty="0"/>
              <a:t>Input tag used within a form for accepting user input. </a:t>
            </a:r>
            <a:endParaRPr lang="en-US" dirty="0" smtClean="0"/>
          </a:p>
          <a:p>
            <a:endParaRPr lang="en-US" dirty="0"/>
          </a:p>
          <a:p>
            <a:r>
              <a:rPr lang="en-US" dirty="0"/>
              <a:t>These examples represent just a fraction of the HTML tags available. Each tag serves a specific purpose and can be combined to create complex and interactive </a:t>
            </a:r>
            <a:r>
              <a:rPr lang="en-US" dirty="0" err="1"/>
              <a:t>webpages</a:t>
            </a:r>
            <a:r>
              <a:rPr lang="en-US" dirty="0"/>
              <a:t>.</a:t>
            </a:r>
          </a:p>
          <a:p>
            <a:r>
              <a:rPr lang="en-US" dirty="0"/>
              <a:t>Understanding HTML and its core elements is essential for converting images into HTML code. With this knowledge, we can proceed to explore how machine learning techniques can be employed to automate the conversion process effectively.</a:t>
            </a:r>
          </a:p>
          <a:p>
            <a:endParaRPr lang="en-US" dirty="0" smtClean="0">
              <a:solidFill>
                <a:srgbClr val="FF0000"/>
              </a:solidFill>
            </a:endParaRPr>
          </a:p>
          <a:p>
            <a:endParaRPr lang="en-US" dirty="0">
              <a:solidFill>
                <a:srgbClr val="FF0000"/>
              </a:solidFill>
            </a:endParaRPr>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u"/>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370975"/>
          </a:xfrm>
          <a:prstGeom prst="rect">
            <a:avLst/>
          </a:prstGeom>
        </p:spPr>
        <p:txBody>
          <a:bodyPr wrap="square">
            <a:spAutoFit/>
          </a:bodyPr>
          <a:lstStyle/>
          <a:p>
            <a:r>
              <a:rPr lang="en-US" sz="2400" b="1" dirty="0" smtClean="0">
                <a:solidFill>
                  <a:srgbClr val="FFFF00"/>
                </a:solidFill>
                <a:latin typeface="Bahnschrift Light" pitchFamily="34" charset="0"/>
              </a:rPr>
              <a:t>Image Recognition Techniques :</a:t>
            </a:r>
          </a:p>
          <a:p>
            <a:endParaRPr lang="en-US" sz="2400" b="1" dirty="0">
              <a:latin typeface="Bahnschrift Light" pitchFamily="34" charset="0"/>
            </a:endParaRPr>
          </a:p>
          <a:p>
            <a:pPr>
              <a:buFont typeface="Arial" pitchFamily="34" charset="0"/>
              <a:buChar char="•"/>
            </a:pPr>
            <a:r>
              <a:rPr lang="en-US" dirty="0" err="1" smtClean="0"/>
              <a:t>Convolutional</a:t>
            </a:r>
            <a:r>
              <a:rPr lang="en-US" dirty="0" smtClean="0"/>
              <a:t> </a:t>
            </a:r>
            <a:r>
              <a:rPr lang="en-US" dirty="0"/>
              <a:t>Neural Networks (CNNs) are powerful deep learning models for image recognition. They consist of </a:t>
            </a:r>
            <a:r>
              <a:rPr lang="en-US" dirty="0" err="1" smtClean="0"/>
              <a:t>Convolutional</a:t>
            </a:r>
            <a:r>
              <a:rPr lang="en-US" dirty="0" smtClean="0"/>
              <a:t> </a:t>
            </a:r>
            <a:r>
              <a:rPr lang="en-US" dirty="0"/>
              <a:t>layers that extract local features from images using filters</a:t>
            </a:r>
            <a:r>
              <a:rPr lang="en-US" dirty="0" smtClean="0"/>
              <a:t>.</a:t>
            </a:r>
          </a:p>
          <a:p>
            <a:endParaRPr lang="en-US" dirty="0"/>
          </a:p>
          <a:p>
            <a:pPr>
              <a:buFont typeface="Arial" pitchFamily="34" charset="0"/>
              <a:buChar char="•"/>
            </a:pPr>
            <a:r>
              <a:rPr lang="en-US" dirty="0" smtClean="0"/>
              <a:t> </a:t>
            </a:r>
            <a:r>
              <a:rPr lang="en-US" dirty="0"/>
              <a:t>Pooling layers reduce spatial dimensions, introducing translational invariance. Activation functions introduce non-linearity, enabling modeling of complex relationships. </a:t>
            </a:r>
            <a:endParaRPr lang="en-US" dirty="0" smtClean="0"/>
          </a:p>
          <a:p>
            <a:r>
              <a:rPr lang="en-US" dirty="0" smtClean="0"/>
              <a:t>Fully </a:t>
            </a:r>
            <a:r>
              <a:rPr lang="en-US" dirty="0"/>
              <a:t>connected layers perform high-level feature combination and transformation. </a:t>
            </a:r>
            <a:endParaRPr lang="en-US" dirty="0" smtClean="0"/>
          </a:p>
          <a:p>
            <a:endParaRPr lang="en-US" dirty="0"/>
          </a:p>
          <a:p>
            <a:pPr>
              <a:buFont typeface="Arial" pitchFamily="34" charset="0"/>
              <a:buChar char="•"/>
            </a:pPr>
            <a:r>
              <a:rPr lang="en-US" dirty="0" smtClean="0"/>
              <a:t>CNNs </a:t>
            </a:r>
            <a:r>
              <a:rPr lang="en-US" dirty="0"/>
              <a:t>are trained through forward propagation, </a:t>
            </a:r>
            <a:r>
              <a:rPr lang="en-US" dirty="0" err="1"/>
              <a:t>backpropagation</a:t>
            </a:r>
            <a:r>
              <a:rPr lang="en-US" dirty="0"/>
              <a:t>, and optimization algorithms. Transfer learning leverages pre-trained models for faster and more accurate training. CNNs can perform object localization by extending the architecture with additional layers. </a:t>
            </a:r>
            <a:endParaRPr lang="en-US" dirty="0" smtClean="0"/>
          </a:p>
          <a:p>
            <a:endParaRPr lang="en-US" dirty="0" smtClean="0"/>
          </a:p>
          <a:p>
            <a:pPr>
              <a:buFont typeface="Arial" pitchFamily="34" charset="0"/>
              <a:buChar char="•"/>
            </a:pPr>
            <a:r>
              <a:rPr lang="en-US" dirty="0" smtClean="0"/>
              <a:t>Data </a:t>
            </a:r>
            <a:r>
              <a:rPr lang="en-US" dirty="0"/>
              <a:t>augmentation enhances generalization by applying random transformations to training images. Techniques like CAM and saliency maps aid interpretability and visualization. CNNs excel in image recognition tasks and find applications in various domains</a:t>
            </a:r>
            <a:r>
              <a:rPr lang="en-US" dirty="0" smtClean="0"/>
              <a:t>.</a:t>
            </a:r>
          </a:p>
          <a:p>
            <a:endParaRPr lang="en-US" dirty="0"/>
          </a:p>
          <a:p>
            <a:r>
              <a:rPr lang="en-US" dirty="0"/>
              <a:t>Understanding CNNs is essential for image-to-HTML conversion using machine learning techniques.</a:t>
            </a:r>
          </a:p>
        </p:txBody>
      </p:sp>
    </p:spTree>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017306"/>
          </a:xfrm>
          <a:prstGeom prst="rect">
            <a:avLst/>
          </a:prstGeom>
        </p:spPr>
        <p:txBody>
          <a:bodyPr wrap="square">
            <a:spAutoFit/>
          </a:bodyPr>
          <a:lstStyle/>
          <a:p>
            <a:endParaRPr lang="en-US" dirty="0" smtClean="0"/>
          </a:p>
          <a:p>
            <a:endParaRPr lang="en-US" dirty="0" smtClean="0"/>
          </a:p>
          <a:p>
            <a:endParaRPr lang="en-US" dirty="0"/>
          </a:p>
          <a:p>
            <a:pPr>
              <a:buFont typeface="Arial" pitchFamily="34" charset="0"/>
              <a:buChar char="•"/>
            </a:pPr>
            <a:r>
              <a:rPr lang="en-US" dirty="0" smtClean="0"/>
              <a:t>Image </a:t>
            </a:r>
            <a:r>
              <a:rPr lang="en-US" dirty="0"/>
              <a:t>preprocessing is crucial for preparing images for machine learning models. It standardizes images, extracts features, and optimizes data for efficient training. Resizing ensures uniformity and compatibility by adjusting image dimensions. Normalization standardizes pixel values, mitigating variations in brightness and contrast. </a:t>
            </a:r>
            <a:endParaRPr lang="en-US" dirty="0" smtClean="0"/>
          </a:p>
          <a:p>
            <a:endParaRPr lang="en-US" dirty="0" smtClean="0"/>
          </a:p>
          <a:p>
            <a:pPr>
              <a:buFont typeface="Arial" pitchFamily="34" charset="0"/>
              <a:buChar char="•"/>
            </a:pPr>
            <a:r>
              <a:rPr lang="en-US" dirty="0" smtClean="0"/>
              <a:t>Data </a:t>
            </a:r>
            <a:r>
              <a:rPr lang="en-US" dirty="0"/>
              <a:t>augmentation introduces diversity by applying transformations to increase dataset size</a:t>
            </a:r>
            <a:r>
              <a:rPr lang="en-US" dirty="0" smtClean="0"/>
              <a:t>.</a:t>
            </a:r>
          </a:p>
          <a:p>
            <a:r>
              <a:rPr lang="en-US" dirty="0" smtClean="0"/>
              <a:t> </a:t>
            </a:r>
          </a:p>
          <a:p>
            <a:pPr>
              <a:buFont typeface="Arial" pitchFamily="34" charset="0"/>
              <a:buChar char="•"/>
            </a:pPr>
            <a:r>
              <a:rPr lang="en-US" dirty="0" smtClean="0"/>
              <a:t>Cropping </a:t>
            </a:r>
            <a:r>
              <a:rPr lang="en-US" dirty="0"/>
              <a:t>selects a region of interest, removing irrelevant or noisy parts. Grayscale conversion simplifies data and reduces computational complexity. Histogram equalization enhances contrast for better visibility of details. </a:t>
            </a:r>
            <a:endParaRPr lang="en-US" dirty="0" smtClean="0"/>
          </a:p>
          <a:p>
            <a:endParaRPr lang="en-US" dirty="0" smtClean="0"/>
          </a:p>
          <a:p>
            <a:pPr>
              <a:buFont typeface="Arial" pitchFamily="34" charset="0"/>
              <a:buChar char="•"/>
            </a:pPr>
            <a:r>
              <a:rPr lang="en-US" dirty="0" smtClean="0"/>
              <a:t>Filtering </a:t>
            </a:r>
            <a:r>
              <a:rPr lang="en-US" dirty="0"/>
              <a:t>and smoothing techniques reduce noise and artifacts in images. Preprocessing improves model performance, convergence, and generalization. Applying appropriate techniques depends on dataset characteristics and model requirements</a:t>
            </a:r>
            <a:r>
              <a:rPr lang="en-US" dirty="0" smtClean="0"/>
              <a:t>.</a:t>
            </a:r>
          </a:p>
          <a:p>
            <a:endParaRPr lang="en-US" dirty="0"/>
          </a:p>
          <a:p>
            <a:pPr>
              <a:buFont typeface="Arial" pitchFamily="34" charset="0"/>
              <a:buChar char="•"/>
            </a:pPr>
            <a:r>
              <a:rPr lang="en-US" dirty="0"/>
              <a:t>Image preprocessing is a vital step in machine learning workflows, particularly for tasks like image recognition. It enables standardization, feature extraction, and optimization of image data, ensuring that the models can effectively learn and make accurate predictions. Techniques such as resizing, normalization, data augmentation, cropping, grayscale conversion, histogram equalization, and filtering are commonly used to preprocess images</a:t>
            </a:r>
            <a:r>
              <a:rPr lang="en-US" dirty="0" smtClean="0"/>
              <a:t>.</a:t>
            </a:r>
            <a:endParaRPr lang="en-US" dirty="0"/>
          </a:p>
        </p:txBody>
      </p:sp>
      <p:sp>
        <p:nvSpPr>
          <p:cNvPr id="3" name="Rectangle 2"/>
          <p:cNvSpPr/>
          <p:nvPr/>
        </p:nvSpPr>
        <p:spPr>
          <a:xfrm>
            <a:off x="0" y="260648"/>
            <a:ext cx="9144000" cy="584775"/>
          </a:xfrm>
          <a:prstGeom prst="rect">
            <a:avLst/>
          </a:prstGeom>
        </p:spPr>
        <p:txBody>
          <a:bodyPr wrap="square">
            <a:spAutoFit/>
          </a:bodyPr>
          <a:lstStyle/>
          <a:p>
            <a:r>
              <a:rPr lang="en-US" sz="3200" b="1" dirty="0" smtClean="0">
                <a:solidFill>
                  <a:srgbClr val="00B0F0"/>
                </a:solidFill>
                <a:latin typeface="Bahnschrift Light" pitchFamily="34" charset="0"/>
              </a:rPr>
              <a:t>Preprocessing Images :</a:t>
            </a:r>
            <a:endParaRPr lang="en-US" sz="3200" b="1" dirty="0">
              <a:solidFill>
                <a:srgbClr val="00B0F0"/>
              </a:solidFill>
            </a:endParaRPr>
          </a:p>
        </p:txBody>
      </p:sp>
    </p:spTree>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pPr>
              <a:buFont typeface="Arial" pitchFamily="34" charset="0"/>
              <a:buChar char="•"/>
            </a:pPr>
            <a:r>
              <a:rPr lang="en-US" dirty="0" smtClean="0"/>
              <a:t>By resizing images, we ensure that they have consistent dimensions, which is essential for compatibility and efficient processing. Normalization adjusts pixel values to a standardized range, reducing the impact of varying brightness and contrast.</a:t>
            </a:r>
          </a:p>
          <a:p>
            <a:endParaRPr lang="en-US" dirty="0" smtClean="0"/>
          </a:p>
          <a:p>
            <a:pPr>
              <a:buFont typeface="Arial" pitchFamily="34" charset="0"/>
              <a:buChar char="•"/>
            </a:pPr>
            <a:r>
              <a:rPr lang="en-US" dirty="0" smtClean="0"/>
              <a:t> Data augmentation introduces variations in the training data, making the model more robust and preventing </a:t>
            </a:r>
            <a:r>
              <a:rPr lang="en-US" dirty="0" err="1" smtClean="0"/>
              <a:t>overfitting</a:t>
            </a:r>
            <a:r>
              <a:rPr lang="en-US" dirty="0" smtClean="0"/>
              <a:t>. </a:t>
            </a:r>
          </a:p>
          <a:p>
            <a:endParaRPr lang="en-US" dirty="0" smtClean="0"/>
          </a:p>
          <a:p>
            <a:pPr>
              <a:buFont typeface="Arial" pitchFamily="34" charset="0"/>
              <a:buChar char="•"/>
            </a:pPr>
            <a:r>
              <a:rPr lang="en-US" dirty="0" smtClean="0"/>
              <a:t>Cropping focuses on relevant regions of interest, removing distractions and noise. Grayscale conversion simplifies data representation and reduces computational complexity. Histogram equalization enhances image contrast, improving visibility. Filtering techniques help reduce noise and artifacts.</a:t>
            </a:r>
          </a:p>
          <a:p>
            <a:pPr>
              <a:buFont typeface="Arial" pitchFamily="34" charset="0"/>
              <a:buChar char="•"/>
            </a:pPr>
            <a:endParaRPr lang="en-US" dirty="0" smtClean="0"/>
          </a:p>
          <a:p>
            <a:pPr>
              <a:buFont typeface="Arial" pitchFamily="34" charset="0"/>
              <a:buChar char="•"/>
            </a:pPr>
            <a:r>
              <a:rPr lang="en-US" dirty="0" smtClean="0"/>
              <a:t>The choice of preprocessing techniques depends on the characteristics of the dataset and the requirements of the model. It is important to strike a balance between enhancing features and maintaining the integrity of the original images. </a:t>
            </a:r>
          </a:p>
          <a:p>
            <a:r>
              <a:rPr lang="en-US" dirty="0" smtClean="0"/>
              <a:t>Proper preprocessing leads to improved model performance, faster convergence, and better generalization.</a:t>
            </a:r>
          </a:p>
          <a:p>
            <a:endParaRPr lang="en-US" dirty="0" smtClean="0"/>
          </a:p>
          <a:p>
            <a:pPr>
              <a:buFont typeface="Arial" pitchFamily="34" charset="0"/>
              <a:buChar char="•"/>
            </a:pPr>
            <a:r>
              <a:rPr lang="en-US" dirty="0" smtClean="0"/>
              <a:t>In the future, advancements in image preprocessing techniques may focus on automated feature extraction, adaptive preprocessing based on image content, and more sophisticated noise reduction algorithms. Additionally, with the increasing popularity of deep learning, integrating preprocessing steps within the neural network architecture itself may be explored to optimize the end-to-end learning process.</a:t>
            </a:r>
          </a:p>
          <a:p>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617196"/>
          </a:xfrm>
          <a:prstGeom prst="rect">
            <a:avLst/>
          </a:prstGeom>
        </p:spPr>
        <p:txBody>
          <a:bodyPr wrap="square">
            <a:spAutoFit/>
          </a:bodyPr>
          <a:lstStyle/>
          <a:p>
            <a:r>
              <a:rPr lang="en-US" sz="3200" b="1" dirty="0" smtClean="0">
                <a:solidFill>
                  <a:srgbClr val="FFFF00"/>
                </a:solidFill>
                <a:latin typeface="Bahnschrift Light" pitchFamily="34" charset="0"/>
              </a:rPr>
              <a:t>Building the Image-to-HTML Model :</a:t>
            </a:r>
          </a:p>
          <a:p>
            <a:endParaRPr lang="en-US" sz="3200" b="1" dirty="0">
              <a:latin typeface="Bahnschrift Light" pitchFamily="34" charset="0"/>
            </a:endParaRPr>
          </a:p>
          <a:p>
            <a:pPr>
              <a:buFont typeface="Arial" pitchFamily="34" charset="0"/>
              <a:buChar char="•"/>
            </a:pPr>
            <a:r>
              <a:rPr lang="en-US" dirty="0" smtClean="0"/>
              <a:t>The </a:t>
            </a:r>
            <a:r>
              <a:rPr lang="en-US" dirty="0"/>
              <a:t>image-to-HTML model combines computer vision techniques with NLP components. It typically consists of a CNN for image feature extraction, RNNs for HTML template encoding, fusion of image features and HTML encoding, and a decoder network for HTML code generation.</a:t>
            </a:r>
          </a:p>
          <a:p>
            <a:endParaRPr lang="en" dirty="0"/>
          </a:p>
          <a:p>
            <a:pPr>
              <a:buFont typeface="Arial" pitchFamily="34" charset="0"/>
              <a:buChar char="•"/>
            </a:pPr>
            <a:r>
              <a:rPr lang="en-US" dirty="0"/>
              <a:t>The training process involves preparing a dataset with paired images and corresponding HTML code. Images are preprocessed by resizing and normalizing pixel values, while HTML code is tokenized. The model is trained using forward propagation, calculating loss (e.g., cross-entropy), and </a:t>
            </a:r>
            <a:r>
              <a:rPr lang="en-US" dirty="0" err="1"/>
              <a:t>backpropagation</a:t>
            </a:r>
            <a:r>
              <a:rPr lang="en-US" dirty="0"/>
              <a:t> to update parameters.</a:t>
            </a:r>
          </a:p>
          <a:p>
            <a:endParaRPr lang="en" dirty="0"/>
          </a:p>
          <a:p>
            <a:pPr>
              <a:buFont typeface="Arial" pitchFamily="34" charset="0"/>
              <a:buChar char="•"/>
            </a:pPr>
            <a:r>
              <a:rPr lang="en-US" dirty="0"/>
              <a:t>Optimization includes selecting appropriate algorithms (e.g., Adam, SGD) and tuning </a:t>
            </a:r>
            <a:r>
              <a:rPr lang="en-US" dirty="0" err="1"/>
              <a:t>hyperparameters</a:t>
            </a:r>
            <a:r>
              <a:rPr lang="en-US" dirty="0"/>
              <a:t> like learning rate and batch size. Evaluation on a separate validation set measures the model's performance using metrics such as accuracy or BLEU scores.</a:t>
            </a:r>
          </a:p>
          <a:p>
            <a:endParaRPr lang="en" dirty="0"/>
          </a:p>
          <a:p>
            <a:r>
              <a:rPr lang="en-US" dirty="0"/>
              <a:t>Here's a simplified code snippet for the training loop using </a:t>
            </a:r>
            <a:r>
              <a:rPr lang="en-US" dirty="0" err="1"/>
              <a:t>PyTorch</a:t>
            </a:r>
            <a:r>
              <a:rPr lang="en-US" dirty="0" smtClean="0"/>
              <a:t>:</a:t>
            </a: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000">
        <p14:shred pattern="rectangle" dir="out"/>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TotalTime>
  <Words>2570</Words>
  <Application>Microsoft Office PowerPoint</Application>
  <PresentationFormat>On-screen Show (4:3)</PresentationFormat>
  <Paragraphs>248</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Algerian</vt:lpstr>
      <vt:lpstr>Arial</vt:lpstr>
      <vt:lpstr>Bahnschrift Light</vt:lpstr>
      <vt:lpstr>Calibri</vt:lpstr>
      <vt:lpstr>Franklin Gothic Book</vt:lpstr>
      <vt:lpstr>Wingdings</vt:lpstr>
      <vt:lpstr>Wingdings 2</vt:lpstr>
      <vt:lpstr>Technic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Hp</cp:lastModifiedBy>
  <cp:revision>25</cp:revision>
  <dcterms:created xsi:type="dcterms:W3CDTF">2023-06-24T11:13:59Z</dcterms:created>
  <dcterms:modified xsi:type="dcterms:W3CDTF">2023-06-25T16:31:49Z</dcterms:modified>
</cp:coreProperties>
</file>