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4"/>
  </p:handoutMasterIdLst>
  <p:sldIdLst>
    <p:sldId id="270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6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F2FBA2-5E22-4AB4-8232-23B41436C69E}" type="datetimeFigureOut">
              <a:rPr lang="en-US" smtClean="0"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1DDDF-9E05-4E24-B7B9-A4366C13F75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222495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2192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838352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80307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383114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489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477208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6129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2063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7305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70160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4126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196205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446198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80812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3371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1FF270-0B13-4215-89A2-EE71A9D4D66A}" type="datetimeFigureOut">
              <a:rPr lang="en-US" smtClean="0"/>
              <a:pPr/>
              <a:t>5/26/2023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CD7E21-0E9F-4F20-91AD-4435C1236D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23458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8F91C94-31EE-4F95-B4DC-0F1EE358F4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7666" y="722644"/>
            <a:ext cx="8596668" cy="5412712"/>
          </a:xfrm>
        </p:spPr>
        <p:txBody>
          <a:bodyPr>
            <a:normAutofit fontScale="25000" lnSpcReduction="20000"/>
          </a:bodyPr>
          <a:lstStyle/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NAZARETH COLLEGE OF ARTS AND SCIENCE </a:t>
            </a:r>
            <a:b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Affiliated To University Of Madras                                                                        Re-accredited by NAAC with ‘B’ grade</a:t>
            </a:r>
            <a:br>
              <a:rPr lang="en-US" altLang="en-US" sz="96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altLang="en-US" sz="9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PROBLEN SOLVING USING PYTHON 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UNIT III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Functions</a:t>
            </a: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Math Functions</a:t>
            </a:r>
          </a:p>
          <a:p>
            <a:pPr marL="0" lvl="0" indent="0" algn="ctr">
              <a:spcBef>
                <a:spcPct val="20000"/>
              </a:spcBef>
              <a:buNone/>
            </a:pPr>
            <a:endParaRPr lang="en-US" altLang="en-US" sz="11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lvl="0" indent="0" algn="ctr">
              <a:spcBef>
                <a:spcPct val="20000"/>
              </a:spcBef>
              <a:buNone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CLASS :I B.SC CS</a:t>
            </a: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SEMESTER: </a:t>
            </a:r>
            <a:r>
              <a:rPr lang="en-US" altLang="en-US" sz="9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ODD(2022-2023)</a:t>
            </a: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STAFF NAME: </a:t>
            </a:r>
            <a:r>
              <a:rPr lang="en-US" altLang="en-US" sz="9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MS.R.MEENAKSHI</a:t>
            </a: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endParaRPr lang="en-US" altLang="en-US" sz="9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ctr" defTabSz="914400">
              <a:spcBef>
                <a:spcPct val="20000"/>
              </a:spcBef>
              <a:buClrTx/>
              <a:buSzTx/>
              <a:buNone/>
              <a:defRPr/>
            </a:pPr>
            <a:r>
              <a:rPr lang="en-US" altLang="en-US" sz="9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DEPARTMENT: COMPUTER SCIENCE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3471838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59D0D99-3C5F-4EB2-950C-BEAE1577EC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81891"/>
            <a:ext cx="9491902" cy="5459471"/>
          </a:xfrm>
        </p:spPr>
        <p:txBody>
          <a:bodyPr>
            <a:normAutofit fontScale="77500" lnSpcReduction="20000"/>
          </a:bodyPr>
          <a:lstStyle/>
          <a:p>
            <a:pPr marL="190500" indent="0" algn="just">
              <a:spcBef>
                <a:spcPts val="825"/>
              </a:spcBef>
              <a:spcAft>
                <a:spcPts val="0"/>
              </a:spcAft>
              <a:buNone/>
            </a:pPr>
            <a:r>
              <a:rPr lang="en-US" sz="31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Uses of Function</a:t>
            </a:r>
          </a:p>
          <a:p>
            <a:pPr marL="190500" indent="0" algn="just">
              <a:spcBef>
                <a:spcPts val="825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def add(</a:t>
            </a:r>
            <a:r>
              <a:rPr lang="en-US" sz="31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a,b</a:t>
            </a: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):                              </a:t>
            </a:r>
          </a:p>
          <a:p>
            <a:pPr marL="179388" marR="3703955" indent="0">
              <a:lnSpc>
                <a:spcPct val="146000"/>
              </a:lnSpc>
              <a:spcBef>
                <a:spcPts val="615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   return(</a:t>
            </a:r>
            <a:r>
              <a:rPr lang="en-US" sz="31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a+b</a:t>
            </a:r>
            <a:r>
              <a:rPr lang="en-US" sz="3100" dirty="0">
                <a:solidFill>
                  <a:schemeClr val="tx1"/>
                </a:solidFill>
                <a:latin typeface="Consolas" panose="020B0609020204030204" pitchFamily="49" charset="0"/>
                <a:ea typeface="Times New Roman" panose="02020603050405020304" pitchFamily="18" charset="0"/>
              </a:rPr>
              <a:t>)           </a:t>
            </a:r>
            <a:r>
              <a:rPr lang="en-US" sz="31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defsub</a:t>
            </a: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(</a:t>
            </a:r>
            <a:r>
              <a:rPr lang="en-US" sz="31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a,b</a:t>
            </a: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):                            </a:t>
            </a:r>
          </a:p>
          <a:p>
            <a:pPr marL="713740" marR="3703955" indent="0">
              <a:lnSpc>
                <a:spcPct val="146000"/>
              </a:lnSpc>
              <a:spcBef>
                <a:spcPts val="615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return (a-b)</a:t>
            </a:r>
            <a:endParaRPr lang="en-IN" sz="31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79388" marR="3703955" indent="0">
              <a:lnSpc>
                <a:spcPct val="146000"/>
              </a:lnSpc>
              <a:spcBef>
                <a:spcPts val="615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def calculate():</a:t>
            </a:r>
            <a:endParaRPr lang="en-IN" sz="3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3105" marR="2254250" indent="0">
              <a:lnSpc>
                <a:spcPct val="146000"/>
              </a:lnSpc>
              <a:spcBef>
                <a:spcPts val="615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a = input(“Enter first number”)                 b = input(“Enter second number”)                   result = add(a,</a:t>
            </a:r>
            <a:r>
              <a:rPr lang="en-US" sz="3100" spc="-1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</a:t>
            </a: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b)</a:t>
            </a:r>
            <a:endParaRPr lang="en-IN" sz="3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13105" marR="3329940" indent="0">
              <a:lnSpc>
                <a:spcPct val="152000"/>
              </a:lnSpc>
              <a:spcBef>
                <a:spcPts val="20"/>
              </a:spcBef>
              <a:spcAft>
                <a:spcPts val="0"/>
              </a:spcAft>
              <a:buNone/>
            </a:pP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print result </a:t>
            </a:r>
            <a:r>
              <a:rPr lang="en-US" sz="31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result</a:t>
            </a: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= sub(</a:t>
            </a:r>
            <a:r>
              <a:rPr lang="en-US" sz="31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a,b</a:t>
            </a:r>
            <a:r>
              <a:rPr lang="en-US" sz="31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  print result return</a:t>
            </a:r>
            <a:endParaRPr lang="en-IN" sz="3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369167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15CFA66-7EE8-4C97-81E3-B4DD4F43A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2160589"/>
            <a:ext cx="10309321" cy="3880773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This program contains three function definitions: 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add()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sub()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and 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calculate()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Function definitions are executed to create function objects.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statements inside the function do not get executed until the function is called, and the function definition generates no output.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 must be created before execution i.e. function definition has to be executed before the first time it is</a:t>
            </a:r>
            <a:r>
              <a:rPr lang="en-US" sz="2400" spc="-4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called.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05445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C86A860-94C0-496C-BDED-B887274F27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Advantages of Functions</a:t>
            </a:r>
            <a:br>
              <a:rPr lang="en-US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2834D4A-6BBC-40E3-882F-A929B7BD7E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•	Decomposing larger programs into smaller functions makes program easy to understand, maintain and debug.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•	Functions developed for one program can be reused with or without modification when needed.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•	Reduces program development time and cost.</a:t>
            </a:r>
          </a:p>
          <a:p>
            <a:pPr marL="0" indent="0">
              <a:buNone/>
            </a:pPr>
            <a:r>
              <a:rPr lang="en-US" sz="2400" dirty="0">
                <a:solidFill>
                  <a:schemeClr val="tx1"/>
                </a:solidFill>
              </a:rPr>
              <a:t>•	It is easy to locate and isolate faulty function.</a:t>
            </a:r>
          </a:p>
          <a:p>
            <a:pPr marL="0" indent="0">
              <a:buNone/>
            </a:pPr>
            <a:endParaRPr lang="en-IN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86231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66BE8BB6-5E97-4E86-9F8D-279D7D0F07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8255"/>
          </a:xfrm>
        </p:spPr>
        <p:txBody>
          <a:bodyPr>
            <a:normAutofit fontScale="90000"/>
          </a:bodyPr>
          <a:lstStyle/>
          <a:p>
            <a:r>
              <a:rPr lang="en-US" sz="3600" b="1" kern="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User Defined</a:t>
            </a:r>
            <a:r>
              <a:rPr lang="en-US" sz="3600" b="1" kern="0" spc="-1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b="1" kern="0" spc="-5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Functions</a:t>
            </a:r>
            <a:r>
              <a:rPr lang="en-IN" sz="3600" b="1" kern="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en-IN" sz="3600" b="1" kern="0" spc="-5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CB06936-FDA6-4735-8F4B-DB74F9D234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371601"/>
            <a:ext cx="11320702" cy="4669762"/>
          </a:xfrm>
        </p:spPr>
        <p:txBody>
          <a:bodyPr>
            <a:normAutofit/>
          </a:bodyPr>
          <a:lstStyle/>
          <a:p>
            <a:pPr marL="990600" marR="665480" indent="-457200" algn="just">
              <a:lnSpc>
                <a:spcPct val="108000"/>
              </a:lnSpc>
              <a:spcBef>
                <a:spcPts val="415"/>
              </a:spcBef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Functions that are defined by the users are treated as user defined functions.</a:t>
            </a:r>
            <a:endParaRPr lang="en-IN" sz="26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533400" marR="665480" indent="0" algn="just">
              <a:lnSpc>
                <a:spcPct val="108000"/>
              </a:lnSpc>
              <a:spcBef>
                <a:spcPts val="415"/>
              </a:spcBef>
              <a:spcAft>
                <a:spcPts val="0"/>
              </a:spcAft>
              <a:buNone/>
            </a:pPr>
            <a:r>
              <a:rPr lang="en-US" sz="2600" b="1" i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Defining a</a:t>
            </a:r>
            <a:r>
              <a:rPr lang="en-US" sz="2600" b="1" i="1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600" b="1" i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</a:t>
            </a:r>
            <a:endParaRPr lang="en-IN" sz="2600" b="1" i="1" spc="-1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90600" marR="663575" indent="-457200" algn="just">
              <a:lnSpc>
                <a:spcPct val="108000"/>
              </a:lnSpc>
              <a:spcBef>
                <a:spcPts val="41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 sin python are defined using the block keyword def followed by the function name and parentheses ( ( ) ). </a:t>
            </a:r>
          </a:p>
          <a:p>
            <a:pPr marL="990600" marR="663575" indent="-457200" algn="just">
              <a:lnSpc>
                <a:spcPct val="108000"/>
              </a:lnSpc>
              <a:spcBef>
                <a:spcPts val="41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 definition includes:</a:t>
            </a:r>
          </a:p>
          <a:p>
            <a:pPr marL="990600" marR="663575" indent="-457200" algn="just">
              <a:lnSpc>
                <a:spcPct val="108000"/>
              </a:lnSpc>
              <a:spcBef>
                <a:spcPts val="41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6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header</a:t>
            </a:r>
            <a:r>
              <a:rPr lang="en-US" sz="26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which begins with a keyword def and ends with a colon.</a:t>
            </a:r>
          </a:p>
          <a:p>
            <a:pPr marL="990600" marR="663575" indent="-457200" algn="just">
              <a:lnSpc>
                <a:spcPct val="108000"/>
              </a:lnSpc>
              <a:spcBef>
                <a:spcPts val="41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6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</a:t>
            </a:r>
            <a:r>
              <a:rPr lang="en-US" sz="2600" b="1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body </a:t>
            </a:r>
            <a:r>
              <a:rPr lang="en-US" sz="2600" spc="-1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consisting of one or more Python statements each indented the same amount – 4 spaces is the Python standard – from the header.</a:t>
            </a:r>
            <a:endParaRPr lang="en-IN" sz="2600" spc="-1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83564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610F820-0543-40C2-9A60-57F21C290A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60219"/>
            <a:ext cx="11279139" cy="6165272"/>
          </a:xfrm>
        </p:spPr>
        <p:txBody>
          <a:bodyPr>
            <a:noAutofit/>
          </a:bodyPr>
          <a:lstStyle/>
          <a:p>
            <a:pPr marL="190500" indent="0">
              <a:spcBef>
                <a:spcPts val="450"/>
              </a:spcBef>
              <a:buNone/>
            </a:pPr>
            <a:r>
              <a:rPr lang="en-US" sz="2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Syntax</a:t>
            </a:r>
            <a:endParaRPr lang="en-IN" sz="2400" b="1" i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endParaRPr lang="en-US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endParaRPr lang="en-US" sz="2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</a:t>
            </a: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_name():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statements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.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xmlns="" val="852867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AA1F02-028B-4277-BB70-DCD703B73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5127"/>
          </a:xfrm>
        </p:spPr>
        <p:txBody>
          <a:bodyPr>
            <a:normAutofit fontScale="90000"/>
          </a:bodyPr>
          <a:lstStyle/>
          <a:p>
            <a:r>
              <a:rPr lang="en-US" sz="3600" dirty="0"/>
              <a:t>Example:</a:t>
            </a:r>
            <a:br>
              <a:rPr lang="en-US" sz="3600" dirty="0"/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F9261A1D-E5CF-4CF5-8B06-69EE6C370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011383"/>
            <a:ext cx="8596668" cy="5029980"/>
          </a:xfrm>
        </p:spPr>
        <p:txBody>
          <a:bodyPr>
            <a:normAutofit fontScale="25000" lnSpcReduction="20000"/>
          </a:bodyPr>
          <a:lstStyle/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endParaRPr lang="en-US" sz="1800" dirty="0">
              <a:solidFill>
                <a:schemeClr val="tx1"/>
              </a:solidFill>
            </a:endParaRP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# Python program to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# demonstrate functions 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 # Declaring a function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def fun():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    print("Inside function")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 # Driver's code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# Calling function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fun()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b="1" dirty="0">
                <a:solidFill>
                  <a:schemeClr val="tx1"/>
                </a:solidFill>
              </a:rPr>
              <a:t> Output:</a:t>
            </a:r>
          </a:p>
          <a:p>
            <a:pPr marL="370205" marR="201485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9600" dirty="0">
                <a:solidFill>
                  <a:schemeClr val="tx1"/>
                </a:solidFill>
              </a:rPr>
              <a:t>Inside function</a:t>
            </a:r>
            <a:endParaRPr lang="en-IN" sz="9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1738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2C3C7F-0A93-4628-AFB3-23954FCFC2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291"/>
          </a:xfrm>
        </p:spPr>
        <p:txBody>
          <a:bodyPr>
            <a:normAutofit fontScale="90000"/>
          </a:bodyPr>
          <a:lstStyle/>
          <a:p>
            <a:r>
              <a:rPr lang="en-US" sz="36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Calling a</a:t>
            </a:r>
            <a:r>
              <a:rPr lang="en-US" sz="3600" b="1" spc="-5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600" b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Function</a:t>
            </a:r>
            <a:r>
              <a:rPr lang="en-IN" sz="36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/>
            </a:r>
            <a:br>
              <a:rPr lang="en-IN" sz="3600" b="1" i="1" spc="-1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79A8F9-579C-4FB0-9264-1074777720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496291"/>
            <a:ext cx="10517139" cy="4545071"/>
          </a:xfrm>
        </p:spPr>
        <p:txBody>
          <a:bodyPr>
            <a:normAutofit/>
          </a:bodyPr>
          <a:lstStyle/>
          <a:p>
            <a:pPr marL="532765" marR="664845" indent="0" algn="just">
              <a:lnSpc>
                <a:spcPct val="122000"/>
              </a:lnSpc>
              <a:spcBef>
                <a:spcPts val="605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 function can be executed by calling it from another function or directly from the Python prompt by its name.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89865" indent="0">
              <a:spcBef>
                <a:spcPts val="820"/>
              </a:spcBef>
              <a:spcAft>
                <a:spcPts val="0"/>
              </a:spcAft>
              <a:buNone/>
            </a:pPr>
            <a:r>
              <a:rPr lang="en-US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Syntax</a:t>
            </a:r>
            <a:endParaRPr lang="en-IN" sz="24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indent="0"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 err="1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function_name</a:t>
            </a:r>
            <a:r>
              <a:rPr lang="en-US" sz="24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(parameters)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marR="1938020" indent="0">
              <a:lnSpc>
                <a:spcPct val="155000"/>
              </a:lnSpc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Function to display Welcome message.            def display():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indent="0"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print “Welcome!!!”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70205" indent="0"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&gt;&gt;&gt;display()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xmlns="" id="{89391EA9-B395-4369-8425-A7E0D9D5AD5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972711346"/>
              </p:ext>
            </p:extLst>
          </p:nvPr>
        </p:nvGraphicFramePr>
        <p:xfrm>
          <a:off x="6417045" y="4507243"/>
          <a:ext cx="5097622" cy="1145411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097622">
                  <a:extLst>
                    <a:ext uri="{9D8B030D-6E8A-4147-A177-3AD203B41FA5}">
                      <a16:colId xmlns:a16="http://schemas.microsoft.com/office/drawing/2014/main" xmlns="" val="1960666055"/>
                    </a:ext>
                  </a:extLst>
                </a:gridCol>
              </a:tblGrid>
              <a:tr h="687808">
                <a:tc>
                  <a:txBody>
                    <a:bodyPr/>
                    <a:lstStyle/>
                    <a:p>
                      <a:pPr marL="72390" marR="793750" algn="ctr">
                        <a:spcBef>
                          <a:spcPts val="61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Sample output:</a:t>
                      </a:r>
                      <a:endParaRPr lang="en-I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679824288"/>
                  </a:ext>
                </a:extLst>
              </a:tr>
              <a:tr h="457603">
                <a:tc>
                  <a:txBody>
                    <a:bodyPr/>
                    <a:lstStyle/>
                    <a:p>
                      <a:pPr marL="72390" marR="789305" algn="ctr">
                        <a:lnSpc>
                          <a:spcPts val="127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effectLst/>
                      </a:endParaRPr>
                    </a:p>
                    <a:p>
                      <a:pPr marL="72390" marR="789305" algn="ctr">
                        <a:lnSpc>
                          <a:spcPts val="127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Welcome!!!</a:t>
                      </a:r>
                      <a:endParaRPr lang="en-I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13896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12338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933C3F1-4146-4D36-BEFE-DB0528963A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039091"/>
            <a:ext cx="10323175" cy="5002271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first line of the function definition is called the header; the rest is called the </a:t>
            </a:r>
            <a:r>
              <a:rPr lang="en-US" sz="2400" spc="-1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body.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header has to end with a colon and the body has to be indented.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By convention, the indentation is always four spaces.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this example, the function name is 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display()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empty parentheses after the name indicate that this function doesn’t take any</a:t>
            </a:r>
            <a:r>
              <a:rPr lang="en-US" sz="2400" spc="-5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arguments.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10105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D44CF59-0CF3-4818-9D7E-382BB9446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318655"/>
            <a:ext cx="9616593" cy="6040581"/>
          </a:xfrm>
        </p:spPr>
        <p:txBody>
          <a:bodyPr>
            <a:noAutofit/>
          </a:bodyPr>
          <a:lstStyle/>
          <a:p>
            <a:pPr marL="190500" indent="0" algn="just">
              <a:spcBef>
                <a:spcPts val="330"/>
              </a:spcBef>
              <a:spcAft>
                <a:spcPts val="0"/>
              </a:spcAft>
              <a:buNone/>
            </a:pPr>
            <a:r>
              <a:rPr lang="en-US" sz="2400" b="1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 to find the biggest of three numbers.</a:t>
            </a:r>
            <a:endParaRPr lang="en-IN" sz="2400" b="1" i="1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12470" marR="293687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 great(no1,no2,no3):                                                              if (no1&gt;no2) and (no1&gt;no3):                                                          </a:t>
            </a:r>
          </a:p>
          <a:p>
            <a:pPr marL="712470" marR="2936875" indent="0">
              <a:lnSpc>
                <a:spcPct val="155000"/>
              </a:lnSpc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no1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647700" indent="0">
              <a:lnSpc>
                <a:spcPts val="1270"/>
              </a:lnSpc>
              <a:buNone/>
            </a:pPr>
            <a:r>
              <a:rPr lang="en-US" sz="2400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elif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(no2&gt;no3):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04900" indent="0"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no2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indent="0">
              <a:spcBef>
                <a:spcPts val="715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else: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104900" indent="0"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return no3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205" marR="2168525" indent="0">
              <a:lnSpc>
                <a:spcPct val="150000"/>
              </a:lnSpc>
              <a:spcBef>
                <a:spcPts val="710"/>
              </a:spcBef>
              <a:spcAft>
                <a:spcPts val="0"/>
              </a:spcAft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n1 = input(“Enter first number”)                                               n2 = input(“Enter second number”)                                     n3 = input(“Enter third number”)                                                     result = great(n1,n2,n3)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70840" indent="0">
              <a:lnSpc>
                <a:spcPts val="1260"/>
              </a:lnSpc>
              <a:buNone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print result, “is bigger”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N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883391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97BD7BC-78D0-4870-B00F-C028357AE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Output</a:t>
            </a:r>
            <a:endParaRPr lang="en-IN" dirty="0"/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xmlns="" id="{4F4CF202-7794-438D-A12B-13A76882819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237224028"/>
              </p:ext>
            </p:extLst>
          </p:nvPr>
        </p:nvGraphicFramePr>
        <p:xfrm>
          <a:off x="3709194" y="2071689"/>
          <a:ext cx="5564808" cy="29663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5564808">
                  <a:extLst>
                    <a:ext uri="{9D8B030D-6E8A-4147-A177-3AD203B41FA5}">
                      <a16:colId xmlns:a16="http://schemas.microsoft.com/office/drawing/2014/main" xmlns="" val="220302572"/>
                    </a:ext>
                  </a:extLst>
                </a:gridCol>
              </a:tblGrid>
              <a:tr h="83346">
                <a:tc>
                  <a:txBody>
                    <a:bodyPr/>
                    <a:lstStyle/>
                    <a:p>
                      <a:pPr marL="95885">
                        <a:spcBef>
                          <a:spcPts val="20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effectLst/>
                        </a:rPr>
                        <a:t> </a:t>
                      </a:r>
                      <a:endParaRPr lang="en-IN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4055179518"/>
                  </a:ext>
                </a:extLst>
              </a:tr>
              <a:tr h="638114">
                <a:tc>
                  <a:txBody>
                    <a:bodyPr/>
                    <a:lstStyle/>
                    <a:p>
                      <a:pPr marL="38735">
                        <a:spcBef>
                          <a:spcPts val="61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Sample Input/Output: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706427241"/>
                  </a:ext>
                </a:extLst>
              </a:tr>
              <a:tr h="520909">
                <a:tc>
                  <a:txBody>
                    <a:bodyPr/>
                    <a:lstStyle/>
                    <a:p>
                      <a:pPr marL="95885" marR="730250"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Enter first number 10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3971803148"/>
                  </a:ext>
                </a:extLst>
              </a:tr>
              <a:tr h="519607">
                <a:tc>
                  <a:txBody>
                    <a:bodyPr/>
                    <a:lstStyle/>
                    <a:p>
                      <a:pPr marL="95885" marR="729615" algn="r"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en-US" sz="2400">
                          <a:solidFill>
                            <a:schemeClr val="tx1"/>
                          </a:solidFill>
                          <a:effectLst/>
                        </a:rPr>
                        <a:t>Enter second number 5</a:t>
                      </a:r>
                      <a:endParaRPr lang="en-IN" sz="24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397899557"/>
                  </a:ext>
                </a:extLst>
              </a:tr>
              <a:tr h="520909">
                <a:tc>
                  <a:txBody>
                    <a:bodyPr/>
                    <a:lstStyle/>
                    <a:p>
                      <a:pPr marL="95885" marR="730250" algn="r">
                        <a:spcBef>
                          <a:spcPts val="25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Enter third number 25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55599889"/>
                  </a:ext>
                </a:extLst>
              </a:tr>
              <a:tr h="401100">
                <a:tc>
                  <a:txBody>
                    <a:bodyPr/>
                    <a:lstStyle/>
                    <a:p>
                      <a:pPr marL="182245">
                        <a:lnSpc>
                          <a:spcPts val="118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182245">
                        <a:lnSpc>
                          <a:spcPts val="1185"/>
                        </a:lnSpc>
                        <a:spcBef>
                          <a:spcPts val="255"/>
                        </a:spcBef>
                        <a:spcAft>
                          <a:spcPts val="0"/>
                        </a:spcAft>
                      </a:pPr>
                      <a:r>
                        <a:rPr lang="en-US" sz="2400" dirty="0">
                          <a:solidFill>
                            <a:schemeClr val="tx1"/>
                          </a:solidFill>
                          <a:effectLst/>
                        </a:rPr>
                        <a:t>25 is bigger</a:t>
                      </a:r>
                      <a:endParaRPr lang="en-IN" sz="24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Latha" panose="020B0604020202020204" pitchFamily="34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24806694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4897298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E0A8955-28D9-4206-9BD6-9557892229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3" y="1136073"/>
            <a:ext cx="9810557" cy="4905289"/>
          </a:xfrm>
        </p:spPr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 this example, the function name is </a:t>
            </a: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great()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It takes three parameters and return the greatest of three.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input()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reads input value from the user.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function is invoked by calling great (n1, n2, n3).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print() </a:t>
            </a: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displays the output.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strings in the print statements are enclosed in double quotes.</a:t>
            </a:r>
            <a:endParaRPr lang="en-IN" sz="24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IN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0279119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468</TotalTime>
  <Words>532</Words>
  <Application>Microsoft Office PowerPoint</Application>
  <PresentationFormat>Custom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Facet</vt:lpstr>
      <vt:lpstr>Slide 1</vt:lpstr>
      <vt:lpstr>User Defined Functions </vt:lpstr>
      <vt:lpstr>Slide 3</vt:lpstr>
      <vt:lpstr>Example: </vt:lpstr>
      <vt:lpstr>Calling a Function </vt:lpstr>
      <vt:lpstr>Slide 6</vt:lpstr>
      <vt:lpstr>Slide 7</vt:lpstr>
      <vt:lpstr>Output</vt:lpstr>
      <vt:lpstr>Slide 9</vt:lpstr>
      <vt:lpstr>Slide 10</vt:lpstr>
      <vt:lpstr>Slide 11</vt:lpstr>
      <vt:lpstr>Advantages of Functions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User</dc:creator>
  <cp:lastModifiedBy>CS Bsc</cp:lastModifiedBy>
  <cp:revision>86</cp:revision>
  <dcterms:created xsi:type="dcterms:W3CDTF">2021-02-01T13:32:01Z</dcterms:created>
  <dcterms:modified xsi:type="dcterms:W3CDTF">2023-05-26T09:27:07Z</dcterms:modified>
</cp:coreProperties>
</file>