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0" r:id="rId2"/>
    <p:sldId id="271" r:id="rId3"/>
    <p:sldId id="272" r:id="rId4"/>
    <p:sldId id="273" r:id="rId5"/>
    <p:sldId id="274" r:id="rId6"/>
    <p:sldId id="275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-78" y="-6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FF270-0B13-4215-89A2-EE71A9D4D66A}" type="datetimeFigureOut">
              <a:rPr lang="en-US" smtClean="0"/>
              <a:pPr/>
              <a:t>5/26/2023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D7E21-0E9F-4F20-91AD-4435C1236D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222495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FF270-0B13-4215-89A2-EE71A9D4D66A}" type="datetimeFigureOut">
              <a:rPr lang="en-US" smtClean="0"/>
              <a:pPr/>
              <a:t>5/26/2023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D7E21-0E9F-4F20-91AD-4435C1236D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72192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FF270-0B13-4215-89A2-EE71A9D4D66A}" type="datetimeFigureOut">
              <a:rPr lang="en-US" smtClean="0"/>
              <a:pPr/>
              <a:t>5/26/2023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D7E21-0E9F-4F20-91AD-4435C1236D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838352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FF270-0B13-4215-89A2-EE71A9D4D66A}" type="datetimeFigureOut">
              <a:rPr lang="en-US" smtClean="0"/>
              <a:pPr/>
              <a:t>5/26/2023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D7E21-0E9F-4F20-91AD-4435C1236D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280307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FF270-0B13-4215-89A2-EE71A9D4D66A}" type="datetimeFigureOut">
              <a:rPr lang="en-US" smtClean="0"/>
              <a:pPr/>
              <a:t>5/26/2023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D7E21-0E9F-4F20-91AD-4435C1236D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1383114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FF270-0B13-4215-89A2-EE71A9D4D66A}" type="datetimeFigureOut">
              <a:rPr lang="en-US" smtClean="0"/>
              <a:pPr/>
              <a:t>5/26/2023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D7E21-0E9F-4F20-91AD-4435C1236D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94899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FF270-0B13-4215-89A2-EE71A9D4D66A}" type="datetimeFigureOut">
              <a:rPr lang="en-US" smtClean="0"/>
              <a:pPr/>
              <a:t>5/26/2023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D7E21-0E9F-4F20-91AD-4435C1236D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477208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FF270-0B13-4215-89A2-EE71A9D4D66A}" type="datetimeFigureOut">
              <a:rPr lang="en-US" smtClean="0"/>
              <a:pPr/>
              <a:t>5/26/2023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D7E21-0E9F-4F20-91AD-4435C1236D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56129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FF270-0B13-4215-89A2-EE71A9D4D66A}" type="datetimeFigureOut">
              <a:rPr lang="en-US" smtClean="0"/>
              <a:pPr/>
              <a:t>5/26/2023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D7E21-0E9F-4F20-91AD-4435C1236D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2063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FF270-0B13-4215-89A2-EE71A9D4D66A}" type="datetimeFigureOut">
              <a:rPr lang="en-US" smtClean="0"/>
              <a:pPr/>
              <a:t>5/26/2023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D7E21-0E9F-4F20-91AD-4435C1236D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07305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FF270-0B13-4215-89A2-EE71A9D4D66A}" type="datetimeFigureOut">
              <a:rPr lang="en-US" smtClean="0"/>
              <a:pPr/>
              <a:t>5/26/2023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D7E21-0E9F-4F20-91AD-4435C1236D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70160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FF270-0B13-4215-89A2-EE71A9D4D66A}" type="datetimeFigureOut">
              <a:rPr lang="en-US" smtClean="0"/>
              <a:pPr/>
              <a:t>5/26/2023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D7E21-0E9F-4F20-91AD-4435C1236D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4126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FF270-0B13-4215-89A2-EE71A9D4D66A}" type="datetimeFigureOut">
              <a:rPr lang="en-US" smtClean="0"/>
              <a:pPr/>
              <a:t>5/26/2023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D7E21-0E9F-4F20-91AD-4435C1236D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96205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FF270-0B13-4215-89A2-EE71A9D4D66A}" type="datetimeFigureOut">
              <a:rPr lang="en-US" smtClean="0"/>
              <a:pPr/>
              <a:t>5/26/2023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D7E21-0E9F-4F20-91AD-4435C1236D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44619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FF270-0B13-4215-89A2-EE71A9D4D66A}" type="datetimeFigureOut">
              <a:rPr lang="en-US" smtClean="0"/>
              <a:pPr/>
              <a:t>5/26/2023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D7E21-0E9F-4F20-91AD-4435C1236D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80812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FF270-0B13-4215-89A2-EE71A9D4D66A}" type="datetimeFigureOut">
              <a:rPr lang="en-US" smtClean="0"/>
              <a:pPr/>
              <a:t>5/26/2023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D7E21-0E9F-4F20-91AD-4435C1236D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23371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1FF270-0B13-4215-89A2-EE71A9D4D66A}" type="datetimeFigureOut">
              <a:rPr lang="en-US" smtClean="0"/>
              <a:pPr/>
              <a:t>5/26/2023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7CD7E21-0E9F-4F20-91AD-4435C1236D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23458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8F91C94-31EE-4F95-B4DC-0F1EE358F4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7666" y="722644"/>
            <a:ext cx="8596668" cy="5412712"/>
          </a:xfrm>
        </p:spPr>
        <p:txBody>
          <a:bodyPr>
            <a:normAutofit fontScale="25000" lnSpcReduction="20000"/>
          </a:bodyPr>
          <a:lstStyle/>
          <a:p>
            <a:pPr marL="0" lvl="0" indent="0" algn="ctr" defTabSz="914400">
              <a:spcBef>
                <a:spcPct val="20000"/>
              </a:spcBef>
              <a:buClrTx/>
              <a:buSzTx/>
              <a:buNone/>
              <a:defRPr/>
            </a:pPr>
            <a:r>
              <a:rPr lang="en-US" altLang="en-US" sz="9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NAZARETH COLLEGE OF ARTS AND SCIENCE </a:t>
            </a:r>
            <a:br>
              <a:rPr lang="en-US" altLang="en-US" sz="9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altLang="en-US" sz="9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Affiliated To University Of Madras                                                                        Re-accredited by NAAC with ‘B’ grade</a:t>
            </a:r>
            <a:br>
              <a:rPr lang="en-US" altLang="en-US" sz="9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altLang="en-US" sz="96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ctr" defTabSz="914400">
              <a:spcBef>
                <a:spcPct val="20000"/>
              </a:spcBef>
              <a:buClrTx/>
              <a:buSzTx/>
              <a:buNone/>
              <a:defRPr/>
            </a:pPr>
            <a:r>
              <a:rPr lang="en-US" altLang="en-US" sz="9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PROBLEM </a:t>
            </a:r>
            <a:r>
              <a:rPr lang="en-US" altLang="en-US" sz="96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SOLVING USING PYTHON </a:t>
            </a:r>
          </a:p>
          <a:p>
            <a:pPr marL="0" indent="0" algn="ctr" defTabSz="914400">
              <a:spcBef>
                <a:spcPct val="20000"/>
              </a:spcBef>
              <a:buClrTx/>
              <a:buSzTx/>
              <a:buNone/>
              <a:defRPr/>
            </a:pPr>
            <a:endParaRPr lang="en-US" altLang="en-US" sz="96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defTabSz="914400">
              <a:spcBef>
                <a:spcPct val="20000"/>
              </a:spcBef>
              <a:buClrTx/>
              <a:buSzTx/>
              <a:buNone/>
              <a:defRPr/>
            </a:pPr>
            <a:r>
              <a:rPr lang="en-US" altLang="en-US" sz="9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UNIT III</a:t>
            </a:r>
          </a:p>
          <a:p>
            <a:pPr marL="0" lvl="0" indent="0" algn="ctr">
              <a:spcBef>
                <a:spcPct val="20000"/>
              </a:spcBef>
              <a:buNone/>
            </a:pPr>
            <a:r>
              <a:rPr lang="en-US" altLang="en-US" sz="9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Functions</a:t>
            </a:r>
          </a:p>
          <a:p>
            <a:pPr marL="0" lvl="0" indent="0" algn="ctr">
              <a:spcBef>
                <a:spcPct val="20000"/>
              </a:spcBef>
              <a:buNone/>
            </a:pPr>
            <a:r>
              <a:rPr lang="en-US" altLang="en-US" sz="9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Math Functions</a:t>
            </a:r>
          </a:p>
          <a:p>
            <a:pPr marL="0" lvl="0" indent="0" algn="ctr">
              <a:spcBef>
                <a:spcPct val="20000"/>
              </a:spcBef>
              <a:buNone/>
            </a:pPr>
            <a:endParaRPr lang="en-US" altLang="en-US" sz="11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ctr">
              <a:spcBef>
                <a:spcPct val="20000"/>
              </a:spcBef>
              <a:buNone/>
            </a:pPr>
            <a:r>
              <a:rPr lang="en-US" altLang="en-US" sz="9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CLASS :I B.SC CS</a:t>
            </a:r>
          </a:p>
          <a:p>
            <a:pPr marL="0" indent="0" algn="ctr" defTabSz="914400">
              <a:spcBef>
                <a:spcPct val="20000"/>
              </a:spcBef>
              <a:buClrTx/>
              <a:buSzTx/>
              <a:buNone/>
              <a:defRPr/>
            </a:pPr>
            <a:r>
              <a:rPr lang="en-US" altLang="en-US" sz="9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SEMESTER: </a:t>
            </a:r>
            <a:r>
              <a:rPr lang="en-US" altLang="en-US" sz="9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ODD(2022-2023)</a:t>
            </a:r>
            <a:endParaRPr lang="en-US" altLang="en-US" sz="9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defTabSz="914400">
              <a:spcBef>
                <a:spcPct val="20000"/>
              </a:spcBef>
              <a:buClrTx/>
              <a:buSzTx/>
              <a:buNone/>
              <a:defRPr/>
            </a:pPr>
            <a:endParaRPr lang="en-US" altLang="en-US" sz="9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defTabSz="914400">
              <a:spcBef>
                <a:spcPct val="20000"/>
              </a:spcBef>
              <a:buClrTx/>
              <a:buSzTx/>
              <a:buNone/>
              <a:defRPr/>
            </a:pPr>
            <a:r>
              <a:rPr lang="en-US" altLang="en-US" sz="9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STAFF NAME: </a:t>
            </a:r>
            <a:r>
              <a:rPr lang="en-US" altLang="en-US" sz="9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MS.S.ABIRAMI</a:t>
            </a:r>
            <a:endParaRPr lang="en-US" altLang="en-US" sz="9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defTabSz="914400">
              <a:spcBef>
                <a:spcPct val="20000"/>
              </a:spcBef>
              <a:buClrTx/>
              <a:buSzTx/>
              <a:buNone/>
              <a:defRPr/>
            </a:pPr>
            <a:endParaRPr lang="en-US" altLang="en-US" sz="9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defTabSz="914400">
              <a:spcBef>
                <a:spcPct val="20000"/>
              </a:spcBef>
              <a:buClrTx/>
              <a:buSzTx/>
              <a:buNone/>
              <a:defRPr/>
            </a:pPr>
            <a:r>
              <a:rPr lang="en-US" altLang="en-US" sz="9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DEPARTMENT: COMPUTER SCIENCE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47183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B27773C-7160-48C5-AA0B-D30A4874E3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Math functions</a:t>
            </a:r>
            <a:r>
              <a:rPr lang="en-IN" sz="1800" b="1" i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IN" sz="1800" b="1" i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FCAD461-6D71-4FE6-A014-D6CF87ED99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316183"/>
            <a:ext cx="10323175" cy="4725180"/>
          </a:xfrm>
        </p:spPr>
        <p:txBody>
          <a:bodyPr>
            <a:normAutofit/>
          </a:bodyPr>
          <a:lstStyle/>
          <a:p>
            <a:pPr marL="875665" marR="664210" algn="just">
              <a:lnSpc>
                <a:spcPct val="122000"/>
              </a:lnSpc>
              <a:spcBef>
                <a:spcPts val="605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Math and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cmath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are mathematical modules available in Python to support familiar mathematical functions. </a:t>
            </a:r>
          </a:p>
          <a:p>
            <a:pPr marL="875665" marR="664210" algn="just">
              <a:lnSpc>
                <a:spcPct val="122000"/>
              </a:lnSpc>
              <a:spcBef>
                <a:spcPts val="605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endParaRPr lang="en-US" sz="24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75665" marR="664210" algn="just">
              <a:lnSpc>
                <a:spcPct val="122000"/>
              </a:lnSpc>
              <a:spcBef>
                <a:spcPts val="605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module is a file that contains a collection of related functions. Before using built-in math functions, import math module.</a:t>
            </a:r>
          </a:p>
          <a:p>
            <a:pPr marL="875665" marR="664210" algn="just">
              <a:lnSpc>
                <a:spcPct val="122000"/>
              </a:lnSpc>
              <a:spcBef>
                <a:spcPts val="605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endParaRPr lang="en-IN" sz="24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13105">
              <a:spcBef>
                <a:spcPts val="42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&gt;&gt;&gt;import math</a:t>
            </a:r>
          </a:p>
          <a:p>
            <a:pPr marL="713105">
              <a:spcBef>
                <a:spcPts val="42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endParaRPr lang="en-US" sz="2400" dirty="0">
              <a:solidFill>
                <a:schemeClr val="tx1"/>
              </a:solidFill>
              <a:effectLst/>
              <a:latin typeface="Consolas" panose="020B0609020204030204" pitchFamily="49" charset="0"/>
              <a:ea typeface="Times New Roman" panose="02020603050405020304" pitchFamily="18" charset="0"/>
            </a:endParaRPr>
          </a:p>
          <a:p>
            <a:pPr marL="713105">
              <a:spcBef>
                <a:spcPts val="42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It will create a module object named math which contains functions and variables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definedin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the module. </a:t>
            </a:r>
            <a:endParaRPr lang="en-IN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894883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7DC647A-4FF8-4342-B217-1F9E32572A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429491"/>
            <a:ext cx="8596668" cy="5611871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Some of the familiar math Functions</a:t>
            </a:r>
          </a:p>
          <a:p>
            <a:endParaRPr lang="en-IN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xmlns="" id="{3139EB01-BEE3-4DAA-936E-77E4557F99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453205840"/>
              </p:ext>
            </p:extLst>
          </p:nvPr>
        </p:nvGraphicFramePr>
        <p:xfrm>
          <a:off x="677333" y="1129420"/>
          <a:ext cx="10974340" cy="491194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346849">
                  <a:extLst>
                    <a:ext uri="{9D8B030D-6E8A-4147-A177-3AD203B41FA5}">
                      <a16:colId xmlns:a16="http://schemas.microsoft.com/office/drawing/2014/main" xmlns="" val="3523974004"/>
                    </a:ext>
                  </a:extLst>
                </a:gridCol>
                <a:gridCol w="3224218">
                  <a:extLst>
                    <a:ext uri="{9D8B030D-6E8A-4147-A177-3AD203B41FA5}">
                      <a16:colId xmlns:a16="http://schemas.microsoft.com/office/drawing/2014/main" xmlns="" val="313992463"/>
                    </a:ext>
                  </a:extLst>
                </a:gridCol>
                <a:gridCol w="3449782">
                  <a:extLst>
                    <a:ext uri="{9D8B030D-6E8A-4147-A177-3AD203B41FA5}">
                      <a16:colId xmlns:a16="http://schemas.microsoft.com/office/drawing/2014/main" xmlns="" val="3405290642"/>
                    </a:ext>
                  </a:extLst>
                </a:gridCol>
                <a:gridCol w="1953491">
                  <a:extLst>
                    <a:ext uri="{9D8B030D-6E8A-4147-A177-3AD203B41FA5}">
                      <a16:colId xmlns:a16="http://schemas.microsoft.com/office/drawing/2014/main" xmlns="" val="1921050700"/>
                    </a:ext>
                  </a:extLst>
                </a:gridCol>
              </a:tblGrid>
              <a:tr h="826622">
                <a:tc>
                  <a:txBody>
                    <a:bodyPr/>
                    <a:lstStyle/>
                    <a:p>
                      <a:pPr marL="235585">
                        <a:spcBef>
                          <a:spcPts val="215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Function</a:t>
                      </a:r>
                      <a:endParaRPr lang="en-IN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5885">
                        <a:spcBef>
                          <a:spcPts val="215"/>
                        </a:spcBef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Description</a:t>
                      </a:r>
                      <a:endParaRPr lang="en-IN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13385">
                        <a:spcBef>
                          <a:spcPts val="215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Example</a:t>
                      </a:r>
                      <a:endParaRPr lang="en-IN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13080" marR="493395" algn="ctr">
                        <a:spcBef>
                          <a:spcPts val="215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Output</a:t>
                      </a:r>
                      <a:endParaRPr lang="en-IN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2551213944"/>
                  </a:ext>
                </a:extLst>
              </a:tr>
              <a:tr h="1152894">
                <a:tc>
                  <a:txBody>
                    <a:bodyPr/>
                    <a:lstStyle/>
                    <a:p>
                      <a:pPr marL="96520">
                        <a:spcBef>
                          <a:spcPts val="205"/>
                        </a:spcBef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abs(n)</a:t>
                      </a:r>
                      <a:endParaRPr lang="en-IN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5885" marR="74295">
                        <a:lnSpc>
                          <a:spcPct val="108000"/>
                        </a:lnSpc>
                        <a:spcBef>
                          <a:spcPts val="205"/>
                        </a:spcBef>
                        <a:tabLst>
                          <a:tab pos="663575" algn="l"/>
                        </a:tabLs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Return	</a:t>
                      </a:r>
                      <a:r>
                        <a:rPr lang="en-US" sz="2400" spc="-3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the 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absolute value of</a:t>
                      </a:r>
                      <a:r>
                        <a:rPr lang="en-US" sz="2400" spc="29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spc="-7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endParaRPr lang="en-IN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95885">
                        <a:lnSpc>
                          <a:spcPts val="1370"/>
                        </a:lnSpc>
                        <a:spcBef>
                          <a:spcPts val="205"/>
                        </a:spcBef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number(n)</a:t>
                      </a:r>
                      <a:endParaRPr lang="en-IN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5885">
                        <a:spcBef>
                          <a:spcPts val="205"/>
                        </a:spcBef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abs(–99)</a:t>
                      </a:r>
                      <a:endParaRPr lang="en-IN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5885">
                        <a:spcBef>
                          <a:spcPts val="205"/>
                        </a:spcBef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</a:t>
                      </a:r>
                      <a:endParaRPr lang="en-IN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2284095456"/>
                  </a:ext>
                </a:extLst>
              </a:tr>
              <a:tr h="1152894">
                <a:tc>
                  <a:txBody>
                    <a:bodyPr/>
                    <a:lstStyle/>
                    <a:p>
                      <a:pPr marL="96520">
                        <a:spcBef>
                          <a:spcPts val="205"/>
                        </a:spcBef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round(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n,d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IN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5885" marR="74930">
                        <a:lnSpc>
                          <a:spcPct val="108000"/>
                        </a:lnSpc>
                        <a:spcBef>
                          <a:spcPts val="205"/>
                        </a:spcBef>
                        <a:tabLst>
                          <a:tab pos="367665" algn="l"/>
                          <a:tab pos="781685" algn="l"/>
                        </a:tabLs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Round	</a:t>
                      </a:r>
                      <a:r>
                        <a:rPr lang="en-US" sz="2400" spc="-85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 </a:t>
                      </a: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number(n) to a </a:t>
                      </a:r>
                      <a:r>
                        <a:rPr lang="en-US" sz="2400" spc="-2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number </a:t>
                      </a: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of	</a:t>
                      </a:r>
                      <a:r>
                        <a:rPr lang="en-US" sz="2400" spc="-2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decimal</a:t>
                      </a:r>
                      <a:endParaRPr lang="en-IN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95885">
                        <a:lnSpc>
                          <a:spcPts val="1365"/>
                        </a:lnSpc>
                        <a:spcBef>
                          <a:spcPts val="205"/>
                        </a:spcBef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points(d)</a:t>
                      </a:r>
                      <a:endParaRPr lang="en-IN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5885">
                        <a:spcBef>
                          <a:spcPts val="205"/>
                        </a:spcBef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round(3.1415,2)</a:t>
                      </a:r>
                      <a:endParaRPr lang="en-IN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5885">
                        <a:spcBef>
                          <a:spcPts val="205"/>
                        </a:spcBef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3.14</a:t>
                      </a:r>
                      <a:endParaRPr lang="en-IN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27036036"/>
                  </a:ext>
                </a:extLst>
              </a:tr>
              <a:tr h="889766">
                <a:tc>
                  <a:txBody>
                    <a:bodyPr/>
                    <a:lstStyle/>
                    <a:p>
                      <a:pPr marL="96520">
                        <a:spcBef>
                          <a:spcPts val="21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floor(n)</a:t>
                      </a:r>
                      <a:endParaRPr lang="en-IN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5885" marR="74930">
                        <a:lnSpc>
                          <a:spcPct val="108000"/>
                        </a:lnSpc>
                        <a:spcBef>
                          <a:spcPts val="210"/>
                        </a:spcBef>
                        <a:spcAft>
                          <a:spcPts val="0"/>
                        </a:spcAft>
                        <a:tabLst>
                          <a:tab pos="730885" algn="l"/>
                        </a:tabLs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Round down	</a:t>
                      </a:r>
                      <a:r>
                        <a:rPr lang="en-US" sz="2400" spc="-45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 </a:t>
                      </a: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nearest</a:t>
                      </a:r>
                      <a:endParaRPr lang="en-IN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95885">
                        <a:lnSpc>
                          <a:spcPts val="1360"/>
                        </a:lnSpc>
                        <a:spcBef>
                          <a:spcPts val="205"/>
                        </a:spcBef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integer</a:t>
                      </a:r>
                      <a:endParaRPr lang="en-IN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5885">
                        <a:spcBef>
                          <a:spcPts val="210"/>
                        </a:spcBef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math.floor(4.7)</a:t>
                      </a:r>
                      <a:endParaRPr lang="en-IN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5885">
                        <a:spcBef>
                          <a:spcPts val="210"/>
                        </a:spcBef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4.0</a:t>
                      </a:r>
                      <a:endParaRPr lang="en-IN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3269465071"/>
                  </a:ext>
                </a:extLst>
              </a:tr>
              <a:tr h="889766">
                <a:tc>
                  <a:txBody>
                    <a:bodyPr/>
                    <a:lstStyle/>
                    <a:p>
                      <a:pPr marL="96520">
                        <a:spcBef>
                          <a:spcPts val="205"/>
                        </a:spcBef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ceil(n)</a:t>
                      </a:r>
                      <a:endParaRPr lang="en-IN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5885">
                        <a:spcBef>
                          <a:spcPts val="205"/>
                        </a:spcBef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Round up to</a:t>
                      </a:r>
                      <a:endParaRPr lang="en-IN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95885" marR="386080">
                        <a:lnSpc>
                          <a:spcPts val="15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nearest integer</a:t>
                      </a:r>
                      <a:endParaRPr lang="en-IN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5885">
                        <a:spcBef>
                          <a:spcPts val="205"/>
                        </a:spcBef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math.ceil(4.7)</a:t>
                      </a:r>
                      <a:endParaRPr lang="en-IN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5885">
                        <a:spcBef>
                          <a:spcPts val="205"/>
                        </a:spcBef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5.0</a:t>
                      </a:r>
                      <a:endParaRPr lang="en-IN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21579650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70197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xmlns="" id="{F1B357A0-8303-4BE4-A99D-CBAEECA3F00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10765629"/>
              </p:ext>
            </p:extLst>
          </p:nvPr>
        </p:nvGraphicFramePr>
        <p:xfrm>
          <a:off x="138545" y="415636"/>
          <a:ext cx="11665527" cy="6130989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216728">
                  <a:extLst>
                    <a:ext uri="{9D8B030D-6E8A-4147-A177-3AD203B41FA5}">
                      <a16:colId xmlns:a16="http://schemas.microsoft.com/office/drawing/2014/main" xmlns="" val="1465935570"/>
                    </a:ext>
                  </a:extLst>
                </a:gridCol>
                <a:gridCol w="2923309">
                  <a:extLst>
                    <a:ext uri="{9D8B030D-6E8A-4147-A177-3AD203B41FA5}">
                      <a16:colId xmlns:a16="http://schemas.microsoft.com/office/drawing/2014/main" xmlns="" val="108555366"/>
                    </a:ext>
                  </a:extLst>
                </a:gridCol>
                <a:gridCol w="3601978">
                  <a:extLst>
                    <a:ext uri="{9D8B030D-6E8A-4147-A177-3AD203B41FA5}">
                      <a16:colId xmlns:a16="http://schemas.microsoft.com/office/drawing/2014/main" xmlns="" val="2469919770"/>
                    </a:ext>
                  </a:extLst>
                </a:gridCol>
                <a:gridCol w="2923512">
                  <a:extLst>
                    <a:ext uri="{9D8B030D-6E8A-4147-A177-3AD203B41FA5}">
                      <a16:colId xmlns:a16="http://schemas.microsoft.com/office/drawing/2014/main" xmlns="" val="1638967077"/>
                    </a:ext>
                  </a:extLst>
                </a:gridCol>
              </a:tblGrid>
              <a:tr h="1219479">
                <a:tc>
                  <a:txBody>
                    <a:bodyPr/>
                    <a:lstStyle/>
                    <a:p>
                      <a:pPr marL="96520">
                        <a:spcBef>
                          <a:spcPts val="205"/>
                        </a:spcBef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pow(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n,d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en-IN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Latha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5885">
                        <a:spcBef>
                          <a:spcPts val="205"/>
                        </a:spcBef>
                        <a:tabLst>
                          <a:tab pos="774065" algn="l"/>
                        </a:tabLs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Return	n</a:t>
                      </a:r>
                      <a:endParaRPr lang="en-IN" sz="2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95885" marR="73025">
                        <a:lnSpc>
                          <a:spcPts val="15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95885" marR="73025">
                        <a:lnSpc>
                          <a:spcPts val="15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raised to the </a:t>
                      </a:r>
                    </a:p>
                    <a:p>
                      <a:pPr marL="95885" marR="73025">
                        <a:lnSpc>
                          <a:spcPts val="15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95885" marR="73025">
                        <a:lnSpc>
                          <a:spcPts val="15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power d</a:t>
                      </a:r>
                      <a:endParaRPr lang="en-IN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Latha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5885">
                        <a:spcBef>
                          <a:spcPts val="205"/>
                        </a:spcBef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</a:rPr>
                        <a:t>math.pow(10,3)</a:t>
                      </a:r>
                      <a:endParaRPr lang="en-IN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Latha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5885">
                        <a:spcBef>
                          <a:spcPts val="205"/>
                        </a:spcBef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</a:rPr>
                        <a:t>1000.0</a:t>
                      </a:r>
                      <a:endParaRPr lang="en-IN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Latha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3239949841"/>
                  </a:ext>
                </a:extLst>
              </a:tr>
              <a:tr h="1307106">
                <a:tc>
                  <a:txBody>
                    <a:bodyPr/>
                    <a:lstStyle/>
                    <a:p>
                      <a:pPr marL="96520">
                        <a:spcBef>
                          <a:spcPts val="21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</a:rPr>
                        <a:t>sqrt(n)</a:t>
                      </a:r>
                      <a:endParaRPr lang="en-IN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Latha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5885" marR="74295" algn="just">
                        <a:lnSpc>
                          <a:spcPct val="108000"/>
                        </a:lnSpc>
                        <a:spcBef>
                          <a:spcPts val="21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Returns the square root of</a:t>
                      </a:r>
                      <a:endParaRPr lang="en-IN" sz="2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95885">
                        <a:lnSpc>
                          <a:spcPts val="1360"/>
                        </a:lnSpc>
                        <a:spcBef>
                          <a:spcPts val="205"/>
                        </a:spcBef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number(n)</a:t>
                      </a:r>
                      <a:endParaRPr lang="en-IN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Latha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5885">
                        <a:spcBef>
                          <a:spcPts val="210"/>
                        </a:spcBef>
                      </a:pP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math.sqrt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(256)</a:t>
                      </a:r>
                      <a:endParaRPr lang="en-IN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Latha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5885">
                        <a:spcBef>
                          <a:spcPts val="210"/>
                        </a:spcBef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</a:rPr>
                        <a:t>16.0</a:t>
                      </a:r>
                      <a:endParaRPr lang="en-IN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Latha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687839856"/>
                  </a:ext>
                </a:extLst>
              </a:tr>
              <a:tr h="2936768">
                <a:tc>
                  <a:txBody>
                    <a:bodyPr/>
                    <a:lstStyle/>
                    <a:p>
                      <a:pPr marL="96520">
                        <a:spcBef>
                          <a:spcPts val="205"/>
                        </a:spcBef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</a:rPr>
                        <a:t>fsum(iterable)</a:t>
                      </a:r>
                      <a:endParaRPr lang="en-IN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Latha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5885" marR="73660">
                        <a:lnSpc>
                          <a:spcPct val="108000"/>
                        </a:lnSpc>
                        <a:spcBef>
                          <a:spcPts val="205"/>
                        </a:spcBef>
                        <a:tabLst>
                          <a:tab pos="596900" algn="l"/>
                          <a:tab pos="706755" algn="l"/>
                        </a:tabLs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Return	</a:t>
                      </a:r>
                      <a:r>
                        <a:rPr lang="en-US" sz="2400" spc="-45" dirty="0">
                          <a:solidFill>
                            <a:schemeClr val="tx1"/>
                          </a:solidFill>
                          <a:effectLst/>
                        </a:rPr>
                        <a:t>an 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accurate floating point	</a:t>
                      </a:r>
                      <a:r>
                        <a:rPr lang="en-US" sz="2400" spc="-30" dirty="0">
                          <a:solidFill>
                            <a:schemeClr val="tx1"/>
                          </a:solidFill>
                          <a:effectLst/>
                        </a:rPr>
                        <a:t>sum 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of values </a:t>
                      </a:r>
                      <a:r>
                        <a:rPr lang="en-US" sz="2400" spc="-35" dirty="0">
                          <a:solidFill>
                            <a:schemeClr val="tx1"/>
                          </a:solidFill>
                          <a:effectLst/>
                        </a:rPr>
                        <a:t>in 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the</a:t>
                      </a:r>
                      <a:r>
                        <a:rPr lang="en-US" sz="2400" spc="-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iterable</a:t>
                      </a:r>
                      <a:endParaRPr lang="en-IN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Latha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5885">
                        <a:spcBef>
                          <a:spcPts val="205"/>
                        </a:spcBef>
                        <a:tabLst>
                          <a:tab pos="802640" algn="l"/>
                          <a:tab pos="1154430" algn="l"/>
                        </a:tabLs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sum([.1,	.1,	.1,</a:t>
                      </a:r>
                      <a:endParaRPr lang="en-IN" sz="2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95885">
                        <a:spcBef>
                          <a:spcPts val="120"/>
                        </a:spcBef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.1,.1,</a:t>
                      </a:r>
                      <a:endParaRPr lang="en-IN" sz="2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95885">
                        <a:spcBef>
                          <a:spcPts val="220"/>
                        </a:spcBef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.1, .1, .1, .1, .1])</a:t>
                      </a:r>
                      <a:endParaRPr lang="en-IN" sz="2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95885">
                        <a:spcBef>
                          <a:spcPts val="225"/>
                        </a:spcBef>
                      </a:pP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fsum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([.1, .1, .1, .1,</a:t>
                      </a:r>
                      <a:endParaRPr lang="en-IN" sz="2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95885">
                        <a:spcBef>
                          <a:spcPts val="110"/>
                        </a:spcBef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.1,</a:t>
                      </a:r>
                      <a:endParaRPr lang="en-IN" sz="2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95885">
                        <a:spcBef>
                          <a:spcPts val="225"/>
                        </a:spcBef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.1, .1, .1, .1, .1])</a:t>
                      </a:r>
                      <a:endParaRPr lang="en-IN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Latha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5885">
                        <a:spcBef>
                          <a:spcPts val="205"/>
                        </a:spcBef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0.99999999999999</a:t>
                      </a:r>
                      <a:endParaRPr lang="en-IN" sz="2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95885">
                        <a:spcBef>
                          <a:spcPts val="205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IN" sz="2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95885">
                        <a:spcBef>
                          <a:spcPts val="25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IN" sz="2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95885">
                        <a:spcBef>
                          <a:spcPts val="205"/>
                        </a:spcBef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1.0</a:t>
                      </a:r>
                      <a:endParaRPr lang="en-IN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Latha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3594559657"/>
                  </a:ext>
                </a:extLst>
              </a:tr>
              <a:tr h="667636">
                <a:tc>
                  <a:txBody>
                    <a:bodyPr/>
                    <a:lstStyle/>
                    <a:p>
                      <a:pPr marL="96520">
                        <a:spcBef>
                          <a:spcPts val="205"/>
                        </a:spcBef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</a:rPr>
                        <a:t>factorial(n)</a:t>
                      </a:r>
                      <a:endParaRPr lang="en-IN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Latha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5885" marR="74295">
                        <a:lnSpc>
                          <a:spcPts val="1500"/>
                        </a:lnSpc>
                        <a:spcBef>
                          <a:spcPts val="85"/>
                        </a:spcBef>
                        <a:spcAft>
                          <a:spcPts val="0"/>
                        </a:spcAft>
                        <a:tabLst>
                          <a:tab pos="774065" algn="l"/>
                        </a:tabLst>
                      </a:pPr>
                      <a:endParaRPr lang="en-US" sz="2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95885" marR="74295">
                        <a:lnSpc>
                          <a:spcPts val="1500"/>
                        </a:lnSpc>
                        <a:spcBef>
                          <a:spcPts val="85"/>
                        </a:spcBef>
                        <a:spcAft>
                          <a:spcPts val="0"/>
                        </a:spcAft>
                        <a:tabLst>
                          <a:tab pos="774065" algn="l"/>
                        </a:tabLs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Return	</a:t>
                      </a:r>
                      <a:r>
                        <a:rPr lang="en-US" sz="2400" spc="-85" dirty="0">
                          <a:solidFill>
                            <a:schemeClr val="tx1"/>
                          </a:solidFill>
                          <a:effectLst/>
                        </a:rPr>
                        <a:t>n 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factorial</a:t>
                      </a:r>
                      <a:endParaRPr lang="en-IN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Latha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5885">
                        <a:spcBef>
                          <a:spcPts val="205"/>
                        </a:spcBef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</a:rPr>
                        <a:t>math.factorial(5)</a:t>
                      </a:r>
                      <a:endParaRPr lang="en-IN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Latha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5885">
                        <a:spcBef>
                          <a:spcPts val="205"/>
                        </a:spcBef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120</a:t>
                      </a:r>
                      <a:endParaRPr lang="en-IN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Latha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1264209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0547497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6851A2B6-8A58-4820-9149-7BA70F1F3F6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358966686"/>
              </p:ext>
            </p:extLst>
          </p:nvPr>
        </p:nvGraphicFramePr>
        <p:xfrm>
          <a:off x="124691" y="687719"/>
          <a:ext cx="11817927" cy="560224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399309">
                  <a:extLst>
                    <a:ext uri="{9D8B030D-6E8A-4147-A177-3AD203B41FA5}">
                      <a16:colId xmlns:a16="http://schemas.microsoft.com/office/drawing/2014/main" xmlns="" val="1228514585"/>
                    </a:ext>
                  </a:extLst>
                </a:gridCol>
                <a:gridCol w="3387543">
                  <a:extLst>
                    <a:ext uri="{9D8B030D-6E8A-4147-A177-3AD203B41FA5}">
                      <a16:colId xmlns:a16="http://schemas.microsoft.com/office/drawing/2014/main" xmlns="" val="3216040830"/>
                    </a:ext>
                  </a:extLst>
                </a:gridCol>
                <a:gridCol w="3367102">
                  <a:extLst>
                    <a:ext uri="{9D8B030D-6E8A-4147-A177-3AD203B41FA5}">
                      <a16:colId xmlns:a16="http://schemas.microsoft.com/office/drawing/2014/main" xmlns="" val="1691906967"/>
                    </a:ext>
                  </a:extLst>
                </a:gridCol>
                <a:gridCol w="3663973">
                  <a:extLst>
                    <a:ext uri="{9D8B030D-6E8A-4147-A177-3AD203B41FA5}">
                      <a16:colId xmlns:a16="http://schemas.microsoft.com/office/drawing/2014/main" xmlns="" val="816210621"/>
                    </a:ext>
                  </a:extLst>
                </a:gridCol>
              </a:tblGrid>
              <a:tr h="1866606">
                <a:tc>
                  <a:txBody>
                    <a:bodyPr/>
                    <a:lstStyle/>
                    <a:p>
                      <a:pPr marL="96520">
                        <a:spcBef>
                          <a:spcPts val="205"/>
                        </a:spcBef>
                      </a:pP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gcd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(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n,m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en-IN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Latha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5885" marR="74295">
                        <a:lnSpc>
                          <a:spcPct val="108000"/>
                        </a:lnSpc>
                        <a:spcBef>
                          <a:spcPts val="205"/>
                        </a:spcBef>
                        <a:tabLst>
                          <a:tab pos="723265" algn="l"/>
                        </a:tabLs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Return greatest common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divisior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spc="-45" dirty="0">
                          <a:solidFill>
                            <a:schemeClr val="tx1"/>
                          </a:solidFill>
                          <a:effectLst/>
                        </a:rPr>
                        <a:t>of</a:t>
                      </a:r>
                      <a:endParaRPr lang="en-IN" sz="2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95885">
                        <a:lnSpc>
                          <a:spcPts val="1365"/>
                        </a:lnSpc>
                        <a:spcBef>
                          <a:spcPts val="205"/>
                        </a:spcBef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(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n,m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en-IN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Latha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5885">
                        <a:spcBef>
                          <a:spcPts val="205"/>
                        </a:spcBef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</a:rPr>
                        <a:t>math.gcd(10,125)</a:t>
                      </a:r>
                      <a:endParaRPr lang="en-IN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Latha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5885">
                        <a:spcBef>
                          <a:spcPts val="205"/>
                        </a:spcBef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en-IN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Latha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3254014515"/>
                  </a:ext>
                </a:extLst>
              </a:tr>
              <a:tr h="1503958">
                <a:tc>
                  <a:txBody>
                    <a:bodyPr/>
                    <a:lstStyle/>
                    <a:p>
                      <a:pPr marL="96520">
                        <a:spcBef>
                          <a:spcPts val="21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</a:rPr>
                        <a:t>trunc(x)</a:t>
                      </a:r>
                      <a:endParaRPr lang="en-IN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Latha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5885" marR="73660" algn="just">
                        <a:lnSpc>
                          <a:spcPct val="108000"/>
                        </a:lnSpc>
                        <a:spcBef>
                          <a:spcPts val="21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Return </a:t>
                      </a:r>
                      <a:r>
                        <a:rPr lang="en-US" sz="2400" spc="-25" dirty="0">
                          <a:solidFill>
                            <a:schemeClr val="tx1"/>
                          </a:solidFill>
                          <a:effectLst/>
                        </a:rPr>
                        <a:t>the 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real value </a:t>
                      </a:r>
                      <a:r>
                        <a:rPr lang="en-US" sz="2400" spc="-70" dirty="0">
                          <a:solidFill>
                            <a:schemeClr val="tx1"/>
                          </a:solidFill>
                          <a:effectLst/>
                        </a:rPr>
                        <a:t>x 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truncated </a:t>
                      </a:r>
                      <a:r>
                        <a:rPr lang="en-US" sz="2400" spc="-35" dirty="0">
                          <a:solidFill>
                            <a:schemeClr val="tx1"/>
                          </a:solidFill>
                          <a:effectLst/>
                        </a:rPr>
                        <a:t>to</a:t>
                      </a:r>
                    </a:p>
                    <a:p>
                      <a:pPr marL="95885" algn="just">
                        <a:lnSpc>
                          <a:spcPts val="1360"/>
                        </a:lnSpc>
                        <a:spcBef>
                          <a:spcPts val="205"/>
                        </a:spcBef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an integral</a:t>
                      </a:r>
                      <a:endParaRPr lang="en-IN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Latha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5885">
                        <a:spcBef>
                          <a:spcPts val="210"/>
                        </a:spcBef>
                      </a:pP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math.trunc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(1.999)</a:t>
                      </a:r>
                      <a:endParaRPr lang="en-IN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Latha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5885">
                        <a:spcBef>
                          <a:spcPts val="210"/>
                        </a:spcBef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IN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Latha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26002955"/>
                  </a:ext>
                </a:extLst>
              </a:tr>
              <a:tr h="2231680">
                <a:tc>
                  <a:txBody>
                    <a:bodyPr/>
                    <a:lstStyle/>
                    <a:p>
                      <a:pPr marL="96520">
                        <a:lnSpc>
                          <a:spcPct val="108000"/>
                        </a:lnSpc>
                        <a:spcBef>
                          <a:spcPts val="205"/>
                        </a:spcBef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sin(x), cos(x), tan(x)</a:t>
                      </a:r>
                      <a:endParaRPr lang="en-IN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Latha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5885">
                        <a:spcBef>
                          <a:spcPts val="205"/>
                        </a:spcBef>
                        <a:tabLst>
                          <a:tab pos="663575" algn="l"/>
                        </a:tabLs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Return	the</a:t>
                      </a:r>
                      <a:endParaRPr lang="en-IN" sz="2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95885" marR="73660">
                        <a:lnSpc>
                          <a:spcPct val="108000"/>
                        </a:lnSpc>
                        <a:spcBef>
                          <a:spcPts val="125"/>
                        </a:spcBef>
                        <a:spcAft>
                          <a:spcPts val="0"/>
                        </a:spcAft>
                        <a:tabLst>
                          <a:tab pos="567055" algn="l"/>
                          <a:tab pos="723900" algn="l"/>
                        </a:tabLs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arc	</a:t>
                      </a:r>
                      <a:r>
                        <a:rPr lang="en-US" sz="2400" spc="-25" dirty="0">
                          <a:solidFill>
                            <a:schemeClr val="tx1"/>
                          </a:solidFill>
                          <a:effectLst/>
                        </a:rPr>
                        <a:t>sine, 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cosine, tangent	</a:t>
                      </a:r>
                      <a:r>
                        <a:rPr lang="en-US" sz="2400" spc="-45" dirty="0">
                          <a:solidFill>
                            <a:schemeClr val="tx1"/>
                          </a:solidFill>
                          <a:effectLst/>
                        </a:rPr>
                        <a:t>of</a:t>
                      </a:r>
                      <a:endParaRPr lang="en-IN" sz="2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95885">
                        <a:lnSpc>
                          <a:spcPts val="1370"/>
                        </a:lnSpc>
                        <a:spcBef>
                          <a:spcPts val="205"/>
                        </a:spcBef>
                        <a:tabLst>
                          <a:tab pos="731520" algn="l"/>
                        </a:tabLs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x,	in</a:t>
                      </a:r>
                      <a:endParaRPr lang="en-IN" sz="2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95885">
                        <a:spcBef>
                          <a:spcPts val="115"/>
                        </a:spcBef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radians.</a:t>
                      </a:r>
                      <a:endParaRPr lang="en-IN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Latha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5885" marR="64135">
                        <a:lnSpc>
                          <a:spcPct val="111000"/>
                        </a:lnSpc>
                        <a:spcBef>
                          <a:spcPts val="205"/>
                        </a:spcBef>
                      </a:pP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math.sin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(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math.pi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/4)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math.cos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(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math.pi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)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math.tan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(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math.pi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/6)</a:t>
                      </a:r>
                      <a:endParaRPr lang="en-IN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Latha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5885">
                        <a:spcBef>
                          <a:spcPts val="205"/>
                        </a:spcBef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0.7071067811865476</a:t>
                      </a:r>
                      <a:endParaRPr lang="en-IN" sz="2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95885">
                        <a:spcBef>
                          <a:spcPts val="220"/>
                        </a:spcBef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–1.0</a:t>
                      </a:r>
                      <a:endParaRPr lang="en-IN" sz="2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95885">
                        <a:spcBef>
                          <a:spcPts val="215"/>
                        </a:spcBef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0.5773502691896257</a:t>
                      </a:r>
                      <a:endParaRPr lang="en-IN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Latha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781349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0147807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69F18B4-1B23-4277-9CE2-53DFAB8D33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Mathematical Constants</a:t>
            </a:r>
            <a:r>
              <a:rPr lang="en-IN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IN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B3D97E9-FB87-47C9-89B9-E75CFD5C2A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10544848" cy="3880773"/>
          </a:xfrm>
        </p:spPr>
        <p:txBody>
          <a:bodyPr/>
          <a:lstStyle/>
          <a:p>
            <a:pPr lvl="4">
              <a:spcBef>
                <a:spcPts val="325"/>
              </a:spcBef>
              <a:buSzPts val="1200"/>
              <a:buFont typeface="Wingdings" panose="05000000000000000000" pitchFamily="2" charset="2"/>
              <a:buChar char="§"/>
              <a:tabLst>
                <a:tab pos="983615" algn="l"/>
                <a:tab pos="984250" algn="l"/>
              </a:tabLst>
            </a:pP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math.pi</a:t>
            </a:r>
            <a:endParaRPr lang="en-IN" sz="24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Symbol" panose="05050102010706020507" pitchFamily="18" charset="2"/>
              <a:cs typeface="Symbol" panose="05050102010706020507" pitchFamily="18" charset="2"/>
            </a:endParaRPr>
          </a:p>
          <a:p>
            <a:pPr marL="713105">
              <a:spcBef>
                <a:spcPts val="42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 mathematical constant π = 3.141592..., to available precision.</a:t>
            </a:r>
            <a:endParaRPr lang="en-IN" sz="24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4">
              <a:spcBef>
                <a:spcPts val="330"/>
              </a:spcBef>
              <a:buSzPts val="1200"/>
              <a:buFont typeface="Wingdings" panose="05000000000000000000" pitchFamily="2" charset="2"/>
              <a:buChar char="§"/>
              <a:tabLst>
                <a:tab pos="983615" algn="l"/>
                <a:tab pos="984250" algn="l"/>
              </a:tabLst>
            </a:pPr>
            <a:endParaRPr lang="en-US" sz="24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Symbol" panose="05050102010706020507" pitchFamily="18" charset="2"/>
              <a:cs typeface="Symbol" panose="05050102010706020507" pitchFamily="18" charset="2"/>
            </a:endParaRPr>
          </a:p>
          <a:p>
            <a:pPr lvl="4">
              <a:spcBef>
                <a:spcPts val="330"/>
              </a:spcBef>
              <a:buSzPts val="1200"/>
              <a:buFont typeface="Wingdings" panose="05000000000000000000" pitchFamily="2" charset="2"/>
              <a:buChar char="§"/>
              <a:tabLst>
                <a:tab pos="983615" algn="l"/>
                <a:tab pos="984250" algn="l"/>
              </a:tabLst>
            </a:pP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math.e</a:t>
            </a:r>
            <a:endParaRPr lang="en-IN" sz="24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Symbol" panose="05050102010706020507" pitchFamily="18" charset="2"/>
              <a:cs typeface="Symbol" panose="05050102010706020507" pitchFamily="18" charset="2"/>
            </a:endParaRPr>
          </a:p>
          <a:p>
            <a:pPr marL="713105">
              <a:spcBef>
                <a:spcPts val="42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 mathematical constant e = 2.718281..., to available precision.</a:t>
            </a:r>
            <a:endParaRPr lang="en-IN" sz="24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IN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6119060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441</TotalTime>
  <Words>210</Words>
  <Application>Microsoft Office PowerPoint</Application>
  <PresentationFormat>Custom</PresentationFormat>
  <Paragraphs>101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Facet</vt:lpstr>
      <vt:lpstr>Slide 1</vt:lpstr>
      <vt:lpstr>Math functions </vt:lpstr>
      <vt:lpstr>Slide 3</vt:lpstr>
      <vt:lpstr>Slide 4</vt:lpstr>
      <vt:lpstr>Slide 5</vt:lpstr>
      <vt:lpstr>Mathematical Constants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User</dc:creator>
  <cp:lastModifiedBy>CS Bsc</cp:lastModifiedBy>
  <cp:revision>76</cp:revision>
  <dcterms:created xsi:type="dcterms:W3CDTF">2021-02-01T13:32:01Z</dcterms:created>
  <dcterms:modified xsi:type="dcterms:W3CDTF">2023-05-26T09:25:26Z</dcterms:modified>
</cp:coreProperties>
</file>