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90A1B-E10C-416A-9CBD-EE677D497C26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4322C-1F9A-47EA-B5B5-5B1DD3AEFF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Refund of Tax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Refund of</a:t>
            </a:r>
            <a:r>
              <a:rPr lang="en-US" dirty="0"/>
              <a:t> unutilized input tax credit can be claimed in the following two cases </a:t>
            </a:r>
            <a:r>
              <a:rPr lang="en-US" b="1" dirty="0"/>
              <a:t>under GST</a:t>
            </a:r>
            <a:r>
              <a:rPr lang="en-US" dirty="0"/>
              <a:t>: Unutilized input tax credit on zero-rated goods/services on which no payment </a:t>
            </a:r>
            <a:r>
              <a:rPr lang="en-US" b="1" dirty="0"/>
              <a:t>of</a:t>
            </a:r>
            <a:r>
              <a:rPr lang="en-US" dirty="0"/>
              <a:t> tax was made can be claimed as </a:t>
            </a:r>
            <a:r>
              <a:rPr lang="en-US" b="1" dirty="0"/>
              <a:t>refund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Provisions relating to Refund of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Application for refund</a:t>
            </a:r>
          </a:p>
          <a:p>
            <a:r>
              <a:rPr lang="en-IN" dirty="0" smtClean="0"/>
              <a:t>Refund of tax paid on inward supplies</a:t>
            </a:r>
          </a:p>
          <a:p>
            <a:r>
              <a:rPr lang="en-IN" dirty="0" smtClean="0"/>
              <a:t>Refund of un-utilised input tax credit</a:t>
            </a:r>
          </a:p>
          <a:p>
            <a:r>
              <a:rPr lang="en-IN" dirty="0" smtClean="0"/>
              <a:t>Furnishing of Documentary evidence</a:t>
            </a:r>
          </a:p>
          <a:p>
            <a:r>
              <a:rPr lang="en-IN" dirty="0" smtClean="0"/>
              <a:t>Order of refund’</a:t>
            </a:r>
          </a:p>
          <a:p>
            <a:r>
              <a:rPr lang="en-IN" dirty="0" smtClean="0"/>
              <a:t>Time limit for sanction of refund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Order of Refund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 </a:t>
            </a:r>
            <a:r>
              <a:rPr lang="en-US" b="1" dirty="0"/>
              <a:t>GST</a:t>
            </a:r>
            <a:r>
              <a:rPr lang="en-US" dirty="0"/>
              <a:t> Officer has to process the </a:t>
            </a:r>
            <a:r>
              <a:rPr lang="en-US" b="1" dirty="0"/>
              <a:t>refund</a:t>
            </a:r>
            <a:r>
              <a:rPr lang="en-US" dirty="0"/>
              <a:t> application within 60 days from the date of submission of application. If the amount of </a:t>
            </a:r>
            <a:r>
              <a:rPr lang="en-US" b="1" dirty="0"/>
              <a:t>refund</a:t>
            </a:r>
            <a:r>
              <a:rPr lang="en-US" dirty="0"/>
              <a:t> is admissible an </a:t>
            </a:r>
            <a:r>
              <a:rPr lang="en-US" b="1" dirty="0"/>
              <a:t>order</a:t>
            </a:r>
            <a:r>
              <a:rPr lang="en-US" dirty="0"/>
              <a:t> will be issued </a:t>
            </a:r>
            <a:r>
              <a:rPr lang="en-US" b="1" dirty="0"/>
              <a:t>in</a:t>
            </a:r>
            <a:r>
              <a:rPr lang="en-US" dirty="0"/>
              <a:t> RFD-06 electronically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Consumer welfare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Detailed note on </a:t>
            </a:r>
            <a:r>
              <a:rPr lang="en-US" b="1" dirty="0"/>
              <a:t>consumer welfare fund</a:t>
            </a:r>
            <a:r>
              <a:rPr lang="en-US" dirty="0"/>
              <a:t>. </a:t>
            </a:r>
            <a:r>
              <a:rPr lang="en-US" b="1" dirty="0"/>
              <a:t>Consumer Welfare Fund</a:t>
            </a:r>
            <a:r>
              <a:rPr lang="en-US" dirty="0"/>
              <a:t> was created to promote and protect the </a:t>
            </a:r>
            <a:r>
              <a:rPr lang="en-US" b="1" dirty="0"/>
              <a:t>welfare</a:t>
            </a:r>
            <a:r>
              <a:rPr lang="en-US" dirty="0"/>
              <a:t> of </a:t>
            </a:r>
            <a:r>
              <a:rPr lang="en-US" b="1" dirty="0"/>
              <a:t>consumer</a:t>
            </a:r>
            <a:r>
              <a:rPr lang="en-US" dirty="0"/>
              <a:t>, create </a:t>
            </a:r>
            <a:r>
              <a:rPr lang="en-US" b="1" dirty="0"/>
              <a:t>consumer</a:t>
            </a:r>
            <a:r>
              <a:rPr lang="en-US" dirty="0"/>
              <a:t> awareness and strengthen </a:t>
            </a:r>
            <a:r>
              <a:rPr lang="en-US" b="1" dirty="0"/>
              <a:t>consumer</a:t>
            </a:r>
            <a:r>
              <a:rPr lang="en-US" dirty="0"/>
              <a:t> movement in the country, particularly in rural areas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E-way bill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</a:t>
            </a:r>
            <a:r>
              <a:rPr lang="en-US" dirty="0"/>
              <a:t>-</a:t>
            </a:r>
            <a:r>
              <a:rPr lang="en-US" b="1" dirty="0"/>
              <a:t>Way Bill</a:t>
            </a:r>
            <a:r>
              <a:rPr lang="en-US" dirty="0"/>
              <a:t> is the short form of </a:t>
            </a:r>
            <a:r>
              <a:rPr lang="en-US" b="1" dirty="0"/>
              <a:t>Electronic Way Bill</a:t>
            </a:r>
            <a:r>
              <a:rPr lang="en-US" dirty="0"/>
              <a:t>. It is a unique document/</a:t>
            </a:r>
            <a:r>
              <a:rPr lang="en-US" b="1" dirty="0"/>
              <a:t>bill</a:t>
            </a:r>
            <a:r>
              <a:rPr lang="en-US" dirty="0"/>
              <a:t>, which is electronically generated for the specific consignment/movement of goods from one place to another, either inter-state or intra-state and of value more than INR 50,000, required </a:t>
            </a:r>
            <a:r>
              <a:rPr lang="en-US" b="1" dirty="0"/>
              <a:t>under</a:t>
            </a:r>
            <a:r>
              <a:rPr lang="en-US" dirty="0"/>
              <a:t> the current </a:t>
            </a:r>
            <a:r>
              <a:rPr lang="en-US" b="1" dirty="0"/>
              <a:t>GST</a:t>
            </a:r>
            <a:r>
              <a:rPr lang="en-US" dirty="0"/>
              <a:t> regime.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Administrative structure of GST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dirty="0"/>
              <a:t>There are 9 classes of officers as per CGST Act, with 17 officers and a general class, whereas SGST Act contains 6 classes of officers, with a general class.</a:t>
            </a:r>
          </a:p>
          <a:p>
            <a:pPr fontAlgn="base"/>
            <a:r>
              <a:rPr lang="en-US" dirty="0"/>
              <a:t>As per Model GST Law</a:t>
            </a:r>
            <a:r>
              <a:rPr lang="en-US" b="1" dirty="0"/>
              <a:t> , Board </a:t>
            </a:r>
            <a:r>
              <a:rPr lang="en-US" b="1" dirty="0" err="1"/>
              <a:t>i.e</a:t>
            </a:r>
            <a:r>
              <a:rPr lang="en-US" b="1" dirty="0"/>
              <a:t> </a:t>
            </a:r>
            <a:r>
              <a:rPr lang="en-US" dirty="0"/>
              <a:t>the Central Board of Excise and Customs constituted under the Central Boards of Revenue Act, 1963 has the power to appoint officers of CGST (Note: State laws may have similar provision)</a:t>
            </a:r>
          </a:p>
          <a:p>
            <a:pPr fontAlgn="base"/>
            <a:r>
              <a:rPr lang="en-US" dirty="0"/>
              <a:t>The Commissioner of SGST under SGST law will have jurisdiction over the whole of the appropriate </a:t>
            </a:r>
            <a:r>
              <a:rPr lang="en-US" dirty="0" err="1"/>
              <a:t>State.All</a:t>
            </a:r>
            <a:r>
              <a:rPr lang="en-US" dirty="0"/>
              <a:t> other officers shall have jurisdiction over the whole of the State or over such areas as the Commissioner may, by notification, specify.</a:t>
            </a:r>
          </a:p>
          <a:p>
            <a:pPr fontAlgn="base"/>
            <a:r>
              <a:rPr lang="en-US" dirty="0"/>
              <a:t>The powers of the First Appellate Authority have been restricted to those specified under Section 79 of the CGST law.(Note: State laws may have similar provision)</a:t>
            </a:r>
          </a:p>
          <a:p>
            <a:pPr fontAlgn="base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97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Refund of Tax</vt:lpstr>
      <vt:lpstr>Provisions relating to Refund of Tax</vt:lpstr>
      <vt:lpstr>Order of Refund</vt:lpstr>
      <vt:lpstr>Consumer welfare fund</vt:lpstr>
      <vt:lpstr>E-way bill  </vt:lpstr>
      <vt:lpstr>Administrative structure of GST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Refund of Tax</dc:title>
  <dc:creator>NAVEEN</dc:creator>
  <cp:lastModifiedBy>NAVEEN</cp:lastModifiedBy>
  <cp:revision>3</cp:revision>
  <dcterms:created xsi:type="dcterms:W3CDTF">2021-04-14T17:11:50Z</dcterms:created>
  <dcterms:modified xsi:type="dcterms:W3CDTF">2021-04-14T17:36:39Z</dcterms:modified>
</cp:coreProperties>
</file>