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5" r:id="rId2"/>
    <p:sldId id="256" r:id="rId3"/>
    <p:sldId id="258" r:id="rId4"/>
    <p:sldId id="259" r:id="rId5"/>
    <p:sldId id="260" r:id="rId6"/>
    <p:sldId id="264" r:id="rId7"/>
    <p:sldId id="265" r:id="rId8"/>
    <p:sldId id="266" r:id="rId9"/>
    <p:sldId id="261" r:id="rId10"/>
    <p:sldId id="262" r:id="rId11"/>
    <p:sldId id="257" r:id="rId12"/>
    <p:sldId id="267" r:id="rId13"/>
    <p:sldId id="268" r:id="rId14"/>
    <p:sldId id="269" r:id="rId15"/>
    <p:sldId id="270" r:id="rId16"/>
    <p:sldId id="271" r:id="rId17"/>
    <p:sldId id="272" r:id="rId18"/>
    <p:sldId id="273" r:id="rId19"/>
    <p:sldId id="274" r:id="rId20"/>
    <p:sldId id="282" r:id="rId21"/>
    <p:sldId id="281" r:id="rId22"/>
    <p:sldId id="283" r:id="rId23"/>
    <p:sldId id="284" r:id="rId24"/>
    <p:sldId id="285" r:id="rId25"/>
    <p:sldId id="28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BC30DF-35CE-43BA-AD1A-8369539679C0}" type="datetimeFigureOut">
              <a:rPr lang="en-US" smtClean="0"/>
              <a:pPr/>
              <a:t>15-Jun-24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FD9118-DA2F-4BAF-8F11-F529550A9D9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3FD9118-DA2F-4BAF-8F11-F529550A9D90}"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ChangeArrowheads="1" noTextEdit="1"/>
          </p:cNvSpPr>
          <p:nvPr>
            <p:ph type="sldImg"/>
          </p:nvPr>
        </p:nvSpPr>
        <p:spPr>
          <a:ln/>
        </p:spPr>
      </p:sp>
      <p:sp>
        <p:nvSpPr>
          <p:cNvPr id="14339" name="Rectangle 2"/>
          <p:cNvSpPr txBox="1">
            <a:spLocks noChangeArrowheads="1"/>
          </p:cNvSpPr>
          <p:nvPr>
            <p:ph type="body" idx="1"/>
          </p:nvPr>
        </p:nvSpPr>
        <p:spPr>
          <a:noFill/>
        </p:spPr>
        <p:txBody>
          <a:bodyPr wrap="none" anchor="ct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F0B2C5-E434-4D58-A392-3D682F8B837E}"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F0B2C5-E434-4D58-A392-3D682F8B837E}"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F0B2C5-E434-4D58-A392-3D682F8B837E}"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F0B2C5-E434-4D58-A392-3D682F8B837E}"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F0B2C5-E434-4D58-A392-3D682F8B837E}"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F0B2C5-E434-4D58-A392-3D682F8B837E}"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F0B2C5-E434-4D58-A392-3D682F8B837E}" type="datetimeFigureOut">
              <a:rPr lang="en-US" smtClean="0"/>
              <a:pPr/>
              <a:t>15-Jun-24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F0B2C5-E434-4D58-A392-3D682F8B837E}" type="datetimeFigureOut">
              <a:rPr lang="en-US" smtClean="0"/>
              <a:pPr/>
              <a:t>15-Jun-24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F0B2C5-E434-4D58-A392-3D682F8B837E}" type="datetimeFigureOut">
              <a:rPr lang="en-US" smtClean="0"/>
              <a:pPr/>
              <a:t>15-Jun-24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F0B2C5-E434-4D58-A392-3D682F8B837E}"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F0B2C5-E434-4D58-A392-3D682F8B837E}"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48FD7-333F-479F-B40D-42918C330E2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F0B2C5-E434-4D58-A392-3D682F8B837E}" type="datetimeFigureOut">
              <a:rPr lang="en-US" smtClean="0"/>
              <a:pPr/>
              <a:t>15-Jun-24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48FD7-333F-479F-B40D-42918C330E2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85800"/>
            <a:ext cx="8534400" cy="3200876"/>
          </a:xfrm>
          <a:prstGeom prst="rect">
            <a:avLst/>
          </a:prstGeom>
        </p:spPr>
        <p:txBody>
          <a:bodyPr wrap="square">
            <a:spAutoFit/>
          </a:bodyPr>
          <a:lstStyle/>
          <a:p>
            <a:r>
              <a:rPr lang="en-US" sz="5400" dirty="0" smtClean="0">
                <a:latin typeface="Times New Roman" pitchFamily="18" charset="0"/>
                <a:cs typeface="Times New Roman" pitchFamily="18" charset="0"/>
              </a:rPr>
              <a:t>SECURITIES LAWS AND MARKET </a:t>
            </a:r>
            <a:r>
              <a:rPr lang="en-US" sz="5400" dirty="0" smtClean="0">
                <a:latin typeface="Times New Roman" pitchFamily="18" charset="0"/>
                <a:cs typeface="Times New Roman" pitchFamily="18" charset="0"/>
              </a:rPr>
              <a:t>OPERATIONS</a:t>
            </a:r>
          </a:p>
          <a:p>
            <a:r>
              <a:rPr lang="en-US" sz="5400" smtClean="0">
                <a:latin typeface="Times New Roman" pitchFamily="18" charset="0"/>
                <a:cs typeface="Times New Roman" pitchFamily="18" charset="0"/>
              </a:rPr>
              <a:t>           S.DEIVAYANAI</a:t>
            </a:r>
            <a:endParaRPr lang="en-US" sz="5400" dirty="0" smtClean="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740307"/>
          </a:xfrm>
          <a:prstGeom prst="rect">
            <a:avLst/>
          </a:prstGeom>
        </p:spPr>
        <p:txBody>
          <a:bodyPr wrap="square">
            <a:spAutoFit/>
          </a:bodyPr>
          <a:lstStyle/>
          <a:p>
            <a:r>
              <a:rPr lang="en-US" sz="4800" b="1" dirty="0">
                <a:latin typeface="Times New Roman" pitchFamily="18" charset="0"/>
                <a:cs typeface="Times New Roman" pitchFamily="18" charset="0"/>
              </a:rPr>
              <a:t>Credit Analysis &amp; Research Ltd. (CARE)</a:t>
            </a:r>
            <a:r>
              <a:rPr lang="en-US" sz="4800" dirty="0" smtClean="0">
                <a:latin typeface="Times New Roman" pitchFamily="18" charset="0"/>
                <a:cs typeface="Times New Roman" pitchFamily="18" charset="0"/>
              </a:rPr>
              <a:t/>
            </a:r>
            <a:br>
              <a:rPr lang="en-US" sz="4800" dirty="0" smtClean="0">
                <a:latin typeface="Times New Roman" pitchFamily="18" charset="0"/>
                <a:cs typeface="Times New Roman" pitchFamily="18" charset="0"/>
              </a:rPr>
            </a:br>
            <a:r>
              <a:rPr lang="en-US" sz="4800" dirty="0">
                <a:latin typeface="Times New Roman" pitchFamily="18" charset="0"/>
                <a:cs typeface="Times New Roman" pitchFamily="18" charset="0"/>
              </a:rPr>
              <a:t>CARE was established in 1993.It is the second-largest credit rating agency in </a:t>
            </a:r>
            <a:r>
              <a:rPr lang="en-US" sz="4800" dirty="0" err="1">
                <a:latin typeface="Times New Roman" pitchFamily="18" charset="0"/>
                <a:cs typeface="Times New Roman" pitchFamily="18" charset="0"/>
              </a:rPr>
              <a:t>India.It</a:t>
            </a:r>
            <a:r>
              <a:rPr lang="en-US" sz="4800" dirty="0">
                <a:latin typeface="Times New Roman" pitchFamily="18" charset="0"/>
                <a:cs typeface="Times New Roman" pitchFamily="18" charset="0"/>
              </a:rPr>
              <a:t> has its head office in </a:t>
            </a:r>
            <a:r>
              <a:rPr lang="en-US" sz="4800" dirty="0" err="1">
                <a:latin typeface="Times New Roman" pitchFamily="18" charset="0"/>
                <a:cs typeface="Times New Roman" pitchFamily="18" charset="0"/>
              </a:rPr>
              <a:t>Mumbai.CARE</a:t>
            </a:r>
            <a:r>
              <a:rPr lang="en-US" sz="4800" dirty="0">
                <a:latin typeface="Times New Roman" pitchFamily="18" charset="0"/>
                <a:cs typeface="Times New Roman" pitchFamily="18" charset="0"/>
              </a:rPr>
              <a:t> Ratings is one of the 5 partners of an international rating agency called ARC Ratings.</a:t>
            </a:r>
            <a:r>
              <a:rPr lang="en-US" sz="4800" dirty="0" smtClean="0">
                <a:latin typeface="Times New Roman" pitchFamily="18" charset="0"/>
                <a:cs typeface="Times New Roman" pitchFamily="18" charset="0"/>
              </a:rPr>
              <a:t/>
            </a:r>
            <a:br>
              <a:rPr lang="en-US" sz="4800" dirty="0" smtClean="0">
                <a:latin typeface="Times New Roman" pitchFamily="18" charset="0"/>
                <a:cs typeface="Times New Roman" pitchFamily="18" charset="0"/>
              </a:rPr>
            </a:br>
            <a:endParaRPr lang="en-US" sz="4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5078313"/>
          </a:xfrm>
          <a:prstGeom prst="rect">
            <a:avLst/>
          </a:prstGeom>
        </p:spPr>
        <p:txBody>
          <a:bodyPr wrap="square">
            <a:spAutoFit/>
          </a:bodyPr>
          <a:lstStyle/>
          <a:p>
            <a:r>
              <a:rPr lang="en-US" sz="3600" b="1" dirty="0">
                <a:latin typeface="Times New Roman" pitchFamily="18" charset="0"/>
                <a:cs typeface="Times New Roman" pitchFamily="18" charset="0"/>
              </a:rPr>
              <a:t>ONICRA It is a private sector agency set up by </a:t>
            </a:r>
            <a:r>
              <a:rPr lang="en-US" sz="3600" b="1" dirty="0" err="1">
                <a:latin typeface="Times New Roman" pitchFamily="18" charset="0"/>
                <a:cs typeface="Times New Roman" pitchFamily="18" charset="0"/>
              </a:rPr>
              <a:t>Onida</a:t>
            </a:r>
            <a:r>
              <a:rPr lang="en-US" sz="3600" b="1" dirty="0">
                <a:latin typeface="Times New Roman" pitchFamily="18" charset="0"/>
                <a:cs typeface="Times New Roman" pitchFamily="18" charset="0"/>
              </a:rPr>
              <a:t> Finance.</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It has its head office in </a:t>
            </a:r>
            <a:r>
              <a:rPr lang="en-US" sz="3600" dirty="0" err="1">
                <a:latin typeface="Times New Roman" pitchFamily="18" charset="0"/>
                <a:cs typeface="Times New Roman" pitchFamily="18" charset="0"/>
              </a:rPr>
              <a:t>Gurgaon.It</a:t>
            </a:r>
            <a:r>
              <a:rPr lang="en-US" sz="3600" dirty="0">
                <a:latin typeface="Times New Roman" pitchFamily="18" charset="0"/>
                <a:cs typeface="Times New Roman" pitchFamily="18" charset="0"/>
              </a:rPr>
              <a:t> provides ratings, risk assessment and analytical solutions to Individuals, MSMEs and </a:t>
            </a:r>
            <a:r>
              <a:rPr lang="en-US" sz="3600" dirty="0" err="1">
                <a:latin typeface="Times New Roman" pitchFamily="18" charset="0"/>
                <a:cs typeface="Times New Roman" pitchFamily="18" charset="0"/>
              </a:rPr>
              <a:t>Corporates.It</a:t>
            </a:r>
            <a:r>
              <a:rPr lang="en-US" sz="3600" dirty="0">
                <a:latin typeface="Times New Roman" pitchFamily="18" charset="0"/>
                <a:cs typeface="Times New Roman" pitchFamily="18" charset="0"/>
              </a:rPr>
              <a:t> is one of only 7 agencies licensed by NSIC (National Small Industries Corporation) to rate </a:t>
            </a:r>
            <a:r>
              <a:rPr lang="en-US" sz="3600" dirty="0" err="1">
                <a:latin typeface="Times New Roman" pitchFamily="18" charset="0"/>
                <a:cs typeface="Times New Roman" pitchFamily="18" charset="0"/>
              </a:rPr>
              <a:t>SMEs.They</a:t>
            </a:r>
            <a:r>
              <a:rPr lang="en-US" sz="3600" dirty="0">
                <a:latin typeface="Times New Roman" pitchFamily="18" charset="0"/>
                <a:cs typeface="Times New Roman" pitchFamily="18" charset="0"/>
              </a:rPr>
              <a:t> have offices over 125 locations in India</a:t>
            </a:r>
            <a:r>
              <a:rPr lang="en-US" sz="2400" dirty="0">
                <a:latin typeface="Times New Roman" pitchFamily="18" charset="0"/>
                <a:cs typeface="Times New Roman"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4832092"/>
          </a:xfrm>
          <a:prstGeom prst="rect">
            <a:avLst/>
          </a:prstGeom>
        </p:spPr>
        <p:txBody>
          <a:bodyPr wrap="square">
            <a:spAutoFit/>
          </a:bodyPr>
          <a:lstStyle/>
          <a:p>
            <a:r>
              <a:rPr lang="en-US" sz="4400" b="1" dirty="0">
                <a:latin typeface="Times New Roman" pitchFamily="18" charset="0"/>
                <a:cs typeface="Times New Roman" pitchFamily="18" charset="0"/>
              </a:rPr>
              <a:t>FACTORS CONSIDERED IN CREDIT RATING</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a:latin typeface="Times New Roman" pitchFamily="18" charset="0"/>
                <a:cs typeface="Times New Roman" pitchFamily="18" charset="0"/>
              </a:rPr>
              <a:t>Issuers ability to service its </a:t>
            </a:r>
            <a:r>
              <a:rPr lang="en-US" sz="4400" dirty="0" err="1">
                <a:latin typeface="Times New Roman" pitchFamily="18" charset="0"/>
                <a:cs typeface="Times New Roman" pitchFamily="18" charset="0"/>
              </a:rPr>
              <a:t>debt.Market</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positon</a:t>
            </a:r>
            <a:r>
              <a:rPr lang="en-US" sz="4400" dirty="0">
                <a:latin typeface="Times New Roman" pitchFamily="18" charset="0"/>
                <a:cs typeface="Times New Roman" pitchFamily="18" charset="0"/>
              </a:rPr>
              <a:t> of the </a:t>
            </a:r>
            <a:r>
              <a:rPr lang="en-US" sz="4400" dirty="0" err="1">
                <a:latin typeface="Times New Roman" pitchFamily="18" charset="0"/>
                <a:cs typeface="Times New Roman" pitchFamily="18" charset="0"/>
              </a:rPr>
              <a:t>company.Quality</a:t>
            </a:r>
            <a:r>
              <a:rPr lang="en-US" sz="4400" dirty="0">
                <a:latin typeface="Times New Roman" pitchFamily="18" charset="0"/>
                <a:cs typeface="Times New Roman" pitchFamily="18" charset="0"/>
              </a:rPr>
              <a:t> of </a:t>
            </a:r>
            <a:r>
              <a:rPr lang="en-US" sz="4400" dirty="0" err="1">
                <a:latin typeface="Times New Roman" pitchFamily="18" charset="0"/>
                <a:cs typeface="Times New Roman" pitchFamily="18" charset="0"/>
              </a:rPr>
              <a:t>management.Legal</a:t>
            </a:r>
            <a:r>
              <a:rPr lang="en-US" sz="4400" dirty="0">
                <a:latin typeface="Times New Roman" pitchFamily="18" charset="0"/>
                <a:cs typeface="Times New Roman" pitchFamily="18" charset="0"/>
              </a:rPr>
              <a:t> position of the </a:t>
            </a:r>
            <a:r>
              <a:rPr lang="en-US" sz="4400" dirty="0" err="1">
                <a:latin typeface="Times New Roman" pitchFamily="18" charset="0"/>
                <a:cs typeface="Times New Roman" pitchFamily="18" charset="0"/>
              </a:rPr>
              <a:t>instrument.Industry</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risks.Regulatory</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environment.Other</a:t>
            </a:r>
            <a:r>
              <a:rPr lang="en-US" sz="4400" dirty="0">
                <a:latin typeface="Times New Roman" pitchFamily="18" charset="0"/>
                <a:cs typeface="Times New Roman" pitchFamily="18" charset="0"/>
              </a:rPr>
              <a:t> factors.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986528"/>
          </a:xfrm>
          <a:prstGeom prst="rect">
            <a:avLst/>
          </a:prstGeom>
        </p:spPr>
        <p:txBody>
          <a:bodyPr wrap="square">
            <a:spAutoFit/>
          </a:bodyPr>
          <a:lstStyle/>
          <a:p>
            <a:r>
              <a:rPr lang="en-US" sz="3200" b="1" dirty="0">
                <a:latin typeface="Times New Roman" pitchFamily="18" charset="0"/>
                <a:cs typeface="Times New Roman" pitchFamily="18" charset="0"/>
              </a:rPr>
              <a:t>PROCESS OF CREDIT RATING</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a:latin typeface="Times New Roman" pitchFamily="18" charset="0"/>
                <a:cs typeface="Times New Roman" pitchFamily="18" charset="0"/>
              </a:rPr>
              <a:t>An agreement is entered into between the rating agency and the issuer </a:t>
            </a:r>
            <a:r>
              <a:rPr lang="en-US" sz="3200" dirty="0" err="1">
                <a:latin typeface="Times New Roman" pitchFamily="18" charset="0"/>
                <a:cs typeface="Times New Roman" pitchFamily="18" charset="0"/>
              </a:rPr>
              <a:t>company.Appointment</a:t>
            </a:r>
            <a:r>
              <a:rPr lang="en-US" sz="3200" dirty="0">
                <a:latin typeface="Times New Roman" pitchFamily="18" charset="0"/>
                <a:cs typeface="Times New Roman" pitchFamily="18" charset="0"/>
              </a:rPr>
              <a:t> of analytical team. The rating agency assigns the job to a team of </a:t>
            </a:r>
            <a:r>
              <a:rPr lang="en-US" sz="3200" dirty="0" err="1">
                <a:latin typeface="Times New Roman" pitchFamily="18" charset="0"/>
                <a:cs typeface="Times New Roman" pitchFamily="18" charset="0"/>
              </a:rPr>
              <a:t>experts.Meeting</a:t>
            </a:r>
            <a:r>
              <a:rPr lang="en-US" sz="3200" dirty="0">
                <a:latin typeface="Times New Roman" pitchFamily="18" charset="0"/>
                <a:cs typeface="Times New Roman" pitchFamily="18" charset="0"/>
              </a:rPr>
              <a:t> the officials. To obtain clarifications and understanding the client's business the analytical team visits and interacts with the executives of the </a:t>
            </a:r>
            <a:r>
              <a:rPr lang="en-US" sz="3200" dirty="0" err="1">
                <a:latin typeface="Times New Roman" pitchFamily="18" charset="0"/>
                <a:cs typeface="Times New Roman" pitchFamily="18" charset="0"/>
              </a:rPr>
              <a:t>client.Discussion</a:t>
            </a:r>
            <a:r>
              <a:rPr lang="en-US" sz="3200" dirty="0">
                <a:latin typeface="Times New Roman" pitchFamily="18" charset="0"/>
                <a:cs typeface="Times New Roman" pitchFamily="18" charset="0"/>
              </a:rPr>
              <a:t> about findings with internal </a:t>
            </a:r>
            <a:r>
              <a:rPr lang="en-US" sz="3200" dirty="0" err="1">
                <a:latin typeface="Times New Roman" pitchFamily="18" charset="0"/>
                <a:cs typeface="Times New Roman" pitchFamily="18" charset="0"/>
              </a:rPr>
              <a:t>committee.Meeting</a:t>
            </a:r>
            <a:r>
              <a:rPr lang="en-US" sz="3200" dirty="0">
                <a:latin typeface="Times New Roman" pitchFamily="18" charset="0"/>
                <a:cs typeface="Times New Roman" pitchFamily="18" charset="0"/>
              </a:rPr>
              <a:t> of the rating committee. generally comprises of a few directors and is the final authority for assigning </a:t>
            </a:r>
            <a:r>
              <a:rPr lang="en-US" sz="3200" dirty="0" err="1">
                <a:latin typeface="Times New Roman" pitchFamily="18" charset="0"/>
                <a:cs typeface="Times New Roman" pitchFamily="18" charset="0"/>
              </a:rPr>
              <a:t>ratings.Communication</a:t>
            </a:r>
            <a:r>
              <a:rPr lang="en-US" sz="3200" dirty="0">
                <a:latin typeface="Times New Roman" pitchFamily="18" charset="0"/>
                <a:cs typeface="Times New Roman" pitchFamily="18" charset="0"/>
              </a:rPr>
              <a:t> of </a:t>
            </a:r>
            <a:r>
              <a:rPr lang="en-US" sz="3200" dirty="0" err="1">
                <a:latin typeface="Times New Roman" pitchFamily="18" charset="0"/>
                <a:cs typeface="Times New Roman" pitchFamily="18" charset="0"/>
              </a:rPr>
              <a:t>decision.Information</a:t>
            </a:r>
            <a:r>
              <a:rPr lang="en-US" sz="3200" dirty="0">
                <a:latin typeface="Times New Roman" pitchFamily="18" charset="0"/>
                <a:cs typeface="Times New Roman" pitchFamily="18" charset="0"/>
              </a:rPr>
              <a:t> to the public through reports and the </a:t>
            </a:r>
            <a:r>
              <a:rPr lang="en-US" sz="3200" dirty="0" err="1">
                <a:latin typeface="Times New Roman" pitchFamily="18" charset="0"/>
                <a:cs typeface="Times New Roman" pitchFamily="18" charset="0"/>
              </a:rPr>
              <a:t>press.Revision</a:t>
            </a:r>
            <a:r>
              <a:rPr lang="en-US" sz="3200" dirty="0">
                <a:latin typeface="Times New Roman" pitchFamily="18" charset="0"/>
                <a:cs typeface="Times New Roman" pitchFamily="18" charset="0"/>
              </a:rPr>
              <a:t> of the rating.</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8991600" cy="6186309"/>
          </a:xfrm>
          <a:prstGeom prst="rect">
            <a:avLst/>
          </a:prstGeom>
        </p:spPr>
        <p:txBody>
          <a:bodyPr wrap="square">
            <a:spAutoFit/>
          </a:bodyPr>
          <a:lstStyle/>
          <a:p>
            <a:r>
              <a:rPr lang="en-US" sz="3600" b="1" dirty="0">
                <a:latin typeface="Times New Roman" pitchFamily="18" charset="0"/>
                <a:cs typeface="Times New Roman" pitchFamily="18" charset="0"/>
              </a:rPr>
              <a:t>TYPES OF CREDIT RATING </a:t>
            </a:r>
            <a:r>
              <a:rPr lang="en-US" sz="3600" b="1" dirty="0" err="1">
                <a:latin typeface="Times New Roman" pitchFamily="18" charset="0"/>
                <a:cs typeface="Times New Roman" pitchFamily="18" charset="0"/>
              </a:rPr>
              <a:t>Rating</a:t>
            </a:r>
            <a:r>
              <a:rPr lang="en-US" sz="3600" b="1" dirty="0">
                <a:latin typeface="Times New Roman" pitchFamily="18" charset="0"/>
                <a:cs typeface="Times New Roman" pitchFamily="18" charset="0"/>
              </a:rPr>
              <a:t> of bonds and debentures.</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Rating of equity </a:t>
            </a:r>
            <a:r>
              <a:rPr lang="en-US" sz="3600" dirty="0" err="1">
                <a:latin typeface="Times New Roman" pitchFamily="18" charset="0"/>
                <a:cs typeface="Times New Roman" pitchFamily="18" charset="0"/>
              </a:rPr>
              <a:t>shares.Rating</a:t>
            </a:r>
            <a:r>
              <a:rPr lang="en-US" sz="3600" dirty="0">
                <a:latin typeface="Times New Roman" pitchFamily="18" charset="0"/>
                <a:cs typeface="Times New Roman" pitchFamily="18" charset="0"/>
              </a:rPr>
              <a:t> of preference </a:t>
            </a:r>
            <a:r>
              <a:rPr lang="en-US" sz="3600" dirty="0" err="1">
                <a:latin typeface="Times New Roman" pitchFamily="18" charset="0"/>
                <a:cs typeface="Times New Roman" pitchFamily="18" charset="0"/>
              </a:rPr>
              <a:t>shares.Rating</a:t>
            </a:r>
            <a:r>
              <a:rPr lang="en-US" sz="3600" dirty="0">
                <a:latin typeface="Times New Roman" pitchFamily="18" charset="0"/>
                <a:cs typeface="Times New Roman" pitchFamily="18" charset="0"/>
              </a:rPr>
              <a:t> of medium term loans (Public deposits, CDs etc.).Rating of short-term instruments [Commercial Papers (CPs)</a:t>
            </a:r>
            <a:r>
              <a:rPr lang="en-US" sz="3600" dirty="0" err="1">
                <a:latin typeface="Times New Roman" pitchFamily="18" charset="0"/>
                <a:cs typeface="Times New Roman" pitchFamily="18" charset="0"/>
              </a:rPr>
              <a:t>IRating</a:t>
            </a:r>
            <a:r>
              <a:rPr lang="en-US" sz="3600" dirty="0">
                <a:latin typeface="Times New Roman" pitchFamily="18" charset="0"/>
                <a:cs typeface="Times New Roman" pitchFamily="18" charset="0"/>
              </a:rPr>
              <a:t> of </a:t>
            </a:r>
            <a:r>
              <a:rPr lang="en-US" sz="3600" dirty="0" err="1">
                <a:latin typeface="Times New Roman" pitchFamily="18" charset="0"/>
                <a:cs typeface="Times New Roman" pitchFamily="18" charset="0"/>
              </a:rPr>
              <a:t>borrowers.Rating</a:t>
            </a:r>
            <a:r>
              <a:rPr lang="en-US" sz="3600" dirty="0">
                <a:latin typeface="Times New Roman" pitchFamily="18" charset="0"/>
                <a:cs typeface="Times New Roman" pitchFamily="18" charset="0"/>
              </a:rPr>
              <a:t> of real estate builders and </a:t>
            </a:r>
            <a:r>
              <a:rPr lang="en-US" sz="3600" dirty="0" err="1">
                <a:latin typeface="Times New Roman" pitchFamily="18" charset="0"/>
                <a:cs typeface="Times New Roman" pitchFamily="18" charset="0"/>
              </a:rPr>
              <a:t>developers.Ratings</a:t>
            </a:r>
            <a:r>
              <a:rPr lang="en-US" sz="3600" dirty="0">
                <a:latin typeface="Times New Roman" pitchFamily="18" charset="0"/>
                <a:cs typeface="Times New Roman" pitchFamily="18" charset="0"/>
              </a:rPr>
              <a:t> of insurance </a:t>
            </a:r>
            <a:r>
              <a:rPr lang="en-US" sz="3600" dirty="0" err="1">
                <a:latin typeface="Times New Roman" pitchFamily="18" charset="0"/>
                <a:cs typeface="Times New Roman" pitchFamily="18" charset="0"/>
              </a:rPr>
              <a:t>companies.Rating</a:t>
            </a:r>
            <a:r>
              <a:rPr lang="en-US" sz="3600" dirty="0">
                <a:latin typeface="Times New Roman" pitchFamily="18" charset="0"/>
                <a:cs typeface="Times New Roman" pitchFamily="18" charset="0"/>
              </a:rPr>
              <a:t> of collective investment </a:t>
            </a:r>
            <a:r>
              <a:rPr lang="en-US" sz="3600" dirty="0" err="1">
                <a:latin typeface="Times New Roman" pitchFamily="18" charset="0"/>
                <a:cs typeface="Times New Roman" pitchFamily="18" charset="0"/>
              </a:rPr>
              <a:t>schemes.Rating</a:t>
            </a:r>
            <a:r>
              <a:rPr lang="en-US" sz="3600" dirty="0">
                <a:latin typeface="Times New Roman" pitchFamily="18" charset="0"/>
                <a:cs typeface="Times New Roman" pitchFamily="18" charset="0"/>
              </a:rPr>
              <a:t> of </a:t>
            </a:r>
            <a:r>
              <a:rPr lang="en-US" sz="3600" dirty="0" err="1">
                <a:latin typeface="Times New Roman" pitchFamily="18" charset="0"/>
                <a:cs typeface="Times New Roman" pitchFamily="18" charset="0"/>
              </a:rPr>
              <a:t>banks.Rating</a:t>
            </a:r>
            <a:r>
              <a:rPr lang="en-US" sz="3600" dirty="0">
                <a:latin typeface="Times New Roman" pitchFamily="18" charset="0"/>
                <a:cs typeface="Times New Roman" pitchFamily="18" charset="0"/>
              </a:rPr>
              <a:t> of countries and states.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5632311"/>
          </a:xfrm>
          <a:prstGeom prst="rect">
            <a:avLst/>
          </a:prstGeom>
        </p:spPr>
        <p:txBody>
          <a:bodyPr wrap="square">
            <a:spAutoFit/>
          </a:bodyPr>
          <a:lstStyle/>
          <a:p>
            <a:r>
              <a:rPr lang="en-US" sz="4000" b="1" dirty="0">
                <a:latin typeface="Times New Roman" pitchFamily="18" charset="0"/>
                <a:cs typeface="Times New Roman" pitchFamily="18" charset="0"/>
              </a:rPr>
              <a:t>FUNCTIONS/IMPORTANCE OF CREDIT RATING</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a:latin typeface="Times New Roman" pitchFamily="18" charset="0"/>
                <a:cs typeface="Times New Roman" pitchFamily="18" charset="0"/>
              </a:rPr>
              <a:t>It provides unbiased opinion to </a:t>
            </a:r>
            <a:r>
              <a:rPr lang="en-US" sz="4000" dirty="0" err="1">
                <a:latin typeface="Times New Roman" pitchFamily="18" charset="0"/>
                <a:cs typeface="Times New Roman" pitchFamily="18" charset="0"/>
              </a:rPr>
              <a:t>investors.Provide</a:t>
            </a:r>
            <a:r>
              <a:rPr lang="en-US" sz="4000" dirty="0">
                <a:latin typeface="Times New Roman" pitchFamily="18" charset="0"/>
                <a:cs typeface="Times New Roman" pitchFamily="18" charset="0"/>
              </a:rPr>
              <a:t> quality and dependable </a:t>
            </a:r>
            <a:r>
              <a:rPr lang="en-US" sz="4000" dirty="0" err="1">
                <a:latin typeface="Times New Roman" pitchFamily="18" charset="0"/>
                <a:cs typeface="Times New Roman" pitchFamily="18" charset="0"/>
              </a:rPr>
              <a:t>information.Provide</a:t>
            </a:r>
            <a:r>
              <a:rPr lang="en-US" sz="4000" dirty="0">
                <a:latin typeface="Times New Roman" pitchFamily="18" charset="0"/>
                <a:cs typeface="Times New Roman" pitchFamily="18" charset="0"/>
              </a:rPr>
              <a:t> information in easy to understand </a:t>
            </a:r>
            <a:r>
              <a:rPr lang="en-US" sz="4000" dirty="0" err="1">
                <a:latin typeface="Times New Roman" pitchFamily="18" charset="0"/>
                <a:cs typeface="Times New Roman" pitchFamily="18" charset="0"/>
              </a:rPr>
              <a:t>language.Provide</a:t>
            </a:r>
            <a:r>
              <a:rPr lang="en-US" sz="4000" dirty="0">
                <a:latin typeface="Times New Roman" pitchFamily="18" charset="0"/>
                <a:cs typeface="Times New Roman" pitchFamily="18" charset="0"/>
              </a:rPr>
              <a:t> information free of cost or at nominal </a:t>
            </a:r>
            <a:r>
              <a:rPr lang="en-US" sz="4000" dirty="0" err="1">
                <a:latin typeface="Times New Roman" pitchFamily="18" charset="0"/>
                <a:cs typeface="Times New Roman" pitchFamily="18" charset="0"/>
              </a:rPr>
              <a:t>cost.Helps</a:t>
            </a:r>
            <a:r>
              <a:rPr lang="en-US" sz="4000" dirty="0">
                <a:latin typeface="Times New Roman" pitchFamily="18" charset="0"/>
                <a:cs typeface="Times New Roman" pitchFamily="18" charset="0"/>
              </a:rPr>
              <a:t> investors in taking investment </a:t>
            </a:r>
            <a:r>
              <a:rPr lang="en-US" sz="4000" dirty="0" err="1">
                <a:latin typeface="Times New Roman" pitchFamily="18" charset="0"/>
                <a:cs typeface="Times New Roman" pitchFamily="18" charset="0"/>
              </a:rPr>
              <a:t>decisions.Disciplines</a:t>
            </a:r>
            <a:r>
              <a:rPr lang="en-US" sz="4000" dirty="0">
                <a:latin typeface="Times New Roman" pitchFamily="18" charset="0"/>
                <a:cs typeface="Times New Roman" pitchFamily="18" charset="0"/>
              </a:rPr>
              <a:t> corporate borrowers</a:t>
            </a:r>
            <a:r>
              <a:rPr lang="en-US" sz="2400" dirty="0">
                <a:latin typeface="Times New Roman" pitchFamily="18" charset="0"/>
                <a:cs typeface="Times New Roman"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048083"/>
          </a:xfrm>
          <a:prstGeom prst="rect">
            <a:avLst/>
          </a:prstGeom>
        </p:spPr>
        <p:txBody>
          <a:bodyPr wrap="square">
            <a:spAutoFit/>
          </a:bodyPr>
          <a:lstStyle/>
          <a:p>
            <a:r>
              <a:rPr lang="en-US" sz="2000" b="1" dirty="0">
                <a:latin typeface="Times New Roman" pitchFamily="18" charset="0"/>
                <a:cs typeface="Times New Roman" pitchFamily="18" charset="0"/>
              </a:rPr>
              <a:t>BENEFITS OF CREDIT RATING</a:t>
            </a:r>
            <a:r>
              <a:rPr lang="en-US" dirty="0" smtClean="0"/>
              <a:t/>
            </a:r>
            <a:br>
              <a:rPr lang="en-US" dirty="0" smtClean="0"/>
            </a:br>
            <a:r>
              <a:rPr lang="en-US" sz="7200" dirty="0">
                <a:latin typeface="Times New Roman" pitchFamily="18" charset="0"/>
                <a:cs typeface="Times New Roman" pitchFamily="18" charset="0"/>
              </a:rPr>
              <a:t>Benefits to </a:t>
            </a:r>
            <a:r>
              <a:rPr lang="en-US" sz="7200" dirty="0" err="1">
                <a:latin typeface="Times New Roman" pitchFamily="18" charset="0"/>
                <a:cs typeface="Times New Roman" pitchFamily="18" charset="0"/>
              </a:rPr>
              <a:t>investorsBenefits</a:t>
            </a:r>
            <a:r>
              <a:rPr lang="en-US" sz="7200" dirty="0">
                <a:latin typeface="Times New Roman" pitchFamily="18" charset="0"/>
                <a:cs typeface="Times New Roman" pitchFamily="18" charset="0"/>
              </a:rPr>
              <a:t> to the rated </a:t>
            </a:r>
            <a:r>
              <a:rPr lang="en-US" sz="7200" dirty="0" err="1">
                <a:latin typeface="Times New Roman" pitchFamily="18" charset="0"/>
                <a:cs typeface="Times New Roman" pitchFamily="18" charset="0"/>
              </a:rPr>
              <a:t>companyBenefits</a:t>
            </a:r>
            <a:r>
              <a:rPr lang="en-US" sz="7200" dirty="0">
                <a:latin typeface="Times New Roman" pitchFamily="18" charset="0"/>
                <a:cs typeface="Times New Roman" pitchFamily="18" charset="0"/>
              </a:rPr>
              <a:t> to </a:t>
            </a:r>
            <a:r>
              <a:rPr lang="en-US" sz="7200" dirty="0" err="1">
                <a:latin typeface="Times New Roman" pitchFamily="18" charset="0"/>
                <a:cs typeface="Times New Roman" pitchFamily="18" charset="0"/>
              </a:rPr>
              <a:t>intermediariesBenefits</a:t>
            </a:r>
            <a:r>
              <a:rPr lang="en-US" sz="7200" dirty="0">
                <a:latin typeface="Times New Roman" pitchFamily="18" charset="0"/>
                <a:cs typeface="Times New Roman" pitchFamily="18" charset="0"/>
              </a:rPr>
              <a:t> to the business world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991600" cy="4832092"/>
          </a:xfrm>
          <a:prstGeom prst="rect">
            <a:avLst/>
          </a:prstGeom>
        </p:spPr>
        <p:txBody>
          <a:bodyPr wrap="square">
            <a:spAutoFit/>
          </a:bodyPr>
          <a:lstStyle/>
          <a:p>
            <a:r>
              <a:rPr lang="en-US" sz="4400" b="1" dirty="0">
                <a:latin typeface="Times New Roman" pitchFamily="18" charset="0"/>
                <a:cs typeface="Times New Roman" pitchFamily="18" charset="0"/>
              </a:rPr>
              <a:t>BENEFITS TO INVESTORS Assessment of risk. Information at low cost.</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a:latin typeface="Times New Roman" pitchFamily="18" charset="0"/>
                <a:cs typeface="Times New Roman" pitchFamily="18" charset="0"/>
              </a:rPr>
              <a:t>Advantage of continuous </a:t>
            </a:r>
            <a:r>
              <a:rPr lang="en-US" sz="4400" dirty="0" err="1">
                <a:latin typeface="Times New Roman" pitchFamily="18" charset="0"/>
                <a:cs typeface="Times New Roman" pitchFamily="18" charset="0"/>
              </a:rPr>
              <a:t>monitoring.Provides</a:t>
            </a:r>
            <a:r>
              <a:rPr lang="en-US" sz="4400" dirty="0">
                <a:latin typeface="Times New Roman" pitchFamily="18" charset="0"/>
                <a:cs typeface="Times New Roman" pitchFamily="18" charset="0"/>
              </a:rPr>
              <a:t> the investors a choice of </a:t>
            </a:r>
            <a:r>
              <a:rPr lang="en-US" sz="4400" dirty="0" err="1">
                <a:latin typeface="Times New Roman" pitchFamily="18" charset="0"/>
                <a:cs typeface="Times New Roman" pitchFamily="18" charset="0"/>
              </a:rPr>
              <a:t>Investment.Ratings</a:t>
            </a:r>
            <a:r>
              <a:rPr lang="en-US" sz="4400" dirty="0">
                <a:latin typeface="Times New Roman" pitchFamily="18" charset="0"/>
                <a:cs typeface="Times New Roman" pitchFamily="18" charset="0"/>
              </a:rPr>
              <a:t> by credit rating agencies is dependable</a:t>
            </a:r>
            <a:r>
              <a:rPr lang="en-US" sz="3600" dirty="0">
                <a:latin typeface="Times New Roman" pitchFamily="18" charset="0"/>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6186309"/>
          </a:xfrm>
          <a:prstGeom prst="rect">
            <a:avLst/>
          </a:prstGeom>
        </p:spPr>
        <p:txBody>
          <a:bodyPr wrap="square">
            <a:spAutoFit/>
          </a:bodyPr>
          <a:lstStyle/>
          <a:p>
            <a:r>
              <a:rPr lang="en-US" sz="4400" b="1" dirty="0">
                <a:latin typeface="Times New Roman" pitchFamily="18" charset="0"/>
                <a:cs typeface="Times New Roman" pitchFamily="18" charset="0"/>
              </a:rPr>
              <a:t>BENEFITS TO THE RATED COMPANY</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a:latin typeface="Times New Roman" pitchFamily="18" charset="0"/>
                <a:cs typeface="Times New Roman" pitchFamily="18" charset="0"/>
              </a:rPr>
              <a:t>Ease in </a:t>
            </a:r>
            <a:r>
              <a:rPr lang="en-US" sz="4400" dirty="0" err="1">
                <a:latin typeface="Times New Roman" pitchFamily="18" charset="0"/>
                <a:cs typeface="Times New Roman" pitchFamily="18" charset="0"/>
              </a:rPr>
              <a:t>borrowings.Borrowing</a:t>
            </a:r>
            <a:r>
              <a:rPr lang="en-US" sz="4400" dirty="0">
                <a:latin typeface="Times New Roman" pitchFamily="18" charset="0"/>
                <a:cs typeface="Times New Roman" pitchFamily="18" charset="0"/>
              </a:rPr>
              <a:t> at cheaper </a:t>
            </a:r>
            <a:r>
              <a:rPr lang="en-US" sz="4400" dirty="0" err="1">
                <a:latin typeface="Times New Roman" pitchFamily="18" charset="0"/>
                <a:cs typeface="Times New Roman" pitchFamily="18" charset="0"/>
              </a:rPr>
              <a:t>rates.Facilitates</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growth.Recognition</a:t>
            </a:r>
            <a:r>
              <a:rPr lang="en-US" sz="4400" dirty="0">
                <a:latin typeface="Times New Roman" pitchFamily="18" charset="0"/>
                <a:cs typeface="Times New Roman" pitchFamily="18" charset="0"/>
              </a:rPr>
              <a:t> of lesser known </a:t>
            </a:r>
            <a:r>
              <a:rPr lang="en-US" sz="4400" dirty="0" err="1">
                <a:latin typeface="Times New Roman" pitchFamily="18" charset="0"/>
                <a:cs typeface="Times New Roman" pitchFamily="18" charset="0"/>
              </a:rPr>
              <a:t>companies.Adds</a:t>
            </a:r>
            <a:r>
              <a:rPr lang="en-US" sz="4400" dirty="0">
                <a:latin typeface="Times New Roman" pitchFamily="18" charset="0"/>
                <a:cs typeface="Times New Roman" pitchFamily="18" charset="0"/>
              </a:rPr>
              <a:t> to the goodwill of the rated </a:t>
            </a:r>
            <a:r>
              <a:rPr lang="en-US" sz="4400" dirty="0" err="1">
                <a:latin typeface="Times New Roman" pitchFamily="18" charset="0"/>
                <a:cs typeface="Times New Roman" pitchFamily="18" charset="0"/>
              </a:rPr>
              <a:t>company.Imposes</a:t>
            </a:r>
            <a:r>
              <a:rPr lang="en-US" sz="4400" dirty="0">
                <a:latin typeface="Times New Roman" pitchFamily="18" charset="0"/>
                <a:cs typeface="Times New Roman" pitchFamily="18" charset="0"/>
              </a:rPr>
              <a:t> financial discipline on </a:t>
            </a:r>
            <a:r>
              <a:rPr lang="en-US" sz="4400" dirty="0" err="1">
                <a:latin typeface="Times New Roman" pitchFamily="18" charset="0"/>
                <a:cs typeface="Times New Roman" pitchFamily="18" charset="0"/>
              </a:rPr>
              <a:t>borrowers.Greater</a:t>
            </a:r>
            <a:r>
              <a:rPr lang="en-US" sz="4400" dirty="0">
                <a:latin typeface="Times New Roman" pitchFamily="18" charset="0"/>
                <a:cs typeface="Times New Roman" pitchFamily="18" charset="0"/>
              </a:rPr>
              <a:t> information disclosure</a:t>
            </a:r>
            <a:r>
              <a:rPr lang="en-US"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9144000" cy="4154984"/>
          </a:xfrm>
          <a:prstGeom prst="rect">
            <a:avLst/>
          </a:prstGeom>
        </p:spPr>
        <p:txBody>
          <a:bodyPr wrap="square">
            <a:spAutoFit/>
          </a:bodyPr>
          <a:lstStyle/>
          <a:p>
            <a:r>
              <a:rPr lang="en-US" sz="4400" b="1" dirty="0">
                <a:latin typeface="Times New Roman" pitchFamily="18" charset="0"/>
                <a:cs typeface="Times New Roman" pitchFamily="18" charset="0"/>
              </a:rPr>
              <a:t>BENEFITS TO INTERMEDIARIES</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a:latin typeface="Times New Roman" pitchFamily="18" charset="0"/>
                <a:cs typeface="Times New Roman" pitchFamily="18" charset="0"/>
              </a:rPr>
              <a:t>Merchant bankers and Brokers job made </a:t>
            </a:r>
            <a:r>
              <a:rPr lang="en-US" sz="4400" dirty="0" err="1">
                <a:latin typeface="Times New Roman" pitchFamily="18" charset="0"/>
                <a:cs typeface="Times New Roman" pitchFamily="18" charset="0"/>
              </a:rPr>
              <a:t>easyBENEFITS</a:t>
            </a:r>
            <a:r>
              <a:rPr lang="en-US" sz="4400" dirty="0">
                <a:latin typeface="Times New Roman" pitchFamily="18" charset="0"/>
                <a:cs typeface="Times New Roman" pitchFamily="18" charset="0"/>
              </a:rPr>
              <a:t> TO THE BUSINESS </a:t>
            </a:r>
            <a:r>
              <a:rPr lang="en-US" sz="4400" dirty="0" err="1">
                <a:latin typeface="Times New Roman" pitchFamily="18" charset="0"/>
                <a:cs typeface="Times New Roman" pitchFamily="18" charset="0"/>
              </a:rPr>
              <a:t>WORLDIncrease</a:t>
            </a:r>
            <a:r>
              <a:rPr lang="en-US" sz="4400" dirty="0">
                <a:latin typeface="Times New Roman" pitchFamily="18" charset="0"/>
                <a:cs typeface="Times New Roman" pitchFamily="18" charset="0"/>
              </a:rPr>
              <a:t> in investor </a:t>
            </a:r>
            <a:r>
              <a:rPr lang="en-US" sz="4400" dirty="0" err="1">
                <a:latin typeface="Times New Roman" pitchFamily="18" charset="0"/>
                <a:cs typeface="Times New Roman" pitchFamily="18" charset="0"/>
              </a:rPr>
              <a:t>populationGuidance</a:t>
            </a:r>
            <a:r>
              <a:rPr lang="en-US" sz="4400" dirty="0">
                <a:latin typeface="Times New Roman" pitchFamily="18" charset="0"/>
                <a:cs typeface="Times New Roman" pitchFamily="18" charset="0"/>
              </a:rPr>
              <a:t> to foreign investors</a:t>
            </a:r>
            <a:r>
              <a:rPr lang="en-US"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124754"/>
          </a:xfrm>
          <a:prstGeom prst="rect">
            <a:avLst/>
          </a:prstGeom>
        </p:spPr>
        <p:txBody>
          <a:bodyPr wrap="square">
            <a:spAutoFit/>
          </a:bodyPr>
          <a:lstStyle/>
          <a:p>
            <a:r>
              <a:rPr lang="en-US" sz="2800" dirty="0" smtClean="0">
                <a:latin typeface="Times New Roman" pitchFamily="18" charset="0"/>
                <a:cs typeface="Times New Roman" pitchFamily="18" charset="0"/>
              </a:rPr>
              <a:t>INTRODUCTION</a:t>
            </a:r>
          </a:p>
          <a:p>
            <a:r>
              <a:rPr lang="en-US" sz="2800" dirty="0" smtClean="0">
                <a:latin typeface="Times New Roman" pitchFamily="18" charset="0"/>
                <a:cs typeface="Times New Roman" pitchFamily="18" charset="0"/>
              </a:rPr>
              <a:t>Many </a:t>
            </a:r>
            <a:r>
              <a:rPr lang="en-US" sz="2800" dirty="0">
                <a:latin typeface="Times New Roman" pitchFamily="18" charset="0"/>
                <a:cs typeface="Times New Roman" pitchFamily="18" charset="0"/>
              </a:rPr>
              <a:t>a times it has happened that investors in debentures or fixed deposits were shown rosy pictures of companies and offered very high rates of interests by bogus companies and in the end the investor neither got his money back nor the promised </a:t>
            </a:r>
            <a:r>
              <a:rPr lang="en-US" sz="2800" dirty="0" err="1">
                <a:latin typeface="Times New Roman" pitchFamily="18" charset="0"/>
                <a:cs typeface="Times New Roman" pitchFamily="18" charset="0"/>
              </a:rPr>
              <a:t>interest.Actually</a:t>
            </a:r>
            <a:r>
              <a:rPr lang="en-US" sz="2800" dirty="0">
                <a:latin typeface="Times New Roman" pitchFamily="18" charset="0"/>
                <a:cs typeface="Times New Roman" pitchFamily="18" charset="0"/>
              </a:rPr>
              <a:t>, it is very difficult for an individual investor to gather details about creditworthiness of a company, neither he has the time nor the skills to undertake risk </a:t>
            </a:r>
            <a:r>
              <a:rPr lang="en-US" sz="2800" dirty="0" err="1">
                <a:latin typeface="Times New Roman" pitchFamily="18" charset="0"/>
                <a:cs typeface="Times New Roman" pitchFamily="18" charset="0"/>
              </a:rPr>
              <a:t>evaluation.Credit</a:t>
            </a:r>
            <a:r>
              <a:rPr lang="en-US" sz="2800" dirty="0">
                <a:latin typeface="Times New Roman" pitchFamily="18" charset="0"/>
                <a:cs typeface="Times New Roman" pitchFamily="18" charset="0"/>
              </a:rPr>
              <a:t> rating agencies investigate the financial position of the company issuing various kinds of instruments and assess risks involved in investing money in </a:t>
            </a:r>
            <a:r>
              <a:rPr lang="en-US" sz="2800" dirty="0" err="1">
                <a:latin typeface="Times New Roman" pitchFamily="18" charset="0"/>
                <a:cs typeface="Times New Roman" pitchFamily="18" charset="0"/>
              </a:rPr>
              <a:t>them.the</a:t>
            </a:r>
            <a:r>
              <a:rPr lang="en-US" sz="2800" dirty="0">
                <a:latin typeface="Times New Roman" pitchFamily="18" charset="0"/>
                <a:cs typeface="Times New Roman" pitchFamily="18" charset="0"/>
              </a:rPr>
              <a:t> credit rating agency rate the risks involved in investment in instruments of a particular company, they may rank it from very safe to very risky.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533400" y="2162175"/>
            <a:ext cx="8229600" cy="3614738"/>
            <a:chOff x="336" y="1362"/>
            <a:chExt cx="5184" cy="2277"/>
          </a:xfrm>
        </p:grpSpPr>
        <p:sp>
          <p:nvSpPr>
            <p:cNvPr id="4100" name="AutoShape 4"/>
            <p:cNvSpPr>
              <a:spLocks noChangeArrowheads="1"/>
            </p:cNvSpPr>
            <p:nvPr/>
          </p:nvSpPr>
          <p:spPr bwMode="auto">
            <a:xfrm>
              <a:off x="336" y="1442"/>
              <a:ext cx="5173" cy="2197"/>
            </a:xfrm>
            <a:prstGeom prst="roundRect">
              <a:avLst>
                <a:gd name="adj" fmla="val 42"/>
              </a:avLst>
            </a:prstGeom>
            <a:noFill/>
            <a:ln w="9525">
              <a:noFill/>
              <a:round/>
              <a:headEnd/>
              <a:tailEnd/>
            </a:ln>
          </p:spPr>
          <p:txBody>
            <a:bodyPr wrap="none" anchor="ctr"/>
            <a:lstStyle/>
            <a:p>
              <a:endParaRPr lang="en-IN" altLang="en-US"/>
            </a:p>
          </p:txBody>
        </p:sp>
        <p:sp>
          <p:nvSpPr>
            <p:cNvPr id="4101" name="Text Box 5"/>
            <p:cNvSpPr txBox="1">
              <a:spLocks noChangeArrowheads="1"/>
            </p:cNvSpPr>
            <p:nvPr/>
          </p:nvSpPr>
          <p:spPr bwMode="auto">
            <a:xfrm>
              <a:off x="347" y="1362"/>
              <a:ext cx="5173" cy="1881"/>
            </a:xfrm>
            <a:prstGeom prst="rect">
              <a:avLst/>
            </a:prstGeom>
            <a:noFill/>
            <a:ln w="9525">
              <a:noFill/>
              <a:miter lim="800000"/>
              <a:headEnd/>
              <a:tailEnd/>
            </a:ln>
          </p:spPr>
          <p:txBody>
            <a:bodyPr lIns="90000" tIns="46800" rIns="90000" bIns="46800" anchor="ctr">
              <a:spAutoFit/>
            </a:bodyPr>
            <a:lstStyle/>
            <a:p>
              <a:pPr marL="457200" indent="-457200" eaLnBrk="1" hangingPunct="1">
                <a:lnSpc>
                  <a:spcPct val="97000"/>
                </a:lnSpc>
                <a:buClr>
                  <a:srgbClr val="000000"/>
                </a:buClr>
                <a:buSzPct val="100000"/>
                <a:buFont typeface="Tahoma"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n-US" u="sng">
                  <a:solidFill>
                    <a:schemeClr val="tx1"/>
                  </a:solidFill>
                  <a:latin typeface="Verdana" pitchFamily="34" charset="0"/>
                  <a:ea typeface="Verdana" pitchFamily="34" charset="0"/>
                  <a:cs typeface="Verdana" pitchFamily="34" charset="0"/>
                </a:rPr>
                <a:t>To  understand</a:t>
              </a:r>
              <a:r>
                <a:rPr lang="en-GB" altLang="en-US">
                  <a:solidFill>
                    <a:schemeClr val="tx1"/>
                  </a:solidFill>
                  <a:latin typeface="Verdana" pitchFamily="34" charset="0"/>
                  <a:ea typeface="Verdana" pitchFamily="34" charset="0"/>
                  <a:cs typeface="Verdana" pitchFamily="34" charset="0"/>
                </a:rPr>
                <a:t>:</a:t>
              </a:r>
            </a:p>
            <a:p>
              <a:pPr marL="457200" indent="-457200" eaLnBrk="1" hangingPunct="1">
                <a:lnSpc>
                  <a:spcPct val="98000"/>
                </a:lnSpc>
                <a:buClr>
                  <a:srgbClr val="000000"/>
                </a:buClr>
                <a:buSzPct val="100000"/>
                <a:buFont typeface="Tahoma"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altLang="en-US">
                <a:solidFill>
                  <a:schemeClr val="tx1"/>
                </a:solidFill>
                <a:latin typeface="Verdana" pitchFamily="34" charset="0"/>
                <a:ea typeface="Verdana" pitchFamily="34" charset="0"/>
                <a:cs typeface="Verdana" pitchFamily="34" charset="0"/>
              </a:endParaRPr>
            </a:p>
            <a:p>
              <a:pPr marL="457200" indent="-457200" eaLnBrk="1" hangingPunct="1">
                <a:lnSpc>
                  <a:spcPct val="98000"/>
                </a:lnSpc>
                <a:buClr>
                  <a:srgbClr val="000000"/>
                </a:buClr>
                <a:buSzPct val="100000"/>
                <a:buFont typeface="Tahoma" pitchFamily="34" charset="0"/>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altLang="en-US">
                  <a:solidFill>
                    <a:schemeClr val="tx1"/>
                  </a:solidFill>
                  <a:latin typeface="Verdana" pitchFamily="34" charset="0"/>
                  <a:ea typeface="Verdana" pitchFamily="34" charset="0"/>
                  <a:cs typeface="Verdana" pitchFamily="34" charset="0"/>
                </a:rPr>
                <a:t>Meaning of credit rating</a:t>
              </a:r>
            </a:p>
            <a:p>
              <a:pPr marL="457200" indent="-457200" eaLnBrk="1" hangingPunct="1">
                <a:lnSpc>
                  <a:spcPct val="98000"/>
                </a:lnSpc>
                <a:buClr>
                  <a:srgbClr val="000000"/>
                </a:buClr>
                <a:buSzPct val="100000"/>
                <a:buFont typeface="Tahoma" pitchFamily="34" charset="0"/>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altLang="en-US">
                  <a:solidFill>
                    <a:schemeClr val="tx1"/>
                  </a:solidFill>
                  <a:latin typeface="Verdana" pitchFamily="34" charset="0"/>
                  <a:ea typeface="Verdana" pitchFamily="34" charset="0"/>
                  <a:cs typeface="Verdana" pitchFamily="34" charset="0"/>
                </a:rPr>
                <a:t>Importance of credit rating</a:t>
              </a:r>
            </a:p>
            <a:p>
              <a:pPr marL="457200" indent="-457200" eaLnBrk="1" hangingPunct="1">
                <a:lnSpc>
                  <a:spcPct val="98000"/>
                </a:lnSpc>
                <a:buClr>
                  <a:srgbClr val="000000"/>
                </a:buClr>
                <a:buSzPct val="100000"/>
                <a:buFont typeface="Tahoma" pitchFamily="34" charset="0"/>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altLang="en-US">
                  <a:solidFill>
                    <a:schemeClr val="tx1"/>
                  </a:solidFill>
                  <a:latin typeface="Verdana" pitchFamily="34" charset="0"/>
                  <a:ea typeface="Verdana" pitchFamily="34" charset="0"/>
                  <a:cs typeface="Verdana" pitchFamily="34" charset="0"/>
                </a:rPr>
                <a:t>The growth of credit rating industry in India</a:t>
              </a:r>
            </a:p>
            <a:p>
              <a:pPr marL="457200" indent="-457200" eaLnBrk="1" hangingPunct="1">
                <a:lnSpc>
                  <a:spcPct val="98000"/>
                </a:lnSpc>
                <a:buClr>
                  <a:srgbClr val="000000"/>
                </a:buClr>
                <a:buSzPct val="100000"/>
                <a:buFont typeface="Tahoma" pitchFamily="34" charset="0"/>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altLang="en-US">
                  <a:solidFill>
                    <a:schemeClr val="tx1"/>
                  </a:solidFill>
                  <a:latin typeface="Verdana" pitchFamily="34" charset="0"/>
                  <a:ea typeface="Verdana" pitchFamily="34" charset="0"/>
                  <a:cs typeface="Verdana" pitchFamily="34" charset="0"/>
                </a:rPr>
                <a:t>Rating methodology</a:t>
              </a:r>
            </a:p>
            <a:p>
              <a:pPr marL="457200" indent="-457200" eaLnBrk="1" hangingPunct="1">
                <a:lnSpc>
                  <a:spcPct val="98000"/>
                </a:lnSpc>
                <a:buClr>
                  <a:srgbClr val="000000"/>
                </a:buClr>
                <a:buSzPct val="100000"/>
                <a:buFont typeface="Tahoma" pitchFamily="34" charset="0"/>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US" altLang="en-US">
                  <a:solidFill>
                    <a:schemeClr val="tx1"/>
                  </a:solidFill>
                  <a:latin typeface="Verdana" pitchFamily="34" charset="0"/>
                  <a:ea typeface="Verdana" pitchFamily="34" charset="0"/>
                  <a:cs typeface="Verdana" pitchFamily="34" charset="0"/>
                </a:rPr>
                <a:t>Credit rating agencies in India— CRISIL, ICRA, CARE, FITCH, and Brickwork Ratings.</a:t>
              </a:r>
            </a:p>
          </p:txBody>
        </p:sp>
      </p:grpSp>
      <p:sp>
        <p:nvSpPr>
          <p:cNvPr id="4099" name="Text Box 6"/>
          <p:cNvSpPr txBox="1">
            <a:spLocks noChangeArrowheads="1"/>
          </p:cNvSpPr>
          <p:nvPr/>
        </p:nvSpPr>
        <p:spPr bwMode="auto">
          <a:xfrm>
            <a:off x="1150938" y="1128713"/>
            <a:ext cx="7793037" cy="631825"/>
          </a:xfrm>
          <a:prstGeom prst="rect">
            <a:avLst/>
          </a:prstGeom>
          <a:noFill/>
          <a:ln w="9525">
            <a:noFill/>
            <a:miter lim="800000"/>
            <a:headEnd/>
            <a:tailEnd/>
          </a:ln>
        </p:spPr>
        <p:txBody>
          <a:bodyPr lIns="90000" tIns="46800" rIns="90000" bIns="46800" anchor="b">
            <a:spAutoFit/>
          </a:bodyPr>
          <a:lstStyle/>
          <a:p>
            <a:pPr eaLnBrk="1" hangingPunct="1">
              <a:lnSpc>
                <a:spcPct val="97000"/>
              </a:lnSpc>
              <a:buClr>
                <a:srgbClr val="000000"/>
              </a:buClr>
              <a:buSzPct val="100000"/>
              <a:buFont typeface="Arial"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sz="3600">
                <a:solidFill>
                  <a:srgbClr val="333399"/>
                </a:solidFill>
                <a:latin typeface="Verdana" pitchFamily="34" charset="0"/>
                <a:ea typeface="Verdana" pitchFamily="34" charset="0"/>
                <a:cs typeface="Verdana" pitchFamily="34" charset="0"/>
              </a:rPr>
              <a:t>Chapter Objectives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150938" y="1066800"/>
            <a:ext cx="7781925" cy="688975"/>
          </a:xfrm>
        </p:spPr>
        <p:txBody>
          <a:bodyPr/>
          <a:lstStyle/>
          <a:p>
            <a:pPr eaLnBrk="1" hangingPunct="1"/>
            <a:r>
              <a:rPr lang="en-US" altLang="en-US" sz="3600" smtClean="0">
                <a:latin typeface="Verdana" pitchFamily="34" charset="0"/>
                <a:ea typeface="Verdana" pitchFamily="34" charset="0"/>
                <a:cs typeface="Verdana" pitchFamily="34" charset="0"/>
              </a:rPr>
              <a:t>Credit Rating</a:t>
            </a:r>
          </a:p>
        </p:txBody>
      </p:sp>
      <p:sp>
        <p:nvSpPr>
          <p:cNvPr id="5123" name="Rectangle 3"/>
          <p:cNvSpPr>
            <a:spLocks noGrp="1" noChangeArrowheads="1"/>
          </p:cNvSpPr>
          <p:nvPr>
            <p:ph type="body" idx="1"/>
          </p:nvPr>
        </p:nvSpPr>
        <p:spPr>
          <a:xfrm>
            <a:off x="1182688" y="2017713"/>
            <a:ext cx="6970712" cy="4103687"/>
          </a:xfrm>
        </p:spPr>
        <p:txBody>
          <a:bodyPr/>
          <a:lstStyle/>
          <a:p>
            <a:pPr marL="0" indent="0" algn="just" eaLnBrk="1" hangingPunct="1">
              <a:lnSpc>
                <a:spcPct val="150000"/>
              </a:lnSpc>
              <a:buFont typeface="Wingdings" pitchFamily="2" charset="2"/>
              <a:buNone/>
            </a:pPr>
            <a:r>
              <a:rPr lang="en-US" altLang="en-US" sz="2400" smtClean="0">
                <a:latin typeface="Verdana" pitchFamily="34" charset="0"/>
                <a:ea typeface="Verdana" pitchFamily="34" charset="0"/>
                <a:cs typeface="Verdana" pitchFamily="34" charset="0"/>
              </a:rPr>
              <a:t> Credit rating is an opinion of the relative capacity of a borrowing entity to service its debt obligations within a specified time period and with particular reference to the debt instrument being rated.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50938" y="914400"/>
            <a:ext cx="7781925" cy="841375"/>
          </a:xfrm>
        </p:spPr>
        <p:txBody>
          <a:bodyPr/>
          <a:lstStyle/>
          <a:p>
            <a:pPr eaLnBrk="1" hangingPunct="1"/>
            <a:r>
              <a:rPr lang="en-US" altLang="en-US" sz="3600" smtClean="0">
                <a:latin typeface="Verdana" pitchFamily="34" charset="0"/>
                <a:ea typeface="Verdana" pitchFamily="34" charset="0"/>
                <a:cs typeface="Verdana" pitchFamily="34" charset="0"/>
              </a:rPr>
              <a:t>Importance of Credit Rating</a:t>
            </a:r>
          </a:p>
        </p:txBody>
      </p:sp>
      <p:sp>
        <p:nvSpPr>
          <p:cNvPr id="6147" name="Rectangle 3"/>
          <p:cNvSpPr>
            <a:spLocks noGrp="1" noChangeArrowheads="1"/>
          </p:cNvSpPr>
          <p:nvPr>
            <p:ph type="body" idx="1"/>
          </p:nvPr>
        </p:nvSpPr>
        <p:spPr>
          <a:xfrm>
            <a:off x="685800" y="2133600"/>
            <a:ext cx="7772400" cy="4191000"/>
          </a:xfrm>
        </p:spPr>
        <p:txBody>
          <a:bodyPr/>
          <a:lstStyle/>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Credit rating helps in the development of financial markets.</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Credit rating enables investors to draw up the credit–risk profile and assess the adequacy or otherwise of the risk–premium offered by the market.</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It saves the investors, time and enables them to take a quick decision.</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Issuers have a wider access to capital along with better pricing.</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It acts as a marketing tool for the instrument, enhances the company’s reputation and recognition.</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Credit rating is a tool in the hands of financial intermediaries.</a:t>
            </a:r>
          </a:p>
          <a:p>
            <a:pPr algn="just" eaLnBrk="1" hangingPunct="1">
              <a:spcBef>
                <a:spcPts val="300"/>
              </a:spcBef>
              <a:buClr>
                <a:schemeClr val="accent2"/>
              </a:buClr>
              <a:buSzPct val="100000"/>
              <a:buFont typeface="Wingdings" pitchFamily="2" charset="2"/>
              <a:buChar char="§"/>
            </a:pPr>
            <a:r>
              <a:rPr lang="en-US" altLang="en-US" sz="1800" smtClean="0">
                <a:latin typeface="Verdana" pitchFamily="34" charset="0"/>
                <a:ea typeface="Verdana" pitchFamily="34" charset="0"/>
                <a:cs typeface="Verdana" pitchFamily="34" charset="0"/>
              </a:rPr>
              <a:t>Credit rating helps the market regulators in promoting stability and efficiency in the securities market.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altLang="en-US" sz="3600" smtClean="0">
                <a:latin typeface="Verdana" pitchFamily="34" charset="0"/>
                <a:ea typeface="Verdana" pitchFamily="34" charset="0"/>
                <a:cs typeface="Verdana" pitchFamily="34" charset="0"/>
              </a:rPr>
              <a:t>The Growth of the Credit Rating Industry in India</a:t>
            </a:r>
          </a:p>
        </p:txBody>
      </p:sp>
      <p:sp>
        <p:nvSpPr>
          <p:cNvPr id="7171" name="Rectangle 3"/>
          <p:cNvSpPr>
            <a:spLocks noGrp="1" noChangeArrowheads="1"/>
          </p:cNvSpPr>
          <p:nvPr>
            <p:ph type="body" idx="1"/>
          </p:nvPr>
        </p:nvSpPr>
        <p:spPr>
          <a:xfrm>
            <a:off x="682625" y="2133600"/>
            <a:ext cx="7775575" cy="4459288"/>
          </a:xfrm>
        </p:spPr>
        <p:txBody>
          <a:bodyPr/>
          <a:lstStyle/>
          <a:p>
            <a:pPr eaLnBrk="1" hangingPunct="1">
              <a:lnSpc>
                <a:spcPct val="90000"/>
              </a:lnSpc>
              <a:buFont typeface="Wingdings" pitchFamily="2" charset="2"/>
              <a:buNone/>
            </a:pPr>
            <a:r>
              <a:rPr lang="en-US" altLang="en-US" sz="2000" smtClean="0">
                <a:latin typeface="Verdana" pitchFamily="34" charset="0"/>
                <a:ea typeface="Verdana" pitchFamily="34" charset="0"/>
                <a:cs typeface="Verdana" pitchFamily="34" charset="0"/>
              </a:rPr>
              <a:t>The prominent rating agencies in India are:</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CRISIL Limited</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ICRA Limited</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CARE Ratings</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India Ratings and Research Pvt. Ltd. (formerly Fitch Ratings India Pvt. Ltd.)</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Brickwork Ratings India Pvt. Ltd.</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SMERA Ratings Limited</a:t>
            </a:r>
          </a:p>
          <a:p>
            <a:pPr algn="just" eaLnBrk="1" hangingPunct="1">
              <a:lnSpc>
                <a:spcPct val="90000"/>
              </a:lnSpc>
              <a:spcBef>
                <a:spcPts val="300"/>
              </a:spcBef>
              <a:buClr>
                <a:schemeClr val="accent2"/>
              </a:buClr>
              <a:buSzPct val="100000"/>
              <a:buFont typeface="Wingdings" pitchFamily="2" charset="2"/>
              <a:buChar char="§"/>
            </a:pPr>
            <a:r>
              <a:rPr lang="en-US" altLang="en-US" sz="2000" smtClean="0">
                <a:latin typeface="Verdana" pitchFamily="34" charset="0"/>
                <a:ea typeface="Verdana" pitchFamily="34" charset="0"/>
                <a:cs typeface="Verdana" pitchFamily="34" charset="0"/>
              </a:rPr>
              <a:t>Infomerics Valuation and Rating Pvt. Ltd.</a:t>
            </a:r>
          </a:p>
          <a:p>
            <a:pPr algn="just" eaLnBrk="1" hangingPunct="1">
              <a:lnSpc>
                <a:spcPct val="90000"/>
              </a:lnSpc>
              <a:spcBef>
                <a:spcPts val="300"/>
              </a:spcBef>
              <a:buClr>
                <a:schemeClr val="accent2"/>
              </a:buClr>
              <a:buSzPct val="100000"/>
              <a:buFont typeface="Wingdings" pitchFamily="2" charset="2"/>
              <a:buChar char="§"/>
            </a:pPr>
            <a:endParaRPr lang="en-US" altLang="en-US" sz="2000" smtClean="0">
              <a:latin typeface="Verdana" pitchFamily="34" charset="0"/>
              <a:ea typeface="Verdana" pitchFamily="34" charset="0"/>
              <a:cs typeface="Verdana" pitchFamily="34" charset="0"/>
            </a:endParaRPr>
          </a:p>
          <a:p>
            <a:pPr algn="just" eaLnBrk="1" hangingPunct="1">
              <a:spcBef>
                <a:spcPct val="0"/>
              </a:spcBef>
              <a:buFont typeface="Wingdings" pitchFamily="2" charset="2"/>
              <a:buNone/>
            </a:pPr>
            <a:r>
              <a:rPr lang="en-US" altLang="en-US" sz="2000" smtClean="0">
                <a:latin typeface="Verdana" pitchFamily="34" charset="0"/>
                <a:ea typeface="Verdana" pitchFamily="34" charset="0"/>
                <a:cs typeface="Verdana" pitchFamily="34" charset="0"/>
              </a:rPr>
              <a:t>The Indian credit rating industry is next to the US in terms of number of ratings issued and in the number of agencies. CRISIL is the market leader in the credit rating industry with a 70 per cent market share.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50938" y="838200"/>
            <a:ext cx="7781925" cy="917575"/>
          </a:xfrm>
        </p:spPr>
        <p:txBody>
          <a:bodyPr/>
          <a:lstStyle/>
          <a:p>
            <a:pPr eaLnBrk="1" hangingPunct="1"/>
            <a:r>
              <a:rPr lang="en-US" altLang="en-US" sz="3600" smtClean="0">
                <a:latin typeface="Verdana" pitchFamily="34" charset="0"/>
                <a:ea typeface="Verdana" pitchFamily="34" charset="0"/>
                <a:cs typeface="Verdana" pitchFamily="34" charset="0"/>
              </a:rPr>
              <a:t>Rating Methodology</a:t>
            </a:r>
          </a:p>
        </p:txBody>
      </p:sp>
      <p:sp>
        <p:nvSpPr>
          <p:cNvPr id="8195" name="Rectangle 3"/>
          <p:cNvSpPr>
            <a:spLocks noGrp="1" noChangeArrowheads="1"/>
          </p:cNvSpPr>
          <p:nvPr>
            <p:ph type="body" idx="1"/>
          </p:nvPr>
        </p:nvSpPr>
        <p:spPr>
          <a:xfrm>
            <a:off x="744538" y="2144713"/>
            <a:ext cx="8170862" cy="4103687"/>
          </a:xfrm>
        </p:spPr>
        <p:txBody>
          <a:bodyPr/>
          <a:lstStyle/>
          <a:p>
            <a:pPr algn="just" eaLnBrk="1" hangingPunct="1">
              <a:lnSpc>
                <a:spcPct val="150000"/>
              </a:lnSpc>
              <a:buClr>
                <a:schemeClr val="accent2"/>
              </a:buClr>
              <a:buFont typeface="Wingdings" pitchFamily="2" charset="2"/>
              <a:buChar char="§"/>
            </a:pPr>
            <a:r>
              <a:rPr lang="en-US" altLang="en-US" sz="2400" smtClean="0">
                <a:latin typeface="Verdana" pitchFamily="34" charset="0"/>
                <a:ea typeface="Verdana" pitchFamily="34" charset="0"/>
                <a:cs typeface="Verdana" pitchFamily="34" charset="0"/>
              </a:rPr>
              <a:t>Economy Analysis</a:t>
            </a:r>
          </a:p>
          <a:p>
            <a:pPr algn="just" eaLnBrk="1" hangingPunct="1">
              <a:lnSpc>
                <a:spcPct val="150000"/>
              </a:lnSpc>
              <a:buClr>
                <a:schemeClr val="accent2"/>
              </a:buClr>
              <a:buFont typeface="Wingdings" pitchFamily="2" charset="2"/>
              <a:buChar char="§"/>
            </a:pPr>
            <a:r>
              <a:rPr lang="en-US" altLang="en-US" sz="2400" smtClean="0">
                <a:latin typeface="Verdana" pitchFamily="34" charset="0"/>
                <a:ea typeface="Verdana" pitchFamily="34" charset="0"/>
                <a:cs typeface="Verdana" pitchFamily="34" charset="0"/>
              </a:rPr>
              <a:t>Business Analysis</a:t>
            </a:r>
          </a:p>
          <a:p>
            <a:pPr algn="just" eaLnBrk="1" hangingPunct="1">
              <a:lnSpc>
                <a:spcPct val="150000"/>
              </a:lnSpc>
              <a:buClr>
                <a:schemeClr val="accent2"/>
              </a:buClr>
              <a:buFont typeface="Wingdings" pitchFamily="2" charset="2"/>
              <a:buChar char="§"/>
            </a:pPr>
            <a:r>
              <a:rPr lang="en-US" altLang="en-US" sz="2400" smtClean="0">
                <a:latin typeface="Verdana" pitchFamily="34" charset="0"/>
                <a:ea typeface="Verdana" pitchFamily="34" charset="0"/>
                <a:cs typeface="Verdana" pitchFamily="34" charset="0"/>
              </a:rPr>
              <a:t>Financial Analysis</a:t>
            </a:r>
          </a:p>
          <a:p>
            <a:pPr algn="just" eaLnBrk="1" hangingPunct="1">
              <a:lnSpc>
                <a:spcPct val="150000"/>
              </a:lnSpc>
              <a:buClr>
                <a:schemeClr val="accent2"/>
              </a:buClr>
              <a:buFont typeface="Wingdings" pitchFamily="2" charset="2"/>
              <a:buChar char="§"/>
            </a:pPr>
            <a:r>
              <a:rPr lang="en-US" altLang="en-US" sz="2400" smtClean="0">
                <a:latin typeface="Verdana" pitchFamily="34" charset="0"/>
                <a:ea typeface="Verdana" pitchFamily="34" charset="0"/>
                <a:cs typeface="Verdana" pitchFamily="34" charset="0"/>
              </a:rPr>
              <a:t>Management Evaluation</a:t>
            </a:r>
          </a:p>
          <a:p>
            <a:pPr algn="just" eaLnBrk="1" hangingPunct="1">
              <a:lnSpc>
                <a:spcPct val="150000"/>
              </a:lnSpc>
              <a:buClr>
                <a:schemeClr val="accent2"/>
              </a:buClr>
              <a:buFont typeface="Wingdings" pitchFamily="2" charset="2"/>
              <a:buChar char="§"/>
            </a:pPr>
            <a:r>
              <a:rPr lang="en-US" altLang="en-US" sz="2400" smtClean="0">
                <a:latin typeface="Verdana" pitchFamily="34" charset="0"/>
                <a:ea typeface="Verdana" pitchFamily="34" charset="0"/>
                <a:cs typeface="Verdana" pitchFamily="34" charset="0"/>
              </a:rPr>
              <a:t>Fundamental Analysis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5909310"/>
          </a:xfrm>
          <a:prstGeom prst="rect">
            <a:avLst/>
          </a:prstGeom>
        </p:spPr>
        <p:txBody>
          <a:bodyPr wrap="square">
            <a:spAutoFit/>
          </a:bodyPr>
          <a:lstStyle/>
          <a:p>
            <a:r>
              <a:rPr lang="en-US" sz="2000" dirty="0" smtClean="0">
                <a:latin typeface="Times New Roman" pitchFamily="18" charset="0"/>
                <a:cs typeface="Times New Roman" pitchFamily="18" charset="0"/>
              </a:rPr>
              <a:t>DEFINITION</a:t>
            </a:r>
          </a:p>
          <a:p>
            <a:endParaRPr lang="en-US" dirty="0" smtClean="0"/>
          </a:p>
          <a:p>
            <a:endParaRPr lang="en-US" dirty="0"/>
          </a:p>
          <a:p>
            <a:r>
              <a:rPr lang="en-US" sz="3600" dirty="0" smtClean="0">
                <a:latin typeface="Times New Roman" pitchFamily="18" charset="0"/>
                <a:cs typeface="Times New Roman" pitchFamily="18" charset="0"/>
              </a:rPr>
              <a:t>Credit </a:t>
            </a:r>
            <a:r>
              <a:rPr lang="en-US" sz="3600" dirty="0">
                <a:latin typeface="Times New Roman" pitchFamily="18" charset="0"/>
                <a:cs typeface="Times New Roman" pitchFamily="18" charset="0"/>
              </a:rPr>
              <a:t>rating system can be defined as an act of assigning values to credit instruments by assessing the solvency i.e., the ability of the borrower to repay debt, and expressing them through pre-determined </a:t>
            </a:r>
            <a:r>
              <a:rPr lang="en-US" sz="3600" dirty="0" err="1">
                <a:latin typeface="Times New Roman" pitchFamily="18" charset="0"/>
                <a:cs typeface="Times New Roman" pitchFamily="18" charset="0"/>
              </a:rPr>
              <a:t>symbols.Investopedia</a:t>
            </a:r>
            <a:r>
              <a:rPr lang="en-US" sz="3600" dirty="0">
                <a:latin typeface="Times New Roman" pitchFamily="18" charset="0"/>
                <a:cs typeface="Times New Roman" pitchFamily="18" charset="0"/>
              </a:rPr>
              <a:t> defines Credit Rating as “An assessment of the creditworthiness of a borrower in general terms or with respect to a particular debt or financial obligation”.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8600"/>
            <a:ext cx="9144000" cy="4278094"/>
          </a:xfrm>
          <a:prstGeom prst="rect">
            <a:avLst/>
          </a:prstGeom>
        </p:spPr>
        <p:txBody>
          <a:bodyPr wrap="square">
            <a:spAutoFit/>
          </a:bodyPr>
          <a:lstStyle/>
          <a:p>
            <a:r>
              <a:rPr lang="en-US" sz="3200" b="1" dirty="0">
                <a:latin typeface="Times New Roman" pitchFamily="18" charset="0"/>
                <a:cs typeface="Times New Roman" pitchFamily="18" charset="0"/>
              </a:rPr>
              <a:t>CHARACTERISTICS OF CREDIT RATING</a:t>
            </a:r>
            <a:r>
              <a:rPr lang="en-US" sz="4800" dirty="0" smtClean="0">
                <a:latin typeface="Times New Roman" pitchFamily="18" charset="0"/>
                <a:cs typeface="Times New Roman" pitchFamily="18" charset="0"/>
              </a:rPr>
              <a:t/>
            </a:r>
            <a:br>
              <a:rPr lang="en-US" sz="4800" dirty="0" smtClean="0">
                <a:latin typeface="Times New Roman" pitchFamily="18" charset="0"/>
                <a:cs typeface="Times New Roman" pitchFamily="18" charset="0"/>
              </a:rPr>
            </a:br>
            <a:r>
              <a:rPr lang="en-US" sz="4800" dirty="0">
                <a:latin typeface="Times New Roman" pitchFamily="18" charset="0"/>
                <a:cs typeface="Times New Roman" pitchFamily="18" charset="0"/>
              </a:rPr>
              <a:t>Assessment of issuer's capacity to </a:t>
            </a:r>
            <a:r>
              <a:rPr lang="en-US" sz="4800" dirty="0" err="1">
                <a:latin typeface="Times New Roman" pitchFamily="18" charset="0"/>
                <a:cs typeface="Times New Roman" pitchFamily="18" charset="0"/>
              </a:rPr>
              <a:t>repay.Based</a:t>
            </a:r>
            <a:r>
              <a:rPr lang="en-US" sz="4800" dirty="0">
                <a:latin typeface="Times New Roman" pitchFamily="18" charset="0"/>
                <a:cs typeface="Times New Roman" pitchFamily="18" charset="0"/>
              </a:rPr>
              <a:t> on </a:t>
            </a:r>
            <a:r>
              <a:rPr lang="en-US" sz="4800" dirty="0" err="1">
                <a:latin typeface="Times New Roman" pitchFamily="18" charset="0"/>
                <a:cs typeface="Times New Roman" pitchFamily="18" charset="0"/>
              </a:rPr>
              <a:t>data.Expressed</a:t>
            </a:r>
            <a:r>
              <a:rPr lang="en-US" sz="4800" dirty="0">
                <a:latin typeface="Times New Roman" pitchFamily="18" charset="0"/>
                <a:cs typeface="Times New Roman" pitchFamily="18" charset="0"/>
              </a:rPr>
              <a:t> in </a:t>
            </a:r>
            <a:r>
              <a:rPr lang="en-US" sz="4800" dirty="0" err="1">
                <a:latin typeface="Times New Roman" pitchFamily="18" charset="0"/>
                <a:cs typeface="Times New Roman" pitchFamily="18" charset="0"/>
              </a:rPr>
              <a:t>symbols.Done</a:t>
            </a:r>
            <a:r>
              <a:rPr lang="en-US" sz="4800" dirty="0">
                <a:latin typeface="Times New Roman" pitchFamily="18" charset="0"/>
                <a:cs typeface="Times New Roman" pitchFamily="18" charset="0"/>
              </a:rPr>
              <a:t> by </a:t>
            </a:r>
            <a:r>
              <a:rPr lang="en-US" sz="4800" dirty="0" err="1">
                <a:latin typeface="Times New Roman" pitchFamily="18" charset="0"/>
                <a:cs typeface="Times New Roman" pitchFamily="18" charset="0"/>
              </a:rPr>
              <a:t>expert.Guidance</a:t>
            </a:r>
            <a:r>
              <a:rPr lang="en-US" sz="4800" dirty="0">
                <a:latin typeface="Times New Roman" pitchFamily="18" charset="0"/>
                <a:cs typeface="Times New Roman" pitchFamily="18" charset="0"/>
              </a:rPr>
              <a:t> about investment-not recommendation.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1000"/>
            <a:ext cx="9144000" cy="6001643"/>
          </a:xfrm>
          <a:prstGeom prst="rect">
            <a:avLst/>
          </a:prstGeom>
        </p:spPr>
        <p:txBody>
          <a:bodyPr wrap="square">
            <a:spAutoFit/>
          </a:bodyPr>
          <a:lstStyle/>
          <a:p>
            <a:r>
              <a:rPr lang="en-US" sz="4800" b="1" dirty="0">
                <a:latin typeface="Times New Roman" pitchFamily="18" charset="0"/>
                <a:cs typeface="Times New Roman" pitchFamily="18" charset="0"/>
              </a:rPr>
              <a:t>WHAT CREDIT RATING IS NOT</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4800" dirty="0">
                <a:latin typeface="Times New Roman" pitchFamily="18" charset="0"/>
                <a:cs typeface="Times New Roman" pitchFamily="18" charset="0"/>
              </a:rPr>
              <a:t>Not for company as a </a:t>
            </a:r>
            <a:r>
              <a:rPr lang="en-US" sz="4800" dirty="0" err="1">
                <a:latin typeface="Times New Roman" pitchFamily="18" charset="0"/>
                <a:cs typeface="Times New Roman" pitchFamily="18" charset="0"/>
              </a:rPr>
              <a:t>whole.Does</a:t>
            </a:r>
            <a:r>
              <a:rPr lang="en-US" sz="4800" dirty="0">
                <a:latin typeface="Times New Roman" pitchFamily="18" charset="0"/>
                <a:cs typeface="Times New Roman" pitchFamily="18" charset="0"/>
              </a:rPr>
              <a:t> not create a fiduciary relationship (Relationship of trust)Not attestation of truthfulness of information provided by rated </a:t>
            </a:r>
            <a:r>
              <a:rPr lang="en-US" sz="4800" dirty="0" err="1">
                <a:latin typeface="Times New Roman" pitchFamily="18" charset="0"/>
                <a:cs typeface="Times New Roman" pitchFamily="18" charset="0"/>
              </a:rPr>
              <a:t>company.Rating</a:t>
            </a:r>
            <a:r>
              <a:rPr lang="en-US" sz="4800" dirty="0">
                <a:latin typeface="Times New Roman" pitchFamily="18" charset="0"/>
                <a:cs typeface="Times New Roman" pitchFamily="18" charset="0"/>
              </a:rPr>
              <a:t> not forever</a:t>
            </a:r>
            <a:r>
              <a:rPr lang="en-US" sz="2800" dirty="0">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8601"/>
            <a:ext cx="9144000" cy="5755422"/>
          </a:xfrm>
          <a:prstGeom prst="rect">
            <a:avLst/>
          </a:prstGeom>
        </p:spPr>
        <p:txBody>
          <a:bodyPr wrap="square">
            <a:spAutoFit/>
          </a:bodyPr>
          <a:lstStyle/>
          <a:p>
            <a:r>
              <a:rPr lang="en-US" sz="4800" b="1" dirty="0">
                <a:latin typeface="Times New Roman" pitchFamily="18" charset="0"/>
                <a:cs typeface="Times New Roman" pitchFamily="18" charset="0"/>
              </a:rPr>
              <a:t>COMPULSORY CREDIT RATING</a:t>
            </a:r>
            <a:r>
              <a:rPr lang="en-US" sz="4800" dirty="0" smtClean="0">
                <a:latin typeface="Times New Roman" pitchFamily="18" charset="0"/>
                <a:cs typeface="Times New Roman" pitchFamily="18" charset="0"/>
              </a:rPr>
              <a:t/>
            </a:r>
            <a:br>
              <a:rPr lang="en-US" sz="4800" dirty="0" smtClean="0">
                <a:latin typeface="Times New Roman" pitchFamily="18" charset="0"/>
                <a:cs typeface="Times New Roman" pitchFamily="18" charset="0"/>
              </a:rPr>
            </a:br>
            <a:r>
              <a:rPr lang="en-US" sz="4800" dirty="0">
                <a:latin typeface="Times New Roman" pitchFamily="18" charset="0"/>
                <a:cs typeface="Times New Roman" pitchFamily="18" charset="0"/>
              </a:rPr>
              <a:t>For debt </a:t>
            </a:r>
            <a:r>
              <a:rPr lang="en-US" sz="4800" dirty="0" err="1">
                <a:latin typeface="Times New Roman" pitchFamily="18" charset="0"/>
                <a:cs typeface="Times New Roman" pitchFamily="18" charset="0"/>
              </a:rPr>
              <a:t>securities.Public</a:t>
            </a:r>
            <a:r>
              <a:rPr lang="en-US" sz="4800" dirty="0">
                <a:latin typeface="Times New Roman" pitchFamily="18" charset="0"/>
                <a:cs typeface="Times New Roman" pitchFamily="18" charset="0"/>
              </a:rPr>
              <a:t> </a:t>
            </a:r>
            <a:r>
              <a:rPr lang="en-US" sz="4800" dirty="0" err="1">
                <a:latin typeface="Times New Roman" pitchFamily="18" charset="0"/>
                <a:cs typeface="Times New Roman" pitchFamily="18" charset="0"/>
              </a:rPr>
              <a:t>deposits.For</a:t>
            </a:r>
            <a:r>
              <a:rPr lang="en-US" sz="4800" dirty="0">
                <a:latin typeface="Times New Roman" pitchFamily="18" charset="0"/>
                <a:cs typeface="Times New Roman" pitchFamily="18" charset="0"/>
              </a:rPr>
              <a:t> commercial papers (CPs).For fixed deposits with non-banking financial institutions (NBFCs).</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401205"/>
          </a:xfrm>
          <a:prstGeom prst="rect">
            <a:avLst/>
          </a:prstGeom>
        </p:spPr>
        <p:txBody>
          <a:bodyPr wrap="square">
            <a:spAutoFit/>
          </a:bodyPr>
          <a:lstStyle/>
          <a:p>
            <a:r>
              <a:rPr lang="en-US" sz="4000" b="1" dirty="0">
                <a:latin typeface="Times New Roman" pitchFamily="18" charset="0"/>
                <a:cs typeface="Times New Roman" pitchFamily="18" charset="0"/>
              </a:rPr>
              <a:t>CREDIT RATING AGENCIES IN INDIA</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a:latin typeface="Times New Roman" pitchFamily="18" charset="0"/>
                <a:cs typeface="Times New Roman" pitchFamily="18" charset="0"/>
              </a:rPr>
              <a:t>Credit Rating and Information Services of India Limited (CRISIL)Investment Information and Credit rating agency (ICRA)Credit Analysis &amp; Research Ltd. (CARE)ONICRA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8600"/>
            <a:ext cx="9144000" cy="6555641"/>
          </a:xfrm>
          <a:prstGeom prst="rect">
            <a:avLst/>
          </a:prstGeom>
        </p:spPr>
        <p:txBody>
          <a:bodyPr wrap="square">
            <a:spAutoFit/>
          </a:bodyPr>
          <a:lstStyle/>
          <a:p>
            <a:r>
              <a:rPr lang="en-US" sz="2800" b="1" dirty="0">
                <a:latin typeface="Times New Roman" pitchFamily="18" charset="0"/>
                <a:cs typeface="Times New Roman" pitchFamily="18" charset="0"/>
              </a:rPr>
              <a:t>Credit Rating and Information Services of India Limited (CRISIL)</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It is India’s first credit rating agency which was incorporated and promoted by the erstwhile ICICI Ltd, along with UTI and other financial institutions in 1987.After 1 year, i.e. in 1988 it commenced its </a:t>
            </a:r>
            <a:r>
              <a:rPr lang="en-US" sz="2800" dirty="0" err="1">
                <a:latin typeface="Times New Roman" pitchFamily="18" charset="0"/>
                <a:cs typeface="Times New Roman" pitchFamily="18" charset="0"/>
              </a:rPr>
              <a:t>operationsIt</a:t>
            </a:r>
            <a:r>
              <a:rPr lang="en-US" sz="2800" dirty="0">
                <a:latin typeface="Times New Roman" pitchFamily="18" charset="0"/>
                <a:cs typeface="Times New Roman" pitchFamily="18" charset="0"/>
              </a:rPr>
              <a:t> has its head office in </a:t>
            </a:r>
            <a:r>
              <a:rPr lang="en-US" sz="2800" dirty="0" err="1">
                <a:latin typeface="Times New Roman" pitchFamily="18" charset="0"/>
                <a:cs typeface="Times New Roman" pitchFamily="18" charset="0"/>
              </a:rPr>
              <a:t>Mumbai.It</a:t>
            </a:r>
            <a:r>
              <a:rPr lang="en-US" sz="2800" dirty="0">
                <a:latin typeface="Times New Roman" pitchFamily="18" charset="0"/>
                <a:cs typeface="Times New Roman" pitchFamily="18" charset="0"/>
              </a:rPr>
              <a:t> is India’s foremost provider of ratings, data and research, analytics and solutions, with a strong track record of growth and </a:t>
            </a:r>
            <a:r>
              <a:rPr lang="en-US" sz="2800" dirty="0" err="1">
                <a:latin typeface="Times New Roman" pitchFamily="18" charset="0"/>
                <a:cs typeface="Times New Roman" pitchFamily="18" charset="0"/>
              </a:rPr>
              <a:t>innovation.It</a:t>
            </a:r>
            <a:r>
              <a:rPr lang="en-US" sz="2800" dirty="0">
                <a:latin typeface="Times New Roman" pitchFamily="18" charset="0"/>
                <a:cs typeface="Times New Roman" pitchFamily="18" charset="0"/>
              </a:rPr>
              <a:t> delivers independent opinions and efficient </a:t>
            </a:r>
            <a:r>
              <a:rPr lang="en-US" sz="2800" dirty="0" err="1">
                <a:latin typeface="Times New Roman" pitchFamily="18" charset="0"/>
                <a:cs typeface="Times New Roman" pitchFamily="18" charset="0"/>
              </a:rPr>
              <a:t>solutions.CRISIL’s</a:t>
            </a:r>
            <a:r>
              <a:rPr lang="en-US" sz="2800" dirty="0">
                <a:latin typeface="Times New Roman" pitchFamily="18" charset="0"/>
                <a:cs typeface="Times New Roman" pitchFamily="18" charset="0"/>
              </a:rPr>
              <a:t> businesses operate from 8 countries including USA, Argentina, Poland, UK, India, China, Hong Kong and </a:t>
            </a:r>
            <a:r>
              <a:rPr lang="en-US" sz="2800" dirty="0" err="1">
                <a:latin typeface="Times New Roman" pitchFamily="18" charset="0"/>
                <a:cs typeface="Times New Roman" pitchFamily="18" charset="0"/>
              </a:rPr>
              <a:t>Singapore.CRISIL’s</a:t>
            </a:r>
            <a:r>
              <a:rPr lang="en-US" sz="2800" dirty="0">
                <a:latin typeface="Times New Roman" pitchFamily="18" charset="0"/>
                <a:cs typeface="Times New Roman" pitchFamily="18" charset="0"/>
              </a:rPr>
              <a:t> majority shareholder is Standard &amp; </a:t>
            </a:r>
            <a:r>
              <a:rPr lang="en-US" sz="2800" dirty="0" err="1">
                <a:latin typeface="Times New Roman" pitchFamily="18" charset="0"/>
                <a:cs typeface="Times New Roman" pitchFamily="18" charset="0"/>
              </a:rPr>
              <a:t>Poor’s.It</a:t>
            </a:r>
            <a:r>
              <a:rPr lang="en-US" sz="2800" dirty="0">
                <a:latin typeface="Times New Roman" pitchFamily="18" charset="0"/>
                <a:cs typeface="Times New Roman" pitchFamily="18" charset="0"/>
              </a:rPr>
              <a:t> also works with governments and policy-makers in India and other emerging markets in the infrastructure domain.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372600" cy="6186309"/>
          </a:xfrm>
          <a:prstGeom prst="rect">
            <a:avLst/>
          </a:prstGeom>
        </p:spPr>
        <p:txBody>
          <a:bodyPr wrap="square">
            <a:spAutoFit/>
          </a:bodyPr>
          <a:lstStyle/>
          <a:p>
            <a:r>
              <a:rPr lang="en-US" sz="3600" dirty="0">
                <a:latin typeface="Times New Roman" pitchFamily="18" charset="0"/>
                <a:cs typeface="Times New Roman" pitchFamily="18" charset="0"/>
              </a:rPr>
              <a:t> </a:t>
            </a:r>
            <a:r>
              <a:rPr lang="en-US" sz="3600" b="1" dirty="0">
                <a:latin typeface="Times New Roman" pitchFamily="18" charset="0"/>
                <a:cs typeface="Times New Roman" pitchFamily="18" charset="0"/>
              </a:rPr>
              <a:t>Investment Information and Credit rating agency (ICRA)</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The second credit rating agency incorporated in India was ICRA in 1991.It was set up by leading financial/investment institutions, commercial banks and financial services companies as an independent and professional investment Information and Credit Rating </a:t>
            </a:r>
            <a:r>
              <a:rPr lang="en-US" sz="3600" dirty="0" err="1">
                <a:latin typeface="Times New Roman" pitchFamily="18" charset="0"/>
                <a:cs typeface="Times New Roman" pitchFamily="18" charset="0"/>
              </a:rPr>
              <a:t>Agency.It</a:t>
            </a:r>
            <a:r>
              <a:rPr lang="en-US" sz="3600" dirty="0">
                <a:latin typeface="Times New Roman" pitchFamily="18" charset="0"/>
                <a:cs typeface="Times New Roman" pitchFamily="18" charset="0"/>
              </a:rPr>
              <a:t> is a public limited </a:t>
            </a:r>
            <a:r>
              <a:rPr lang="en-US" sz="3600" dirty="0" err="1">
                <a:latin typeface="Times New Roman" pitchFamily="18" charset="0"/>
                <a:cs typeface="Times New Roman" pitchFamily="18" charset="0"/>
              </a:rPr>
              <a:t>company.It</a:t>
            </a:r>
            <a:r>
              <a:rPr lang="en-US" sz="3600" dirty="0">
                <a:latin typeface="Times New Roman" pitchFamily="18" charset="0"/>
                <a:cs typeface="Times New Roman" pitchFamily="18" charset="0"/>
              </a:rPr>
              <a:t> has its head office in New </a:t>
            </a:r>
            <a:r>
              <a:rPr lang="en-US" sz="3600" dirty="0" err="1">
                <a:latin typeface="Times New Roman" pitchFamily="18" charset="0"/>
                <a:cs typeface="Times New Roman" pitchFamily="18" charset="0"/>
              </a:rPr>
              <a:t>Delhi.ICRA’s</a:t>
            </a:r>
            <a:r>
              <a:rPr lang="en-US" sz="3600" dirty="0">
                <a:latin typeface="Times New Roman" pitchFamily="18" charset="0"/>
                <a:cs typeface="Times New Roman" pitchFamily="18" charset="0"/>
              </a:rPr>
              <a:t> majority shareholder is Moody’s.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594</Words>
  <Application>Microsoft Office PowerPoint</Application>
  <PresentationFormat>On-screen Show (4:3)</PresentationFormat>
  <Paragraphs>60</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Credit Rating</vt:lpstr>
      <vt:lpstr>Importance of Credit Rating</vt:lpstr>
      <vt:lpstr>The Growth of the Credit Rating Industry in India</vt:lpstr>
      <vt:lpstr>Rating Methodology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lab2_30</dc:creator>
  <cp:lastModifiedBy>lab2_30</cp:lastModifiedBy>
  <cp:revision>6</cp:revision>
  <dcterms:created xsi:type="dcterms:W3CDTF">2024-02-29T03:46:31Z</dcterms:created>
  <dcterms:modified xsi:type="dcterms:W3CDTF">2024-06-15T05:48:29Z</dcterms:modified>
</cp:coreProperties>
</file>