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85" r:id="rId3"/>
    <p:sldId id="286"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81" d="100"/>
          <a:sy n="81" d="100"/>
        </p:scale>
        <p:origin x="-78" y="-64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922249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1672192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9838352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328030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138311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29489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14477208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656129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72063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207305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1FF270-0B13-4215-89A2-EE71A9D4D66A}" type="datetimeFigureOut">
              <a:rPr lang="en-US" smtClean="0"/>
              <a:pPr/>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370160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1FF270-0B13-4215-89A2-EE71A9D4D66A}" type="datetimeFigureOut">
              <a:rPr lang="en-US" smtClean="0"/>
              <a:pPr/>
              <a:t>5/25/2023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54126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1FF270-0B13-4215-89A2-EE71A9D4D66A}" type="datetimeFigureOut">
              <a:rPr lang="en-US" smtClean="0"/>
              <a:pPr/>
              <a:t>5/25/2023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1196205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FF270-0B13-4215-89A2-EE71A9D4D66A}" type="datetimeFigureOut">
              <a:rPr lang="en-US" smtClean="0"/>
              <a:pPr/>
              <a:t>5/25/2023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4044619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1FF270-0B13-4215-89A2-EE71A9D4D66A}" type="datetimeFigureOut">
              <a:rPr lang="en-US" smtClean="0"/>
              <a:pPr/>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580812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51FF270-0B13-4215-89A2-EE71A9D4D66A}" type="datetimeFigureOut">
              <a:rPr lang="en-US" smtClean="0"/>
              <a:pPr/>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22337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1FF270-0B13-4215-89A2-EE71A9D4D66A}" type="datetimeFigureOut">
              <a:rPr lang="en-US" smtClean="0"/>
              <a:pPr/>
              <a:t>5/25/2023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2234588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8F91C94-31EE-4F95-B4DC-0F1EE358F4D0}"/>
              </a:ext>
            </a:extLst>
          </p:cNvPr>
          <p:cNvSpPr>
            <a:spLocks noGrp="1"/>
          </p:cNvSpPr>
          <p:nvPr>
            <p:ph idx="1"/>
          </p:nvPr>
        </p:nvSpPr>
        <p:spPr>
          <a:xfrm>
            <a:off x="1797666" y="722644"/>
            <a:ext cx="8596668" cy="5412712"/>
          </a:xfrm>
        </p:spPr>
        <p:txBody>
          <a:bodyPr>
            <a:normAutofit fontScale="25000" lnSpcReduction="20000"/>
          </a:bodyPr>
          <a:lstStyle/>
          <a:p>
            <a:pPr marL="0" lvl="0" indent="0" algn="ctr" defTabSz="914400">
              <a:spcBef>
                <a:spcPct val="20000"/>
              </a:spcBef>
              <a:buClrTx/>
              <a:buSzTx/>
              <a:buNone/>
              <a:defRPr/>
            </a:pPr>
            <a:r>
              <a:rPr lang="en-US" altLang="en-US" sz="9600" b="1" dirty="0">
                <a:solidFill>
                  <a:srgbClr val="FF0000"/>
                </a:solidFill>
                <a:latin typeface="Times New Roman" pitchFamily="18" charset="0"/>
                <a:cs typeface="Times New Roman" pitchFamily="18" charset="0"/>
              </a:rPr>
              <a:t>NAZARETH COLLEGE OF ARTS AND SCIENCE </a:t>
            </a:r>
            <a:br>
              <a:rPr lang="en-US" altLang="en-US" sz="9600" b="1" dirty="0">
                <a:solidFill>
                  <a:srgbClr val="FF0000"/>
                </a:solidFill>
                <a:latin typeface="Times New Roman" pitchFamily="18" charset="0"/>
                <a:cs typeface="Times New Roman" pitchFamily="18" charset="0"/>
              </a:rPr>
            </a:br>
            <a:r>
              <a:rPr lang="en-US" altLang="en-US" sz="9600" b="1" i="1" dirty="0">
                <a:solidFill>
                  <a:srgbClr val="FF0000"/>
                </a:solidFill>
                <a:latin typeface="Times New Roman" pitchFamily="18" charset="0"/>
                <a:cs typeface="Times New Roman" pitchFamily="18" charset="0"/>
              </a:rPr>
              <a:t>      Affiliated To University Of Madras                                                                        Re-accredited by NAAC with ‘B’ grade</a:t>
            </a:r>
            <a:br>
              <a:rPr lang="en-US" altLang="en-US" sz="9600" b="1" i="1" dirty="0">
                <a:solidFill>
                  <a:srgbClr val="FF0000"/>
                </a:solidFill>
                <a:latin typeface="Times New Roman" pitchFamily="18" charset="0"/>
                <a:cs typeface="Times New Roman" pitchFamily="18" charset="0"/>
              </a:rPr>
            </a:br>
            <a:endParaRPr lang="en-US" altLang="en-US" sz="9600" b="1" i="1" dirty="0">
              <a:solidFill>
                <a:srgbClr val="FF0000"/>
              </a:solidFill>
              <a:latin typeface="Times New Roman" pitchFamily="18" charset="0"/>
              <a:cs typeface="Times New Roman" pitchFamily="18" charset="0"/>
            </a:endParaRPr>
          </a:p>
          <a:p>
            <a:pPr marL="0" lvl="0" indent="0" algn="ctr" defTabSz="914400">
              <a:spcBef>
                <a:spcPct val="20000"/>
              </a:spcBef>
              <a:buClrTx/>
              <a:buSzTx/>
              <a:buNone/>
              <a:defRPr/>
            </a:pPr>
            <a:r>
              <a:rPr lang="en-US" altLang="en-US" sz="9600" b="1" smtClean="0">
                <a:solidFill>
                  <a:srgbClr val="00B050"/>
                </a:solidFill>
                <a:latin typeface="Times New Roman" pitchFamily="18" charset="0"/>
                <a:cs typeface="Times New Roman" pitchFamily="18" charset="0"/>
              </a:rPr>
              <a:t>WEB  TECHNOLOGY</a:t>
            </a:r>
          </a:p>
          <a:p>
            <a:pPr marL="0" indent="0" algn="ctr" defTabSz="914400">
              <a:spcBef>
                <a:spcPct val="20000"/>
              </a:spcBef>
              <a:buClrTx/>
              <a:buSzTx/>
              <a:buNone/>
              <a:defRPr/>
            </a:pPr>
            <a:endParaRPr lang="en-US" altLang="en-US" sz="9600" b="1" dirty="0">
              <a:solidFill>
                <a:srgbClr val="00B050"/>
              </a:solidFill>
              <a:latin typeface="Times New Roman" pitchFamily="18" charset="0"/>
              <a:cs typeface="Times New Roman" pitchFamily="18" charset="0"/>
            </a:endParaRPr>
          </a:p>
          <a:p>
            <a:pPr marL="0" indent="0" algn="ctr" defTabSz="914400">
              <a:spcBef>
                <a:spcPct val="20000"/>
              </a:spcBef>
              <a:buClrTx/>
              <a:buSzTx/>
              <a:buNone/>
              <a:defRPr/>
            </a:pPr>
            <a:endParaRPr lang="en-US" altLang="en-US" sz="9600" b="1" dirty="0">
              <a:solidFill>
                <a:srgbClr val="7030A0"/>
              </a:solidFill>
              <a:latin typeface="Times New Roman" pitchFamily="18" charset="0"/>
              <a:cs typeface="Times New Roman" pitchFamily="18" charset="0"/>
            </a:endParaRPr>
          </a:p>
          <a:p>
            <a:pPr marL="0" lvl="0" indent="0" algn="ctr">
              <a:spcBef>
                <a:spcPct val="20000"/>
              </a:spcBef>
              <a:buNone/>
            </a:pPr>
            <a:r>
              <a:rPr lang="en-US" altLang="en-US" sz="9600" b="1" dirty="0" smtClean="0">
                <a:solidFill>
                  <a:srgbClr val="7030A0"/>
                </a:solidFill>
                <a:latin typeface="Times New Roman" pitchFamily="18" charset="0"/>
                <a:cs typeface="Times New Roman" pitchFamily="18" charset="0"/>
              </a:rPr>
              <a:t>UNIT II</a:t>
            </a:r>
          </a:p>
          <a:p>
            <a:pPr marL="0" lvl="0" indent="0" algn="ctr">
              <a:spcBef>
                <a:spcPct val="20000"/>
              </a:spcBef>
              <a:buNone/>
            </a:pPr>
            <a:r>
              <a:rPr lang="en-US" altLang="en-US" sz="9600" b="1" dirty="0" smtClean="0">
                <a:solidFill>
                  <a:srgbClr val="7030A0"/>
                </a:solidFill>
                <a:latin typeface="Times New Roman" pitchFamily="18" charset="0"/>
                <a:cs typeface="Times New Roman" pitchFamily="18" charset="0"/>
              </a:rPr>
              <a:t>CONDITIONAL AND LOOPING STATEMENTS</a:t>
            </a:r>
            <a:endParaRPr lang="en-US" altLang="en-US" sz="9600" b="1" dirty="0">
              <a:solidFill>
                <a:srgbClr val="FF0000"/>
              </a:solidFill>
              <a:latin typeface="Times New Roman" pitchFamily="18" charset="0"/>
              <a:cs typeface="Times New Roman" pitchFamily="18" charset="0"/>
            </a:endParaRPr>
          </a:p>
          <a:p>
            <a:pPr marL="0" lvl="0" indent="0" algn="ctr">
              <a:spcBef>
                <a:spcPct val="20000"/>
              </a:spcBef>
              <a:buNone/>
            </a:pPr>
            <a:r>
              <a:rPr lang="en-US" altLang="en-US" sz="9600" b="1" dirty="0">
                <a:solidFill>
                  <a:srgbClr val="FF0000"/>
                </a:solidFill>
                <a:latin typeface="Times New Roman" pitchFamily="18" charset="0"/>
                <a:cs typeface="Times New Roman" pitchFamily="18" charset="0"/>
              </a:rPr>
              <a:t>CLASS </a:t>
            </a:r>
            <a:r>
              <a:rPr lang="en-US" altLang="en-US" sz="9600" b="1" dirty="0" smtClean="0">
                <a:solidFill>
                  <a:srgbClr val="FF0000"/>
                </a:solidFill>
                <a:latin typeface="Times New Roman" pitchFamily="18" charset="0"/>
                <a:cs typeface="Times New Roman" pitchFamily="18" charset="0"/>
              </a:rPr>
              <a:t>:II </a:t>
            </a:r>
            <a:r>
              <a:rPr lang="en-US" altLang="en-US" sz="9600" b="1" dirty="0">
                <a:solidFill>
                  <a:srgbClr val="FF0000"/>
                </a:solidFill>
                <a:latin typeface="Times New Roman" pitchFamily="18" charset="0"/>
                <a:cs typeface="Times New Roman" pitchFamily="18" charset="0"/>
              </a:rPr>
              <a:t>B.SC CS</a:t>
            </a:r>
          </a:p>
          <a:p>
            <a:pPr marL="0" indent="0" algn="ctr" defTabSz="914400">
              <a:spcBef>
                <a:spcPct val="20000"/>
              </a:spcBef>
              <a:buClrTx/>
              <a:buSzTx/>
              <a:buNone/>
              <a:defRPr/>
            </a:pPr>
            <a:r>
              <a:rPr lang="en-US" altLang="en-US" sz="9600" b="1" dirty="0">
                <a:solidFill>
                  <a:srgbClr val="FF0000"/>
                </a:solidFill>
                <a:latin typeface="Times New Roman" pitchFamily="18" charset="0"/>
                <a:cs typeface="Times New Roman" pitchFamily="18" charset="0"/>
              </a:rPr>
              <a:t>SEMESTER: </a:t>
            </a:r>
            <a:r>
              <a:rPr lang="en-US" altLang="en-US" sz="9600" b="1" dirty="0" smtClean="0">
                <a:solidFill>
                  <a:srgbClr val="FF0000"/>
                </a:solidFill>
                <a:latin typeface="Times New Roman" pitchFamily="18" charset="0"/>
                <a:cs typeface="Times New Roman" pitchFamily="18" charset="0"/>
              </a:rPr>
              <a:t>EVEN(2022-2023)</a:t>
            </a:r>
            <a:endParaRPr lang="en-US" altLang="en-US" sz="9600" b="1" dirty="0">
              <a:solidFill>
                <a:srgbClr val="FF0000"/>
              </a:solidFill>
              <a:latin typeface="Times New Roman" pitchFamily="18" charset="0"/>
              <a:cs typeface="Times New Roman" pitchFamily="18" charset="0"/>
            </a:endParaRPr>
          </a:p>
          <a:p>
            <a:pPr marL="0" indent="0" algn="ctr" defTabSz="914400">
              <a:spcBef>
                <a:spcPct val="20000"/>
              </a:spcBef>
              <a:buClrTx/>
              <a:buSzTx/>
              <a:buNone/>
              <a:defRPr/>
            </a:pPr>
            <a:endParaRPr lang="en-US" altLang="en-US" sz="9600" b="1" dirty="0">
              <a:solidFill>
                <a:srgbClr val="FF0000"/>
              </a:solidFill>
              <a:latin typeface="Times New Roman" pitchFamily="18" charset="0"/>
              <a:cs typeface="Times New Roman" pitchFamily="18" charset="0"/>
            </a:endParaRPr>
          </a:p>
          <a:p>
            <a:pPr marL="0" indent="0" algn="ctr" defTabSz="914400">
              <a:spcBef>
                <a:spcPct val="20000"/>
              </a:spcBef>
              <a:buClrTx/>
              <a:buSzTx/>
              <a:buNone/>
              <a:defRPr/>
            </a:pPr>
            <a:r>
              <a:rPr lang="en-US" altLang="en-US" sz="9600" b="1" dirty="0">
                <a:solidFill>
                  <a:srgbClr val="002060"/>
                </a:solidFill>
                <a:latin typeface="Times New Roman" pitchFamily="18" charset="0"/>
                <a:cs typeface="Times New Roman" pitchFamily="18" charset="0"/>
              </a:rPr>
              <a:t>STAFF NAME: MS.R.KAVIYARASI</a:t>
            </a:r>
          </a:p>
          <a:p>
            <a:pPr marL="0" indent="0" algn="ctr" defTabSz="914400">
              <a:spcBef>
                <a:spcPct val="20000"/>
              </a:spcBef>
              <a:buClrTx/>
              <a:buSzTx/>
              <a:buNone/>
              <a:defRPr/>
            </a:pPr>
            <a:endParaRPr lang="en-US" altLang="en-US" sz="9600" b="1" dirty="0">
              <a:solidFill>
                <a:srgbClr val="002060"/>
              </a:solidFill>
              <a:latin typeface="Times New Roman" pitchFamily="18" charset="0"/>
              <a:cs typeface="Times New Roman" pitchFamily="18" charset="0"/>
            </a:endParaRPr>
          </a:p>
          <a:p>
            <a:pPr marL="0" indent="0" algn="ctr" defTabSz="914400">
              <a:spcBef>
                <a:spcPct val="20000"/>
              </a:spcBef>
              <a:buClrTx/>
              <a:buSzTx/>
              <a:buNone/>
              <a:defRPr/>
            </a:pPr>
            <a:r>
              <a:rPr lang="en-US" altLang="en-US" sz="9600" b="1" dirty="0">
                <a:solidFill>
                  <a:srgbClr val="002060"/>
                </a:solidFill>
                <a:latin typeface="Times New Roman" pitchFamily="18" charset="0"/>
                <a:cs typeface="Times New Roman" pitchFamily="18" charset="0"/>
              </a:rPr>
              <a:t>DEPARTMENT: COMPUTER SCIENCE</a:t>
            </a:r>
          </a:p>
          <a:p>
            <a:endParaRPr lang="en-US" dirty="0"/>
          </a:p>
        </p:txBody>
      </p:sp>
    </p:spTree>
    <p:extLst>
      <p:ext uri="{BB962C8B-B14F-4D97-AF65-F5344CB8AC3E}">
        <p14:creationId xmlns="" xmlns:p14="http://schemas.microsoft.com/office/powerpoint/2010/main" val="134718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31075"/>
            <a:ext cx="8596668" cy="5610288"/>
          </a:xfrm>
        </p:spPr>
        <p:txBody>
          <a:bodyPr>
            <a:noAutofit/>
          </a:bodyPr>
          <a:lstStyle/>
          <a:p>
            <a:pPr>
              <a:buNone/>
            </a:pPr>
            <a:r>
              <a:rPr lang="en-IN" sz="2400" b="1" dirty="0" smtClean="0">
                <a:solidFill>
                  <a:schemeClr val="tx1"/>
                </a:solidFill>
              </a:rPr>
              <a:t>Example</a:t>
            </a:r>
            <a:endParaRPr lang="en-US" sz="2400" dirty="0" smtClean="0">
              <a:solidFill>
                <a:schemeClr val="tx1"/>
              </a:solidFill>
            </a:endParaRPr>
          </a:p>
          <a:p>
            <a:pPr>
              <a:buNone/>
            </a:pPr>
            <a:r>
              <a:rPr lang="en-IN" sz="2400" b="1" dirty="0" smtClean="0">
                <a:solidFill>
                  <a:schemeClr val="tx1"/>
                </a:solidFill>
              </a:rPr>
              <a:t>The example below displays the numbers from 0 to 10:</a:t>
            </a:r>
            <a:endParaRPr lang="en-US" sz="2400" dirty="0" smtClean="0">
              <a:solidFill>
                <a:schemeClr val="tx1"/>
              </a:solidFill>
            </a:endParaRPr>
          </a:p>
          <a:p>
            <a:pPr>
              <a:buNone/>
            </a:pPr>
            <a:r>
              <a:rPr lang="en-IN" sz="2400" dirty="0" smtClean="0">
                <a:solidFill>
                  <a:schemeClr val="tx1"/>
                </a:solidFill>
              </a:rPr>
              <a:t>&lt;html&gt;</a:t>
            </a:r>
            <a:endParaRPr lang="en-US" sz="2400" dirty="0" smtClean="0">
              <a:solidFill>
                <a:schemeClr val="tx1"/>
              </a:solidFill>
            </a:endParaRPr>
          </a:p>
          <a:p>
            <a:pPr>
              <a:buNone/>
            </a:pPr>
            <a:r>
              <a:rPr lang="en-IN" sz="2400" dirty="0" smtClean="0">
                <a:solidFill>
                  <a:schemeClr val="tx1"/>
                </a:solidFill>
              </a:rPr>
              <a:t>&lt;body&gt;</a:t>
            </a:r>
            <a:endParaRPr lang="en-US" sz="2400" dirty="0" smtClean="0">
              <a:solidFill>
                <a:schemeClr val="tx1"/>
              </a:solidFill>
            </a:endParaRPr>
          </a:p>
          <a:p>
            <a:pPr>
              <a:buNone/>
            </a:pPr>
            <a:r>
              <a:rPr lang="en-IN" sz="2400" dirty="0" smtClean="0">
                <a:solidFill>
                  <a:schemeClr val="tx1"/>
                </a:solidFill>
              </a:rPr>
              <a:t>&lt;?</a:t>
            </a:r>
            <a:r>
              <a:rPr lang="en-IN" sz="2400" dirty="0" err="1" smtClean="0">
                <a:solidFill>
                  <a:schemeClr val="tx1"/>
                </a:solidFill>
              </a:rPr>
              <a:t>php</a:t>
            </a:r>
            <a:r>
              <a:rPr lang="en-IN" sz="2400" dirty="0" smtClean="0">
                <a:solidFill>
                  <a:schemeClr val="tx1"/>
                </a:solidFill>
              </a:rPr>
              <a:t>  </a:t>
            </a:r>
            <a:endParaRPr lang="en-US" sz="2400" dirty="0" smtClean="0">
              <a:solidFill>
                <a:schemeClr val="tx1"/>
              </a:solidFill>
            </a:endParaRPr>
          </a:p>
          <a:p>
            <a:pPr>
              <a:buNone/>
            </a:pPr>
            <a:r>
              <a:rPr lang="en-IN" sz="2400" dirty="0" smtClean="0">
                <a:solidFill>
                  <a:schemeClr val="tx1"/>
                </a:solidFill>
              </a:rPr>
              <a:t>for ($x = 0; $x &lt;= 10; $x++) {</a:t>
            </a:r>
            <a:endParaRPr lang="en-US" sz="2400" dirty="0" smtClean="0">
              <a:solidFill>
                <a:schemeClr val="tx1"/>
              </a:solidFill>
            </a:endParaRPr>
          </a:p>
          <a:p>
            <a:pPr>
              <a:buNone/>
            </a:pPr>
            <a:r>
              <a:rPr lang="en-IN" sz="2400" dirty="0" smtClean="0">
                <a:solidFill>
                  <a:schemeClr val="tx1"/>
                </a:solidFill>
              </a:rPr>
              <a:t>  echo "The number is: $x &lt;</a:t>
            </a:r>
            <a:r>
              <a:rPr lang="en-IN" sz="2400" dirty="0" err="1" smtClean="0">
                <a:solidFill>
                  <a:schemeClr val="tx1"/>
                </a:solidFill>
              </a:rPr>
              <a:t>br</a:t>
            </a:r>
            <a:r>
              <a:rPr lang="en-IN" sz="2400" dirty="0" smtClean="0">
                <a:solidFill>
                  <a:schemeClr val="tx1"/>
                </a:solidFill>
              </a:rPr>
              <a:t>&gt;";</a:t>
            </a:r>
            <a:endParaRPr lang="en-US" sz="2400" dirty="0" smtClean="0">
              <a:solidFill>
                <a:schemeClr val="tx1"/>
              </a:solidFill>
            </a:endParaRPr>
          </a:p>
          <a:p>
            <a:pPr>
              <a:buNone/>
            </a:pPr>
            <a:r>
              <a:rPr lang="en-IN" sz="2400" dirty="0" smtClean="0">
                <a:solidFill>
                  <a:schemeClr val="tx1"/>
                </a:solidFill>
              </a:rPr>
              <a:t>}</a:t>
            </a:r>
            <a:endParaRPr lang="en-US" sz="2400" dirty="0" smtClean="0">
              <a:solidFill>
                <a:schemeClr val="tx1"/>
              </a:solidFill>
            </a:endParaRPr>
          </a:p>
          <a:p>
            <a:pPr>
              <a:buNone/>
            </a:pPr>
            <a:r>
              <a:rPr lang="en-IN" sz="2400" dirty="0" smtClean="0">
                <a:solidFill>
                  <a:schemeClr val="tx1"/>
                </a:solidFill>
              </a:rPr>
              <a:t>?&gt;  </a:t>
            </a:r>
            <a:endParaRPr lang="en-US" sz="2400" dirty="0" smtClean="0">
              <a:solidFill>
                <a:schemeClr val="tx1"/>
              </a:solidFill>
            </a:endParaRPr>
          </a:p>
          <a:p>
            <a:pPr>
              <a:buNone/>
            </a:pPr>
            <a:r>
              <a:rPr lang="en-IN" sz="2400" dirty="0" smtClean="0">
                <a:solidFill>
                  <a:schemeClr val="tx1"/>
                </a:solidFill>
              </a:rPr>
              <a:t>&lt;/body&gt;</a:t>
            </a:r>
            <a:endParaRPr lang="en-US" sz="2400" dirty="0" smtClean="0">
              <a:solidFill>
                <a:schemeClr val="tx1"/>
              </a:solidFill>
            </a:endParaRPr>
          </a:p>
          <a:p>
            <a:pPr>
              <a:buNone/>
            </a:pPr>
            <a:r>
              <a:rPr lang="en-IN" sz="2400" dirty="0" smtClean="0">
                <a:solidFill>
                  <a:schemeClr val="tx1"/>
                </a:solidFill>
              </a:rPr>
              <a:t>&lt;/html&gt;</a:t>
            </a:r>
            <a:endParaRPr lang="en-US" sz="2400" dirty="0" smtClean="0">
              <a:solidFill>
                <a:schemeClr val="tx1"/>
              </a:solidFill>
            </a:endParaRPr>
          </a:p>
          <a:p>
            <a:pPr>
              <a:buNone/>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74320"/>
            <a:ext cx="11275180" cy="5714791"/>
          </a:xfrm>
        </p:spPr>
        <p:txBody>
          <a:bodyPr>
            <a:noAutofit/>
          </a:bodyPr>
          <a:lstStyle/>
          <a:p>
            <a:pPr>
              <a:buNone/>
            </a:pPr>
            <a:r>
              <a:rPr lang="en-IN" sz="2400" b="1" dirty="0" smtClean="0">
                <a:solidFill>
                  <a:schemeClr val="tx1"/>
                </a:solidFill>
              </a:rPr>
              <a:t>Output </a:t>
            </a:r>
            <a:endParaRPr lang="en-US" sz="2400" dirty="0" smtClean="0">
              <a:solidFill>
                <a:schemeClr val="tx1"/>
              </a:solidFill>
            </a:endParaRPr>
          </a:p>
          <a:p>
            <a:r>
              <a:rPr lang="en-IN" sz="2400" dirty="0" smtClean="0">
                <a:solidFill>
                  <a:schemeClr val="tx1"/>
                </a:solidFill>
              </a:rPr>
              <a:t>The number is: 0</a:t>
            </a:r>
            <a:br>
              <a:rPr lang="en-IN" sz="2400" dirty="0" smtClean="0">
                <a:solidFill>
                  <a:schemeClr val="tx1"/>
                </a:solidFill>
              </a:rPr>
            </a:br>
            <a:r>
              <a:rPr lang="en-IN" sz="2400" dirty="0" smtClean="0">
                <a:solidFill>
                  <a:schemeClr val="tx1"/>
                </a:solidFill>
              </a:rPr>
              <a:t>The number is: 1</a:t>
            </a:r>
            <a:br>
              <a:rPr lang="en-IN" sz="2400" dirty="0" smtClean="0">
                <a:solidFill>
                  <a:schemeClr val="tx1"/>
                </a:solidFill>
              </a:rPr>
            </a:br>
            <a:r>
              <a:rPr lang="en-IN" sz="2400" dirty="0" smtClean="0">
                <a:solidFill>
                  <a:schemeClr val="tx1"/>
                </a:solidFill>
              </a:rPr>
              <a:t>The number is: 2</a:t>
            </a:r>
            <a:br>
              <a:rPr lang="en-IN" sz="2400" dirty="0" smtClean="0">
                <a:solidFill>
                  <a:schemeClr val="tx1"/>
                </a:solidFill>
              </a:rPr>
            </a:br>
            <a:r>
              <a:rPr lang="en-IN" sz="2400" dirty="0" smtClean="0">
                <a:solidFill>
                  <a:schemeClr val="tx1"/>
                </a:solidFill>
              </a:rPr>
              <a:t>The number is: 3</a:t>
            </a:r>
            <a:br>
              <a:rPr lang="en-IN" sz="2400" dirty="0" smtClean="0">
                <a:solidFill>
                  <a:schemeClr val="tx1"/>
                </a:solidFill>
              </a:rPr>
            </a:br>
            <a:r>
              <a:rPr lang="en-IN" sz="2400" dirty="0" smtClean="0">
                <a:solidFill>
                  <a:schemeClr val="tx1"/>
                </a:solidFill>
              </a:rPr>
              <a:t>The number is: 4</a:t>
            </a:r>
            <a:br>
              <a:rPr lang="en-IN" sz="2400" dirty="0" smtClean="0">
                <a:solidFill>
                  <a:schemeClr val="tx1"/>
                </a:solidFill>
              </a:rPr>
            </a:br>
            <a:r>
              <a:rPr lang="en-IN" sz="2400" dirty="0" smtClean="0">
                <a:solidFill>
                  <a:schemeClr val="tx1"/>
                </a:solidFill>
              </a:rPr>
              <a:t>The number is: 5</a:t>
            </a:r>
            <a:br>
              <a:rPr lang="en-IN" sz="2400" dirty="0" smtClean="0">
                <a:solidFill>
                  <a:schemeClr val="tx1"/>
                </a:solidFill>
              </a:rPr>
            </a:br>
            <a:r>
              <a:rPr lang="en-IN" sz="2400" dirty="0" smtClean="0">
                <a:solidFill>
                  <a:schemeClr val="tx1"/>
                </a:solidFill>
              </a:rPr>
              <a:t>The number is: 6</a:t>
            </a:r>
            <a:br>
              <a:rPr lang="en-IN" sz="2400" dirty="0" smtClean="0">
                <a:solidFill>
                  <a:schemeClr val="tx1"/>
                </a:solidFill>
              </a:rPr>
            </a:br>
            <a:r>
              <a:rPr lang="en-IN" sz="2400" dirty="0" smtClean="0">
                <a:solidFill>
                  <a:schemeClr val="tx1"/>
                </a:solidFill>
              </a:rPr>
              <a:t>The number is: 7</a:t>
            </a:r>
            <a:br>
              <a:rPr lang="en-IN" sz="2400" dirty="0" smtClean="0">
                <a:solidFill>
                  <a:schemeClr val="tx1"/>
                </a:solidFill>
              </a:rPr>
            </a:br>
            <a:r>
              <a:rPr lang="en-IN" sz="2400" dirty="0" smtClean="0">
                <a:solidFill>
                  <a:schemeClr val="tx1"/>
                </a:solidFill>
              </a:rPr>
              <a:t>The number is: 8</a:t>
            </a:r>
            <a:br>
              <a:rPr lang="en-IN" sz="2400" dirty="0" smtClean="0">
                <a:solidFill>
                  <a:schemeClr val="tx1"/>
                </a:solidFill>
              </a:rPr>
            </a:br>
            <a:r>
              <a:rPr lang="en-IN" sz="2400" dirty="0" smtClean="0">
                <a:solidFill>
                  <a:schemeClr val="tx1"/>
                </a:solidFill>
              </a:rPr>
              <a:t>The number is: 9</a:t>
            </a:r>
            <a:br>
              <a:rPr lang="en-IN" sz="2400" dirty="0" smtClean="0">
                <a:solidFill>
                  <a:schemeClr val="tx1"/>
                </a:solidFill>
              </a:rPr>
            </a:br>
            <a:r>
              <a:rPr lang="en-IN" sz="2400" dirty="0" smtClean="0">
                <a:solidFill>
                  <a:schemeClr val="tx1"/>
                </a:solidFill>
              </a:rPr>
              <a:t>The number is: 10</a:t>
            </a:r>
            <a:endParaRPr lang="en-US" sz="2400" dirty="0" smtClean="0">
              <a:solidFill>
                <a:schemeClr val="tx1"/>
              </a:solidFill>
            </a:endParaRPr>
          </a:p>
          <a:p>
            <a:pPr>
              <a:buNone/>
            </a:pPr>
            <a:r>
              <a:rPr lang="en-IN" sz="2400" b="1" dirty="0" smtClean="0">
                <a:solidFill>
                  <a:schemeClr val="tx1"/>
                </a:solidFill>
              </a:rPr>
              <a:t>Example Explained</a:t>
            </a:r>
            <a:endParaRPr lang="en-US" sz="2400" b="1" dirty="0" smtClean="0">
              <a:solidFill>
                <a:schemeClr val="tx1"/>
              </a:solidFill>
            </a:endParaRPr>
          </a:p>
          <a:p>
            <a:pPr lvl="0"/>
            <a:r>
              <a:rPr lang="en-IN" sz="2400" dirty="0" smtClean="0">
                <a:solidFill>
                  <a:schemeClr val="tx1"/>
                </a:solidFill>
              </a:rPr>
              <a:t>$x = 0; - Initialize the loop counter ($x), and set the start value to 0</a:t>
            </a:r>
            <a:endParaRPr lang="en-US" sz="2400" dirty="0" smtClean="0">
              <a:solidFill>
                <a:schemeClr val="tx1"/>
              </a:solidFill>
            </a:endParaRPr>
          </a:p>
          <a:p>
            <a:pPr lvl="0"/>
            <a:r>
              <a:rPr lang="en-IN" sz="2400" dirty="0" smtClean="0">
                <a:solidFill>
                  <a:schemeClr val="tx1"/>
                </a:solidFill>
              </a:rPr>
              <a:t>$x &lt;= 10; - Continue the loop as long as $x is less than or equal to 10</a:t>
            </a:r>
            <a:endParaRPr lang="en-US" sz="2400" dirty="0" smtClean="0">
              <a:solidFill>
                <a:schemeClr val="tx1"/>
              </a:solidFill>
            </a:endParaRPr>
          </a:p>
          <a:p>
            <a:pPr lvl="0"/>
            <a:r>
              <a:rPr lang="en-IN" sz="2400" dirty="0" smtClean="0">
                <a:solidFill>
                  <a:schemeClr val="tx1"/>
                </a:solidFill>
              </a:rPr>
              <a:t>$x++ - Increase the loop counter value by 1 for each iteration</a:t>
            </a:r>
            <a:endParaRPr lang="en-US" sz="2400" dirty="0" smtClean="0">
              <a:solidFill>
                <a:schemeClr val="tx1"/>
              </a:solidFill>
            </a:endParaRPr>
          </a:p>
          <a:p>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22069"/>
            <a:ext cx="10635100" cy="5819293"/>
          </a:xfrm>
        </p:spPr>
        <p:txBody>
          <a:bodyPr>
            <a:noAutofit/>
          </a:bodyPr>
          <a:lstStyle/>
          <a:p>
            <a:pPr>
              <a:buNone/>
            </a:pPr>
            <a:r>
              <a:rPr lang="en-IN" sz="2400" b="1" dirty="0" smtClean="0">
                <a:solidFill>
                  <a:schemeClr val="tx1"/>
                </a:solidFill>
              </a:rPr>
              <a:t> </a:t>
            </a:r>
            <a:endParaRPr lang="en-US" sz="2400" dirty="0" smtClean="0">
              <a:solidFill>
                <a:schemeClr val="tx1"/>
              </a:solidFill>
            </a:endParaRPr>
          </a:p>
          <a:p>
            <a:pPr>
              <a:buNone/>
            </a:pPr>
            <a:r>
              <a:rPr lang="en-IN" sz="2400" b="1" dirty="0" smtClean="0">
                <a:solidFill>
                  <a:schemeClr val="tx1"/>
                </a:solidFill>
              </a:rPr>
              <a:t>PHP </a:t>
            </a:r>
            <a:r>
              <a:rPr lang="en-IN" sz="2400" b="1" dirty="0" err="1" smtClean="0">
                <a:solidFill>
                  <a:schemeClr val="tx1"/>
                </a:solidFill>
              </a:rPr>
              <a:t>foreach</a:t>
            </a:r>
            <a:r>
              <a:rPr lang="en-IN" sz="2400" b="1" dirty="0" smtClean="0">
                <a:solidFill>
                  <a:schemeClr val="tx1"/>
                </a:solidFill>
              </a:rPr>
              <a:t> Loop</a:t>
            </a:r>
            <a:endParaRPr lang="en-US" sz="2400" dirty="0" smtClean="0">
              <a:solidFill>
                <a:schemeClr val="tx1"/>
              </a:solidFill>
            </a:endParaRPr>
          </a:p>
          <a:p>
            <a:pPr lvl="0">
              <a:buNone/>
            </a:pPr>
            <a:r>
              <a:rPr lang="en-IN" sz="2400" dirty="0" smtClean="0">
                <a:solidFill>
                  <a:schemeClr val="tx1"/>
                </a:solidFill>
              </a:rPr>
              <a:t>The </a:t>
            </a:r>
            <a:r>
              <a:rPr lang="en-IN" sz="2400" dirty="0" err="1" smtClean="0">
                <a:solidFill>
                  <a:schemeClr val="tx1"/>
                </a:solidFill>
              </a:rPr>
              <a:t>foreach</a:t>
            </a:r>
            <a:r>
              <a:rPr lang="en-IN" sz="2400" dirty="0" smtClean="0">
                <a:solidFill>
                  <a:schemeClr val="tx1"/>
                </a:solidFill>
              </a:rPr>
              <a:t> loop - Loops through a block of code for each element in an array.</a:t>
            </a:r>
            <a:endParaRPr lang="en-US" sz="2400" dirty="0" smtClean="0">
              <a:solidFill>
                <a:schemeClr val="tx1"/>
              </a:solidFill>
            </a:endParaRPr>
          </a:p>
          <a:p>
            <a:pPr lvl="0">
              <a:buNone/>
            </a:pPr>
            <a:r>
              <a:rPr lang="en-IN" sz="2400" dirty="0" smtClean="0">
                <a:solidFill>
                  <a:schemeClr val="tx1"/>
                </a:solidFill>
              </a:rPr>
              <a:t>The </a:t>
            </a:r>
            <a:r>
              <a:rPr lang="en-IN" sz="2400" dirty="0" err="1" smtClean="0">
                <a:solidFill>
                  <a:schemeClr val="tx1"/>
                </a:solidFill>
              </a:rPr>
              <a:t>foreach</a:t>
            </a:r>
            <a:r>
              <a:rPr lang="en-IN" sz="2400" dirty="0" smtClean="0">
                <a:solidFill>
                  <a:schemeClr val="tx1"/>
                </a:solidFill>
              </a:rPr>
              <a:t> loop works only on arrays, and is used to loop through each key/value pair in an array.</a:t>
            </a:r>
            <a:endParaRPr lang="en-US" sz="2400" dirty="0" smtClean="0">
              <a:solidFill>
                <a:schemeClr val="tx1"/>
              </a:solidFill>
            </a:endParaRPr>
          </a:p>
          <a:p>
            <a:pPr>
              <a:buNone/>
            </a:pPr>
            <a:r>
              <a:rPr lang="en-IN" sz="2400" b="1" dirty="0" smtClean="0">
                <a:solidFill>
                  <a:schemeClr val="tx1"/>
                </a:solidFill>
              </a:rPr>
              <a:t>Syntax</a:t>
            </a:r>
            <a:endParaRPr lang="en-US" sz="2400" dirty="0" smtClean="0">
              <a:solidFill>
                <a:schemeClr val="tx1"/>
              </a:solidFill>
            </a:endParaRPr>
          </a:p>
          <a:p>
            <a:pPr>
              <a:buNone/>
            </a:pPr>
            <a:r>
              <a:rPr lang="en-IN" sz="2400" dirty="0" err="1" smtClean="0">
                <a:solidFill>
                  <a:schemeClr val="tx1"/>
                </a:solidFill>
              </a:rPr>
              <a:t>foreach</a:t>
            </a:r>
            <a:r>
              <a:rPr lang="en-IN" sz="2400" dirty="0" smtClean="0">
                <a:solidFill>
                  <a:schemeClr val="tx1"/>
                </a:solidFill>
              </a:rPr>
              <a:t> ($array as $value) {</a:t>
            </a:r>
            <a:endParaRPr lang="en-US" sz="2400" dirty="0" smtClean="0">
              <a:solidFill>
                <a:schemeClr val="tx1"/>
              </a:solidFill>
            </a:endParaRPr>
          </a:p>
          <a:p>
            <a:pPr>
              <a:buNone/>
            </a:pPr>
            <a:r>
              <a:rPr lang="en-IN" sz="2400" dirty="0" smtClean="0">
                <a:solidFill>
                  <a:schemeClr val="tx1"/>
                </a:solidFill>
              </a:rPr>
              <a:t>  code to be executed;</a:t>
            </a:r>
            <a:endParaRPr lang="en-US" sz="2400" dirty="0" smtClean="0">
              <a:solidFill>
                <a:schemeClr val="tx1"/>
              </a:solidFill>
            </a:endParaRPr>
          </a:p>
          <a:p>
            <a:pPr>
              <a:buNone/>
            </a:pPr>
            <a:r>
              <a:rPr lang="en-IN" sz="2400" dirty="0" smtClean="0">
                <a:solidFill>
                  <a:schemeClr val="tx1"/>
                </a:solidFill>
              </a:rPr>
              <a:t>}</a:t>
            </a:r>
            <a:endParaRPr lang="en-US" sz="2400" dirty="0" smtClean="0">
              <a:solidFill>
                <a:schemeClr val="tx1"/>
              </a:solidFill>
            </a:endParaRPr>
          </a:p>
          <a:p>
            <a:pPr>
              <a:buNone/>
            </a:pPr>
            <a:r>
              <a:rPr lang="en-IN" sz="2400" dirty="0" smtClean="0">
                <a:solidFill>
                  <a:schemeClr val="tx1"/>
                </a:solidFill>
              </a:rPr>
              <a:t>For every loop iteration, the value of the current array element is assigned to $value and the array pointer is moved by one, until it reaches the last array element.</a:t>
            </a:r>
            <a:endParaRPr lang="en-US" sz="2400" dirty="0" smtClean="0">
              <a:solidFill>
                <a:schemeClr val="tx1"/>
              </a:solidFill>
            </a:endParaRPr>
          </a:p>
          <a:p>
            <a:pPr>
              <a:buNone/>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0"/>
            <a:ext cx="8596668" cy="6041363"/>
          </a:xfrm>
        </p:spPr>
        <p:txBody>
          <a:bodyPr>
            <a:noAutofit/>
          </a:bodyPr>
          <a:lstStyle/>
          <a:p>
            <a:pPr>
              <a:buNone/>
            </a:pPr>
            <a:r>
              <a:rPr lang="en-IN" b="1" dirty="0" smtClean="0">
                <a:solidFill>
                  <a:schemeClr val="tx1"/>
                </a:solidFill>
              </a:rPr>
              <a:t>Example</a:t>
            </a:r>
            <a:endParaRPr lang="en-US" dirty="0" smtClean="0">
              <a:solidFill>
                <a:schemeClr val="tx1"/>
              </a:solidFill>
            </a:endParaRPr>
          </a:p>
          <a:p>
            <a:pPr>
              <a:buNone/>
            </a:pPr>
            <a:r>
              <a:rPr lang="en-IN" dirty="0" smtClean="0">
                <a:solidFill>
                  <a:schemeClr val="tx1"/>
                </a:solidFill>
              </a:rPr>
              <a:t>The following example will output the values of the given array ($</a:t>
            </a:r>
            <a:r>
              <a:rPr lang="en-IN" dirty="0" err="1" smtClean="0">
                <a:solidFill>
                  <a:schemeClr val="tx1"/>
                </a:solidFill>
              </a:rPr>
              <a:t>colors</a:t>
            </a:r>
            <a:r>
              <a:rPr lang="en-IN" dirty="0" smtClean="0">
                <a:solidFill>
                  <a:schemeClr val="tx1"/>
                </a:solidFill>
              </a:rPr>
              <a:t>):</a:t>
            </a:r>
            <a:endParaRPr lang="en-US" dirty="0" smtClean="0">
              <a:solidFill>
                <a:schemeClr val="tx1"/>
              </a:solidFill>
            </a:endParaRPr>
          </a:p>
          <a:p>
            <a:pPr>
              <a:buNone/>
            </a:pPr>
            <a:r>
              <a:rPr lang="en-IN" dirty="0" smtClean="0">
                <a:solidFill>
                  <a:schemeClr val="tx1"/>
                </a:solidFill>
              </a:rPr>
              <a:t>&lt;html&gt;</a:t>
            </a:r>
            <a:endParaRPr lang="en-US" dirty="0" smtClean="0">
              <a:solidFill>
                <a:schemeClr val="tx1"/>
              </a:solidFill>
            </a:endParaRPr>
          </a:p>
          <a:p>
            <a:pPr>
              <a:buNone/>
            </a:pPr>
            <a:r>
              <a:rPr lang="en-IN" dirty="0" smtClean="0">
                <a:solidFill>
                  <a:schemeClr val="tx1"/>
                </a:solidFill>
              </a:rPr>
              <a:t>&lt;body&gt;</a:t>
            </a:r>
            <a:endParaRPr lang="en-US" dirty="0" smtClean="0">
              <a:solidFill>
                <a:schemeClr val="tx1"/>
              </a:solidFill>
            </a:endParaRPr>
          </a:p>
          <a:p>
            <a:pPr>
              <a:buNone/>
            </a:pPr>
            <a:r>
              <a:rPr lang="en-IN" dirty="0" smtClean="0">
                <a:solidFill>
                  <a:schemeClr val="tx1"/>
                </a:solidFill>
              </a:rPr>
              <a:t>&lt;?</a:t>
            </a:r>
            <a:r>
              <a:rPr lang="en-IN" dirty="0" err="1" smtClean="0">
                <a:solidFill>
                  <a:schemeClr val="tx1"/>
                </a:solidFill>
              </a:rPr>
              <a:t>php</a:t>
            </a:r>
            <a:r>
              <a:rPr lang="en-IN" dirty="0" smtClean="0">
                <a:solidFill>
                  <a:schemeClr val="tx1"/>
                </a:solidFill>
              </a:rPr>
              <a:t>  </a:t>
            </a:r>
            <a:endParaRPr lang="en-US" dirty="0" smtClean="0">
              <a:solidFill>
                <a:schemeClr val="tx1"/>
              </a:solidFill>
            </a:endParaRPr>
          </a:p>
          <a:p>
            <a:pPr>
              <a:buNone/>
            </a:pPr>
            <a:r>
              <a:rPr lang="en-IN" dirty="0" smtClean="0">
                <a:solidFill>
                  <a:schemeClr val="tx1"/>
                </a:solidFill>
              </a:rPr>
              <a:t>$</a:t>
            </a:r>
            <a:r>
              <a:rPr lang="en-IN" dirty="0" err="1" smtClean="0">
                <a:solidFill>
                  <a:schemeClr val="tx1"/>
                </a:solidFill>
              </a:rPr>
              <a:t>colors</a:t>
            </a:r>
            <a:r>
              <a:rPr lang="en-IN" dirty="0" smtClean="0">
                <a:solidFill>
                  <a:schemeClr val="tx1"/>
                </a:solidFill>
              </a:rPr>
              <a:t> = array("red", "green", "blue", "yellow"); </a:t>
            </a:r>
            <a:endParaRPr lang="en-US" dirty="0" smtClean="0">
              <a:solidFill>
                <a:schemeClr val="tx1"/>
              </a:solidFill>
            </a:endParaRPr>
          </a:p>
          <a:p>
            <a:pPr>
              <a:buNone/>
            </a:pPr>
            <a:r>
              <a:rPr lang="en-IN" dirty="0" err="1" smtClean="0">
                <a:solidFill>
                  <a:schemeClr val="tx1"/>
                </a:solidFill>
              </a:rPr>
              <a:t>foreach</a:t>
            </a:r>
            <a:r>
              <a:rPr lang="en-IN" dirty="0" smtClean="0">
                <a:solidFill>
                  <a:schemeClr val="tx1"/>
                </a:solidFill>
              </a:rPr>
              <a:t> ($</a:t>
            </a:r>
            <a:r>
              <a:rPr lang="en-IN" dirty="0" err="1" smtClean="0">
                <a:solidFill>
                  <a:schemeClr val="tx1"/>
                </a:solidFill>
              </a:rPr>
              <a:t>colors</a:t>
            </a:r>
            <a:r>
              <a:rPr lang="en-IN" dirty="0" smtClean="0">
                <a:solidFill>
                  <a:schemeClr val="tx1"/>
                </a:solidFill>
              </a:rPr>
              <a:t> as $value) {</a:t>
            </a:r>
            <a:endParaRPr lang="en-US" dirty="0" smtClean="0">
              <a:solidFill>
                <a:schemeClr val="tx1"/>
              </a:solidFill>
            </a:endParaRPr>
          </a:p>
          <a:p>
            <a:pPr>
              <a:buNone/>
            </a:pPr>
            <a:r>
              <a:rPr lang="en-IN" dirty="0" smtClean="0">
                <a:solidFill>
                  <a:schemeClr val="tx1"/>
                </a:solidFill>
              </a:rPr>
              <a:t>  echo "$value &lt;</a:t>
            </a:r>
            <a:r>
              <a:rPr lang="en-IN" dirty="0" err="1" smtClean="0">
                <a:solidFill>
                  <a:schemeClr val="tx1"/>
                </a:solidFill>
              </a:rPr>
              <a:t>br</a:t>
            </a:r>
            <a:r>
              <a:rPr lang="en-IN" dirty="0" smtClean="0">
                <a:solidFill>
                  <a:schemeClr val="tx1"/>
                </a:solidFill>
              </a:rPr>
              <a:t>&gt;";</a:t>
            </a:r>
            <a:endParaRPr lang="en-US" dirty="0" smtClean="0">
              <a:solidFill>
                <a:schemeClr val="tx1"/>
              </a:solidFill>
            </a:endParaRPr>
          </a:p>
          <a:p>
            <a:pPr>
              <a:buNone/>
            </a:pPr>
            <a:r>
              <a:rPr lang="en-IN" dirty="0" smtClean="0">
                <a:solidFill>
                  <a:schemeClr val="tx1"/>
                </a:solidFill>
              </a:rPr>
              <a:t>}</a:t>
            </a:r>
            <a:endParaRPr lang="en-US" dirty="0" smtClean="0">
              <a:solidFill>
                <a:schemeClr val="tx1"/>
              </a:solidFill>
            </a:endParaRPr>
          </a:p>
          <a:p>
            <a:pPr>
              <a:buNone/>
            </a:pPr>
            <a:r>
              <a:rPr lang="en-IN" dirty="0" smtClean="0">
                <a:solidFill>
                  <a:schemeClr val="tx1"/>
                </a:solidFill>
              </a:rPr>
              <a:t>?&gt;  </a:t>
            </a:r>
            <a:endParaRPr lang="en-US" dirty="0" smtClean="0">
              <a:solidFill>
                <a:schemeClr val="tx1"/>
              </a:solidFill>
            </a:endParaRPr>
          </a:p>
          <a:p>
            <a:pPr>
              <a:buNone/>
            </a:pPr>
            <a:r>
              <a:rPr lang="en-IN" dirty="0" smtClean="0">
                <a:solidFill>
                  <a:schemeClr val="tx1"/>
                </a:solidFill>
              </a:rPr>
              <a:t>&lt;/body&gt;</a:t>
            </a:r>
            <a:endParaRPr lang="en-US" dirty="0" smtClean="0">
              <a:solidFill>
                <a:schemeClr val="tx1"/>
              </a:solidFill>
            </a:endParaRPr>
          </a:p>
          <a:p>
            <a:pPr>
              <a:buNone/>
            </a:pPr>
            <a:r>
              <a:rPr lang="en-IN" dirty="0" smtClean="0">
                <a:solidFill>
                  <a:schemeClr val="tx1"/>
                </a:solidFill>
              </a:rPr>
              <a:t>&lt;/html&gt;</a:t>
            </a:r>
            <a:endParaRPr lang="en-US" dirty="0" smtClean="0">
              <a:solidFill>
                <a:schemeClr val="tx1"/>
              </a:solidFill>
            </a:endParaRPr>
          </a:p>
          <a:p>
            <a:pPr>
              <a:buNone/>
            </a:pPr>
            <a:r>
              <a:rPr lang="en-IN" b="1" dirty="0" smtClean="0">
                <a:solidFill>
                  <a:schemeClr val="tx1"/>
                </a:solidFill>
              </a:rPr>
              <a:t>Output </a:t>
            </a:r>
            <a:endParaRPr lang="en-US" dirty="0" smtClean="0">
              <a:solidFill>
                <a:schemeClr val="tx1"/>
              </a:solidFill>
            </a:endParaRPr>
          </a:p>
          <a:p>
            <a:pPr>
              <a:buNone/>
            </a:pPr>
            <a:r>
              <a:rPr lang="en-IN" dirty="0" smtClean="0">
                <a:solidFill>
                  <a:schemeClr val="tx1"/>
                </a:solidFill>
              </a:rPr>
              <a:t>Red</a:t>
            </a:r>
          </a:p>
          <a:p>
            <a:pPr>
              <a:buNone/>
            </a:pPr>
            <a:r>
              <a:rPr lang="en-IN" dirty="0" smtClean="0">
                <a:solidFill>
                  <a:schemeClr val="tx1"/>
                </a:solidFill>
              </a:rPr>
              <a:t>Green</a:t>
            </a:r>
          </a:p>
          <a:p>
            <a:pPr>
              <a:buNone/>
            </a:pPr>
            <a:r>
              <a:rPr lang="en-IN" dirty="0" smtClean="0">
                <a:solidFill>
                  <a:schemeClr val="tx1"/>
                </a:solidFill>
              </a:rPr>
              <a:t>blue</a:t>
            </a:r>
          </a:p>
          <a:p>
            <a:pPr>
              <a:buNone/>
            </a:pPr>
            <a:r>
              <a:rPr lang="en-IN" dirty="0" smtClean="0">
                <a:solidFill>
                  <a:schemeClr val="tx1"/>
                </a:solidFill>
              </a:rPr>
              <a:t>yellow</a:t>
            </a:r>
            <a:endParaRPr lang="en-US" dirty="0" smtClean="0">
              <a:solidFill>
                <a:schemeClr val="tx1"/>
              </a:solidFill>
            </a:endParaRPr>
          </a:p>
          <a:p>
            <a:pPr>
              <a:buNone/>
            </a:pPr>
            <a:endParaRPr lang="en-US"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0"/>
            <a:ext cx="11560629" cy="6041363"/>
          </a:xfrm>
        </p:spPr>
        <p:txBody>
          <a:bodyPr>
            <a:noAutofit/>
          </a:bodyPr>
          <a:lstStyle/>
          <a:p>
            <a:pPr>
              <a:buNone/>
            </a:pPr>
            <a:r>
              <a:rPr lang="en-IN" sz="2000" b="1" dirty="0" smtClean="0">
                <a:solidFill>
                  <a:schemeClr val="tx1"/>
                </a:solidFill>
              </a:rPr>
              <a:t>PHP Break and Continue</a:t>
            </a:r>
            <a:endParaRPr lang="en-US" sz="2000" dirty="0" smtClean="0">
              <a:solidFill>
                <a:schemeClr val="tx1"/>
              </a:solidFill>
            </a:endParaRPr>
          </a:p>
          <a:p>
            <a:pPr>
              <a:buNone/>
            </a:pPr>
            <a:r>
              <a:rPr lang="en-IN" sz="2000" b="1" dirty="0" smtClean="0">
                <a:solidFill>
                  <a:schemeClr val="tx1"/>
                </a:solidFill>
              </a:rPr>
              <a:t>PHP Break</a:t>
            </a:r>
            <a:endParaRPr lang="en-US" sz="2000" dirty="0" smtClean="0">
              <a:solidFill>
                <a:schemeClr val="tx1"/>
              </a:solidFill>
            </a:endParaRPr>
          </a:p>
          <a:p>
            <a:pPr>
              <a:buNone/>
            </a:pPr>
            <a:r>
              <a:rPr lang="en-IN" sz="2000" b="1" dirty="0" smtClean="0">
                <a:solidFill>
                  <a:schemeClr val="tx1"/>
                </a:solidFill>
              </a:rPr>
              <a:t>The break statement can also be used to jump out of a loop.</a:t>
            </a:r>
            <a:endParaRPr lang="en-US" sz="2000" dirty="0" smtClean="0">
              <a:solidFill>
                <a:schemeClr val="tx1"/>
              </a:solidFill>
            </a:endParaRPr>
          </a:p>
          <a:p>
            <a:pPr>
              <a:buNone/>
            </a:pPr>
            <a:r>
              <a:rPr lang="en-IN" sz="2000" b="1" dirty="0" smtClean="0">
                <a:solidFill>
                  <a:schemeClr val="tx1"/>
                </a:solidFill>
              </a:rPr>
              <a:t>Example</a:t>
            </a:r>
            <a:endParaRPr lang="en-US" sz="2000" dirty="0" smtClean="0">
              <a:solidFill>
                <a:schemeClr val="tx1"/>
              </a:solidFill>
            </a:endParaRPr>
          </a:p>
          <a:p>
            <a:pPr>
              <a:buNone/>
            </a:pPr>
            <a:r>
              <a:rPr lang="en-IN" dirty="0" smtClean="0">
                <a:solidFill>
                  <a:schemeClr val="tx1"/>
                </a:solidFill>
              </a:rPr>
              <a:t>This example jumps out of the loop when x is equal to 4:</a:t>
            </a:r>
            <a:endParaRPr lang="en-US" dirty="0" smtClean="0">
              <a:solidFill>
                <a:schemeClr val="tx1"/>
              </a:solidFill>
            </a:endParaRPr>
          </a:p>
          <a:p>
            <a:pPr>
              <a:buNone/>
            </a:pPr>
            <a:r>
              <a:rPr lang="en-IN" dirty="0" smtClean="0">
                <a:solidFill>
                  <a:schemeClr val="tx1"/>
                </a:solidFill>
              </a:rPr>
              <a:t>&lt;html&gt;</a:t>
            </a:r>
            <a:endParaRPr lang="en-US" dirty="0" smtClean="0">
              <a:solidFill>
                <a:schemeClr val="tx1"/>
              </a:solidFill>
            </a:endParaRPr>
          </a:p>
          <a:p>
            <a:pPr>
              <a:buNone/>
            </a:pPr>
            <a:r>
              <a:rPr lang="en-IN" dirty="0" smtClean="0">
                <a:solidFill>
                  <a:schemeClr val="tx1"/>
                </a:solidFill>
              </a:rPr>
              <a:t>&lt;body&gt;</a:t>
            </a:r>
            <a:endParaRPr lang="en-US" dirty="0" smtClean="0">
              <a:solidFill>
                <a:schemeClr val="tx1"/>
              </a:solidFill>
            </a:endParaRPr>
          </a:p>
          <a:p>
            <a:pPr>
              <a:buNone/>
            </a:pPr>
            <a:r>
              <a:rPr lang="en-IN" dirty="0" smtClean="0">
                <a:solidFill>
                  <a:schemeClr val="tx1"/>
                </a:solidFill>
              </a:rPr>
              <a:t>&lt;?</a:t>
            </a:r>
            <a:r>
              <a:rPr lang="en-IN" dirty="0" err="1" smtClean="0">
                <a:solidFill>
                  <a:schemeClr val="tx1"/>
                </a:solidFill>
              </a:rPr>
              <a:t>php</a:t>
            </a:r>
            <a:r>
              <a:rPr lang="en-IN" dirty="0" smtClean="0">
                <a:solidFill>
                  <a:schemeClr val="tx1"/>
                </a:solidFill>
              </a:rPr>
              <a:t>  </a:t>
            </a:r>
            <a:endParaRPr lang="en-US" dirty="0" smtClean="0">
              <a:solidFill>
                <a:schemeClr val="tx1"/>
              </a:solidFill>
            </a:endParaRPr>
          </a:p>
          <a:p>
            <a:pPr>
              <a:buNone/>
            </a:pPr>
            <a:r>
              <a:rPr lang="en-IN" dirty="0" smtClean="0">
                <a:solidFill>
                  <a:schemeClr val="tx1"/>
                </a:solidFill>
              </a:rPr>
              <a:t>for ($x = 0; $x &lt; 10; $x++) {</a:t>
            </a:r>
            <a:endParaRPr lang="en-US" dirty="0" smtClean="0">
              <a:solidFill>
                <a:schemeClr val="tx1"/>
              </a:solidFill>
            </a:endParaRPr>
          </a:p>
          <a:p>
            <a:pPr>
              <a:buNone/>
            </a:pPr>
            <a:r>
              <a:rPr lang="en-IN" dirty="0" smtClean="0">
                <a:solidFill>
                  <a:schemeClr val="tx1"/>
                </a:solidFill>
              </a:rPr>
              <a:t>  if ($x == 4) {</a:t>
            </a:r>
            <a:endParaRPr lang="en-US" dirty="0" smtClean="0">
              <a:solidFill>
                <a:schemeClr val="tx1"/>
              </a:solidFill>
            </a:endParaRPr>
          </a:p>
          <a:p>
            <a:pPr>
              <a:buNone/>
            </a:pPr>
            <a:r>
              <a:rPr lang="en-IN" dirty="0" smtClean="0">
                <a:solidFill>
                  <a:schemeClr val="tx1"/>
                </a:solidFill>
              </a:rPr>
              <a:t>    break;</a:t>
            </a:r>
            <a:endParaRPr lang="en-US" dirty="0" smtClean="0">
              <a:solidFill>
                <a:schemeClr val="tx1"/>
              </a:solidFill>
            </a:endParaRPr>
          </a:p>
          <a:p>
            <a:pPr>
              <a:buNone/>
            </a:pPr>
            <a:r>
              <a:rPr lang="en-IN" dirty="0" smtClean="0">
                <a:solidFill>
                  <a:schemeClr val="tx1"/>
                </a:solidFill>
              </a:rPr>
              <a:t>  }</a:t>
            </a:r>
            <a:endParaRPr lang="en-US" dirty="0" smtClean="0">
              <a:solidFill>
                <a:schemeClr val="tx1"/>
              </a:solidFill>
            </a:endParaRPr>
          </a:p>
          <a:p>
            <a:pPr>
              <a:buNone/>
            </a:pPr>
            <a:r>
              <a:rPr lang="en-IN" dirty="0" smtClean="0">
                <a:solidFill>
                  <a:schemeClr val="tx1"/>
                </a:solidFill>
              </a:rPr>
              <a:t>  echo "The number is: $x &lt;</a:t>
            </a:r>
            <a:r>
              <a:rPr lang="en-IN" dirty="0" err="1" smtClean="0">
                <a:solidFill>
                  <a:schemeClr val="tx1"/>
                </a:solidFill>
              </a:rPr>
              <a:t>br</a:t>
            </a:r>
            <a:r>
              <a:rPr lang="en-IN" dirty="0" smtClean="0">
                <a:solidFill>
                  <a:schemeClr val="tx1"/>
                </a:solidFill>
              </a:rPr>
              <a:t>&gt;";</a:t>
            </a:r>
            <a:endParaRPr lang="en-US" dirty="0" smtClean="0">
              <a:solidFill>
                <a:schemeClr val="tx1"/>
              </a:solidFill>
            </a:endParaRPr>
          </a:p>
          <a:p>
            <a:pPr>
              <a:buNone/>
            </a:pPr>
            <a:r>
              <a:rPr lang="en-IN" dirty="0" smtClean="0">
                <a:solidFill>
                  <a:schemeClr val="tx1"/>
                </a:solidFill>
              </a:rPr>
              <a:t>}</a:t>
            </a:r>
            <a:endParaRPr lang="en-US" dirty="0" smtClean="0">
              <a:solidFill>
                <a:schemeClr val="tx1"/>
              </a:solidFill>
            </a:endParaRPr>
          </a:p>
          <a:p>
            <a:pPr>
              <a:buNone/>
            </a:pPr>
            <a:r>
              <a:rPr lang="en-IN" dirty="0" smtClean="0">
                <a:solidFill>
                  <a:schemeClr val="tx1"/>
                </a:solidFill>
              </a:rPr>
              <a:t>?&gt;</a:t>
            </a:r>
            <a:endParaRPr lang="en-US" dirty="0" smtClean="0">
              <a:solidFill>
                <a:schemeClr val="tx1"/>
              </a:solidFill>
            </a:endParaRPr>
          </a:p>
          <a:p>
            <a:pPr>
              <a:buNone/>
            </a:pPr>
            <a:r>
              <a:rPr lang="en-IN" dirty="0" smtClean="0">
                <a:solidFill>
                  <a:schemeClr val="tx1"/>
                </a:solidFill>
              </a:rPr>
              <a:t>&lt;/body&gt;</a:t>
            </a:r>
            <a:endParaRPr lang="en-US" dirty="0" smtClean="0">
              <a:solidFill>
                <a:schemeClr val="tx1"/>
              </a:solidFill>
            </a:endParaRPr>
          </a:p>
          <a:p>
            <a:pPr>
              <a:buNone/>
            </a:pPr>
            <a:r>
              <a:rPr lang="en-IN" dirty="0" smtClean="0">
                <a:solidFill>
                  <a:schemeClr val="tx1"/>
                </a:solidFill>
              </a:rPr>
              <a:t>&lt;/html&gt;</a:t>
            </a:r>
            <a:endParaRPr lang="en-US" dirty="0" smtClean="0">
              <a:solidFill>
                <a:schemeClr val="tx1"/>
              </a:solidFill>
            </a:endParaRPr>
          </a:p>
          <a:p>
            <a:pPr>
              <a:buNone/>
            </a:pPr>
            <a:endParaRPr lang="en-US"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IN" sz="2400" b="1" dirty="0" smtClean="0">
                <a:solidFill>
                  <a:schemeClr val="tx1"/>
                </a:solidFill>
              </a:rPr>
              <a:t>This example jumps out of the loop when x is equal to 4:</a:t>
            </a:r>
            <a:endParaRPr lang="en-US" sz="2400" dirty="0" smtClean="0">
              <a:solidFill>
                <a:schemeClr val="tx1"/>
              </a:solidFill>
            </a:endParaRPr>
          </a:p>
          <a:p>
            <a:pPr>
              <a:buNone/>
            </a:pPr>
            <a:r>
              <a:rPr lang="en-IN" sz="2400" dirty="0" smtClean="0">
                <a:solidFill>
                  <a:schemeClr val="tx1"/>
                </a:solidFill>
              </a:rPr>
              <a:t>	The number is: 0</a:t>
            </a:r>
            <a:br>
              <a:rPr lang="en-IN" sz="2400" dirty="0" smtClean="0">
                <a:solidFill>
                  <a:schemeClr val="tx1"/>
                </a:solidFill>
              </a:rPr>
            </a:br>
            <a:r>
              <a:rPr lang="en-IN" sz="2400" dirty="0" smtClean="0">
                <a:solidFill>
                  <a:schemeClr val="tx1"/>
                </a:solidFill>
              </a:rPr>
              <a:t>The number is: 1</a:t>
            </a:r>
            <a:br>
              <a:rPr lang="en-IN" sz="2400" dirty="0" smtClean="0">
                <a:solidFill>
                  <a:schemeClr val="tx1"/>
                </a:solidFill>
              </a:rPr>
            </a:br>
            <a:r>
              <a:rPr lang="en-IN" sz="2400" dirty="0" smtClean="0">
                <a:solidFill>
                  <a:schemeClr val="tx1"/>
                </a:solidFill>
              </a:rPr>
              <a:t>The number is: 2</a:t>
            </a:r>
            <a:br>
              <a:rPr lang="en-IN" sz="2400" dirty="0" smtClean="0">
                <a:solidFill>
                  <a:schemeClr val="tx1"/>
                </a:solidFill>
              </a:rPr>
            </a:br>
            <a:r>
              <a:rPr lang="en-IN" sz="2400" dirty="0" smtClean="0">
                <a:solidFill>
                  <a:schemeClr val="tx1"/>
                </a:solidFill>
              </a:rPr>
              <a:t>The number is: 3</a:t>
            </a:r>
            <a:endParaRPr lang="en-US" sz="2400" dirty="0" smtClean="0">
              <a:solidFill>
                <a:schemeClr val="tx1"/>
              </a:solidFill>
            </a:endParaRPr>
          </a:p>
          <a:p>
            <a:pPr>
              <a:buNone/>
            </a:pP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82881"/>
            <a:ext cx="10452220" cy="5858482"/>
          </a:xfrm>
        </p:spPr>
        <p:txBody>
          <a:bodyPr>
            <a:noAutofit/>
          </a:bodyPr>
          <a:lstStyle/>
          <a:p>
            <a:pPr>
              <a:buNone/>
            </a:pPr>
            <a:r>
              <a:rPr lang="en-US" sz="2000" b="1" dirty="0" smtClean="0">
                <a:solidFill>
                  <a:schemeClr val="tx1"/>
                </a:solidFill>
              </a:rPr>
              <a:t>PHP Continue</a:t>
            </a:r>
            <a:endParaRPr lang="en-US" sz="2000" dirty="0" smtClean="0">
              <a:solidFill>
                <a:schemeClr val="tx1"/>
              </a:solidFill>
            </a:endParaRPr>
          </a:p>
          <a:p>
            <a:pPr>
              <a:buNone/>
            </a:pPr>
            <a:r>
              <a:rPr lang="en-US" sz="2000" dirty="0" smtClean="0">
                <a:solidFill>
                  <a:schemeClr val="tx1"/>
                </a:solidFill>
              </a:rPr>
              <a:t>The continue statement breaks one iteration (in the loop), if a specified condition occurs, and continues with the next iteration in the loop.</a:t>
            </a:r>
          </a:p>
          <a:p>
            <a:pPr>
              <a:buNone/>
            </a:pPr>
            <a:r>
              <a:rPr lang="en-US" sz="2000" b="1" dirty="0" smtClean="0">
                <a:solidFill>
                  <a:schemeClr val="tx1"/>
                </a:solidFill>
              </a:rPr>
              <a:t>Example</a:t>
            </a:r>
            <a:endParaRPr lang="en-US" sz="2000" dirty="0" smtClean="0">
              <a:solidFill>
                <a:schemeClr val="tx1"/>
              </a:solidFill>
            </a:endParaRPr>
          </a:p>
          <a:p>
            <a:pPr>
              <a:buNone/>
            </a:pPr>
            <a:r>
              <a:rPr lang="en-US" sz="2000" dirty="0" smtClean="0">
                <a:solidFill>
                  <a:schemeClr val="tx1"/>
                </a:solidFill>
              </a:rPr>
              <a:t>This example skips the value of 4:</a:t>
            </a:r>
          </a:p>
          <a:p>
            <a:pPr>
              <a:buNone/>
            </a:pPr>
            <a:r>
              <a:rPr lang="en-IN" sz="2000" dirty="0" smtClean="0">
                <a:solidFill>
                  <a:schemeClr val="tx1"/>
                </a:solidFill>
              </a:rPr>
              <a:t>&lt;html&gt;</a:t>
            </a:r>
            <a:endParaRPr lang="en-US" sz="2000" dirty="0" smtClean="0">
              <a:solidFill>
                <a:schemeClr val="tx1"/>
              </a:solidFill>
            </a:endParaRPr>
          </a:p>
          <a:p>
            <a:pPr>
              <a:buNone/>
            </a:pPr>
            <a:r>
              <a:rPr lang="en-IN" sz="2000" dirty="0" smtClean="0">
                <a:solidFill>
                  <a:schemeClr val="tx1"/>
                </a:solidFill>
              </a:rPr>
              <a:t>&lt;body&gt;</a:t>
            </a:r>
            <a:endParaRPr lang="en-US" sz="2000" dirty="0" smtClean="0">
              <a:solidFill>
                <a:schemeClr val="tx1"/>
              </a:solidFill>
            </a:endParaRPr>
          </a:p>
          <a:p>
            <a:pPr>
              <a:buNone/>
            </a:pPr>
            <a:r>
              <a:rPr lang="en-IN" sz="2000" dirty="0" smtClean="0">
                <a:solidFill>
                  <a:schemeClr val="tx1"/>
                </a:solidFill>
              </a:rPr>
              <a:t>&lt;?</a:t>
            </a:r>
            <a:r>
              <a:rPr lang="en-IN" sz="2000" dirty="0" err="1" smtClean="0">
                <a:solidFill>
                  <a:schemeClr val="tx1"/>
                </a:solidFill>
              </a:rPr>
              <a:t>php</a:t>
            </a:r>
            <a:r>
              <a:rPr lang="en-IN" sz="2000" dirty="0" smtClean="0">
                <a:solidFill>
                  <a:schemeClr val="tx1"/>
                </a:solidFill>
              </a:rPr>
              <a:t>  </a:t>
            </a:r>
            <a:endParaRPr lang="en-US" sz="2000" dirty="0" smtClean="0">
              <a:solidFill>
                <a:schemeClr val="tx1"/>
              </a:solidFill>
            </a:endParaRPr>
          </a:p>
          <a:p>
            <a:pPr>
              <a:buNone/>
            </a:pPr>
            <a:r>
              <a:rPr lang="en-IN" sz="2000" dirty="0" smtClean="0">
                <a:solidFill>
                  <a:schemeClr val="tx1"/>
                </a:solidFill>
              </a:rPr>
              <a:t>for ($x = 0; $x &lt; 10; $x++) {</a:t>
            </a:r>
            <a:endParaRPr lang="en-US" sz="2000" dirty="0" smtClean="0">
              <a:solidFill>
                <a:schemeClr val="tx1"/>
              </a:solidFill>
            </a:endParaRPr>
          </a:p>
          <a:p>
            <a:pPr>
              <a:buNone/>
            </a:pPr>
            <a:r>
              <a:rPr lang="en-IN" sz="2000" dirty="0" smtClean="0">
                <a:solidFill>
                  <a:schemeClr val="tx1"/>
                </a:solidFill>
              </a:rPr>
              <a:t>  if ($x == 4) {</a:t>
            </a:r>
            <a:endParaRPr lang="en-US" sz="2000" dirty="0" smtClean="0">
              <a:solidFill>
                <a:schemeClr val="tx1"/>
              </a:solidFill>
            </a:endParaRPr>
          </a:p>
          <a:p>
            <a:pPr>
              <a:buNone/>
            </a:pPr>
            <a:r>
              <a:rPr lang="en-IN" sz="2000" dirty="0" smtClean="0">
                <a:solidFill>
                  <a:schemeClr val="tx1"/>
                </a:solidFill>
              </a:rPr>
              <a:t>    continue;</a:t>
            </a:r>
            <a:endParaRPr lang="en-US" sz="2000" dirty="0" smtClean="0">
              <a:solidFill>
                <a:schemeClr val="tx1"/>
              </a:solidFill>
            </a:endParaRPr>
          </a:p>
          <a:p>
            <a:pPr>
              <a:buNone/>
            </a:pPr>
            <a:r>
              <a:rPr lang="en-IN" sz="2000" dirty="0" smtClean="0">
                <a:solidFill>
                  <a:schemeClr val="tx1"/>
                </a:solidFill>
              </a:rPr>
              <a:t>  }</a:t>
            </a:r>
            <a:endParaRPr lang="en-US" sz="2000" dirty="0" smtClean="0">
              <a:solidFill>
                <a:schemeClr val="tx1"/>
              </a:solidFill>
            </a:endParaRPr>
          </a:p>
          <a:p>
            <a:pPr>
              <a:buNone/>
            </a:pPr>
            <a:r>
              <a:rPr lang="en-IN" sz="2000" dirty="0" smtClean="0">
                <a:solidFill>
                  <a:schemeClr val="tx1"/>
                </a:solidFill>
              </a:rPr>
              <a:t>  echo "The number is: $x &lt;</a:t>
            </a:r>
            <a:r>
              <a:rPr lang="en-IN" sz="2000" dirty="0" err="1" smtClean="0">
                <a:solidFill>
                  <a:schemeClr val="tx1"/>
                </a:solidFill>
              </a:rPr>
              <a:t>br</a:t>
            </a:r>
            <a:r>
              <a:rPr lang="en-IN" sz="2000" dirty="0" smtClean="0">
                <a:solidFill>
                  <a:schemeClr val="tx1"/>
                </a:solidFill>
              </a:rPr>
              <a:t>&gt;";</a:t>
            </a:r>
            <a:endParaRPr lang="en-US" sz="2000" dirty="0" smtClean="0">
              <a:solidFill>
                <a:schemeClr val="tx1"/>
              </a:solidFill>
            </a:endParaRPr>
          </a:p>
          <a:p>
            <a:pPr>
              <a:buNone/>
            </a:pPr>
            <a:r>
              <a:rPr lang="en-IN" sz="2000" dirty="0" smtClean="0">
                <a:solidFill>
                  <a:schemeClr val="tx1"/>
                </a:solidFill>
              </a:rPr>
              <a:t>}</a:t>
            </a:r>
            <a:endParaRPr lang="en-US" sz="2000" dirty="0" smtClean="0">
              <a:solidFill>
                <a:schemeClr val="tx1"/>
              </a:solidFill>
            </a:endParaRPr>
          </a:p>
          <a:p>
            <a:pPr>
              <a:buNone/>
            </a:pPr>
            <a:r>
              <a:rPr lang="en-IN" sz="2000" dirty="0" smtClean="0">
                <a:solidFill>
                  <a:schemeClr val="tx1"/>
                </a:solidFill>
              </a:rPr>
              <a:t>?&gt;</a:t>
            </a:r>
            <a:endParaRPr lang="en-US" sz="2000" dirty="0" smtClean="0">
              <a:solidFill>
                <a:schemeClr val="tx1"/>
              </a:solidFill>
            </a:endParaRPr>
          </a:p>
          <a:p>
            <a:pPr>
              <a:buNone/>
            </a:pPr>
            <a:r>
              <a:rPr lang="en-IN" sz="2000" dirty="0" smtClean="0">
                <a:solidFill>
                  <a:schemeClr val="tx1"/>
                </a:solidFill>
              </a:rPr>
              <a:t>&lt;/body&gt;&lt;/html&gt;</a:t>
            </a:r>
            <a:endParaRPr lang="en-US" sz="2000"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None/>
            </a:pPr>
            <a:r>
              <a:rPr lang="en-IN" sz="2400" b="1" dirty="0" smtClean="0">
                <a:solidFill>
                  <a:schemeClr val="tx1"/>
                </a:solidFill>
              </a:rPr>
              <a:t>Output</a:t>
            </a:r>
            <a:endParaRPr lang="en-US" sz="2400" dirty="0" smtClean="0">
              <a:solidFill>
                <a:schemeClr val="tx1"/>
              </a:solidFill>
            </a:endParaRPr>
          </a:p>
          <a:p>
            <a:pPr>
              <a:buNone/>
            </a:pPr>
            <a:r>
              <a:rPr lang="en-IN" sz="2400" dirty="0" smtClean="0">
                <a:solidFill>
                  <a:schemeClr val="tx1"/>
                </a:solidFill>
              </a:rPr>
              <a:t>	The number is: 0</a:t>
            </a:r>
            <a:br>
              <a:rPr lang="en-IN" sz="2400" dirty="0" smtClean="0">
                <a:solidFill>
                  <a:schemeClr val="tx1"/>
                </a:solidFill>
              </a:rPr>
            </a:br>
            <a:r>
              <a:rPr lang="en-IN" sz="2400" dirty="0" smtClean="0">
                <a:solidFill>
                  <a:schemeClr val="tx1"/>
                </a:solidFill>
              </a:rPr>
              <a:t>The number is: 1</a:t>
            </a:r>
            <a:br>
              <a:rPr lang="en-IN" sz="2400" dirty="0" smtClean="0">
                <a:solidFill>
                  <a:schemeClr val="tx1"/>
                </a:solidFill>
              </a:rPr>
            </a:br>
            <a:r>
              <a:rPr lang="en-IN" sz="2400" dirty="0" smtClean="0">
                <a:solidFill>
                  <a:schemeClr val="tx1"/>
                </a:solidFill>
              </a:rPr>
              <a:t>The number is: 2</a:t>
            </a:r>
            <a:br>
              <a:rPr lang="en-IN" sz="2400" dirty="0" smtClean="0">
                <a:solidFill>
                  <a:schemeClr val="tx1"/>
                </a:solidFill>
              </a:rPr>
            </a:br>
            <a:r>
              <a:rPr lang="en-IN" sz="2400" dirty="0" smtClean="0">
                <a:solidFill>
                  <a:schemeClr val="tx1"/>
                </a:solidFill>
              </a:rPr>
              <a:t>The number is: 3</a:t>
            </a:r>
            <a:br>
              <a:rPr lang="en-IN" sz="2400" dirty="0" smtClean="0">
                <a:solidFill>
                  <a:schemeClr val="tx1"/>
                </a:solidFill>
              </a:rPr>
            </a:br>
            <a:r>
              <a:rPr lang="en-IN" sz="2400" dirty="0" smtClean="0">
                <a:solidFill>
                  <a:schemeClr val="tx1"/>
                </a:solidFill>
              </a:rPr>
              <a:t>The number is: 5</a:t>
            </a:r>
            <a:br>
              <a:rPr lang="en-IN" sz="2400" dirty="0" smtClean="0">
                <a:solidFill>
                  <a:schemeClr val="tx1"/>
                </a:solidFill>
              </a:rPr>
            </a:br>
            <a:r>
              <a:rPr lang="en-IN" sz="2400" dirty="0" smtClean="0">
                <a:solidFill>
                  <a:schemeClr val="tx1"/>
                </a:solidFill>
              </a:rPr>
              <a:t>The number is: 6</a:t>
            </a:r>
          </a:p>
          <a:p>
            <a:r>
              <a:rPr lang="en-IN" sz="2400" dirty="0" smtClean="0">
                <a:solidFill>
                  <a:schemeClr val="tx1"/>
                </a:solidFill>
              </a:rPr>
              <a:t>The number is: 7</a:t>
            </a:r>
            <a:br>
              <a:rPr lang="en-IN" sz="2400" dirty="0" smtClean="0">
                <a:solidFill>
                  <a:schemeClr val="tx1"/>
                </a:solidFill>
              </a:rPr>
            </a:br>
            <a:r>
              <a:rPr lang="en-IN" sz="2400" dirty="0" smtClean="0">
                <a:solidFill>
                  <a:schemeClr val="tx1"/>
                </a:solidFill>
              </a:rPr>
              <a:t>The number is: 8</a:t>
            </a:r>
            <a:br>
              <a:rPr lang="en-IN" sz="2400" dirty="0" smtClean="0">
                <a:solidFill>
                  <a:schemeClr val="tx1"/>
                </a:solidFill>
              </a:rPr>
            </a:br>
            <a:r>
              <a:rPr lang="en-IN" sz="2400" dirty="0" smtClean="0">
                <a:solidFill>
                  <a:schemeClr val="tx1"/>
                </a:solidFill>
              </a:rPr>
              <a:t>The number is: 9</a:t>
            </a:r>
            <a:endParaRPr lang="en-US" sz="2400" dirty="0" smtClean="0">
              <a:solidFill>
                <a:schemeClr val="tx1"/>
              </a:solidFill>
            </a:endParaRPr>
          </a:p>
          <a:p>
            <a:r>
              <a:rPr lang="en-IN" sz="2400" b="1" dirty="0" smtClean="0">
                <a:solidFill>
                  <a:schemeClr val="tx1"/>
                </a:solidFill>
              </a:rPr>
              <a:t> </a:t>
            </a:r>
            <a:endParaRPr lang="en-US" sz="2400" dirty="0" smtClean="0">
              <a:solidFill>
                <a:schemeClr val="tx1"/>
              </a:solidFill>
            </a:endParaRPr>
          </a:p>
          <a:p>
            <a:pPr>
              <a:buNone/>
            </a:pPr>
            <a:r>
              <a:rPr lang="en-IN" sz="2400" dirty="0" smtClean="0">
                <a:solidFill>
                  <a:schemeClr val="tx1"/>
                </a:solidFill>
              </a:rPr>
              <a:t/>
            </a:r>
            <a:br>
              <a:rPr lang="en-IN" sz="2400" dirty="0" smtClean="0">
                <a:solidFill>
                  <a:schemeClr val="tx1"/>
                </a:solidFill>
              </a:rPr>
            </a:br>
            <a:endParaRPr lang="en-US" sz="2400" dirty="0" smtClean="0">
              <a:solidFill>
                <a:schemeClr val="tx1"/>
              </a:solidFill>
            </a:endParaRPr>
          </a:p>
          <a:p>
            <a:pPr>
              <a:buNone/>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6D328B-0C42-47B3-8F8C-98DF385B789D}"/>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C9925A98-080F-48D3-8B8E-B6B579E6379C}"/>
              </a:ext>
            </a:extLst>
          </p:cNvPr>
          <p:cNvSpPr>
            <a:spLocks noGrp="1"/>
          </p:cNvSpPr>
          <p:nvPr>
            <p:ph idx="1"/>
          </p:nvPr>
        </p:nvSpPr>
        <p:spPr/>
        <p:txBody>
          <a:bodyPr>
            <a:normAutofit/>
          </a:bodyPr>
          <a:lstStyle/>
          <a:p>
            <a:pPr marL="0" indent="0" algn="ctr">
              <a:buNone/>
            </a:pPr>
            <a:endParaRPr lang="en-US" sz="6000" dirty="0">
              <a:solidFill>
                <a:schemeClr val="tx1"/>
              </a:solidFill>
            </a:endParaRPr>
          </a:p>
          <a:p>
            <a:pPr marL="0" indent="0" algn="ctr">
              <a:buNone/>
            </a:pPr>
            <a:r>
              <a:rPr lang="en-US" sz="6000" dirty="0">
                <a:solidFill>
                  <a:schemeClr val="tx1"/>
                </a:solidFill>
              </a:rPr>
              <a:t>Thank you</a:t>
            </a:r>
          </a:p>
        </p:txBody>
      </p:sp>
    </p:spTree>
    <p:extLst>
      <p:ext uri="{BB962C8B-B14F-4D97-AF65-F5344CB8AC3E}">
        <p14:creationId xmlns="" xmlns:p14="http://schemas.microsoft.com/office/powerpoint/2010/main" val="2017033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65761"/>
            <a:ext cx="11249055" cy="5675602"/>
          </a:xfrm>
        </p:spPr>
        <p:txBody>
          <a:bodyPr>
            <a:normAutofit/>
          </a:bodyPr>
          <a:lstStyle/>
          <a:p>
            <a:pPr>
              <a:buNone/>
            </a:pPr>
            <a:r>
              <a:rPr lang="en-IN" sz="2400" b="1" dirty="0" smtClean="0">
                <a:solidFill>
                  <a:schemeClr val="tx1"/>
                </a:solidFill>
              </a:rPr>
              <a:t>PHP Loops</a:t>
            </a:r>
            <a:endParaRPr lang="en-US" sz="2400" dirty="0" smtClean="0">
              <a:solidFill>
                <a:schemeClr val="tx1"/>
              </a:solidFill>
            </a:endParaRPr>
          </a:p>
          <a:p>
            <a:pPr lvl="0"/>
            <a:r>
              <a:rPr lang="en-IN" sz="2400" dirty="0" smtClean="0">
                <a:solidFill>
                  <a:schemeClr val="tx1"/>
                </a:solidFill>
              </a:rPr>
              <a:t>Loops are used to execute the same block of code again and again, as long as a certain condition is true.</a:t>
            </a:r>
            <a:endParaRPr lang="en-US" sz="2400" dirty="0" smtClean="0">
              <a:solidFill>
                <a:schemeClr val="tx1"/>
              </a:solidFill>
            </a:endParaRPr>
          </a:p>
          <a:p>
            <a:r>
              <a:rPr lang="en-IN" sz="2400" b="1" dirty="0" smtClean="0">
                <a:solidFill>
                  <a:schemeClr val="tx1"/>
                </a:solidFill>
              </a:rPr>
              <a:t>In PHP, we have the following loop types:</a:t>
            </a:r>
            <a:endParaRPr lang="en-US" sz="2400" dirty="0" smtClean="0">
              <a:solidFill>
                <a:schemeClr val="tx1"/>
              </a:solidFill>
            </a:endParaRPr>
          </a:p>
          <a:p>
            <a:pPr lvl="0"/>
            <a:r>
              <a:rPr lang="en-IN" sz="2400" b="1" dirty="0" smtClean="0">
                <a:solidFill>
                  <a:schemeClr val="tx1"/>
                </a:solidFill>
              </a:rPr>
              <a:t>while -</a:t>
            </a:r>
            <a:r>
              <a:rPr lang="en-IN" sz="2400" dirty="0" smtClean="0">
                <a:solidFill>
                  <a:schemeClr val="tx1"/>
                </a:solidFill>
              </a:rPr>
              <a:t> loops through a block of code as long as the specified condition is true</a:t>
            </a:r>
            <a:endParaRPr lang="en-US" sz="2400" dirty="0" smtClean="0">
              <a:solidFill>
                <a:schemeClr val="tx1"/>
              </a:solidFill>
            </a:endParaRPr>
          </a:p>
          <a:p>
            <a:pPr lvl="0"/>
            <a:r>
              <a:rPr lang="en-IN" sz="2400" b="1" dirty="0" smtClean="0">
                <a:solidFill>
                  <a:schemeClr val="tx1"/>
                </a:solidFill>
              </a:rPr>
              <a:t>do</a:t>
            </a:r>
            <a:r>
              <a:rPr lang="en-IN" sz="2400" dirty="0" smtClean="0">
                <a:solidFill>
                  <a:schemeClr val="tx1"/>
                </a:solidFill>
              </a:rPr>
              <a:t>...while - loops through a block of code once, and then repeats the loop as long as the specified condition is true</a:t>
            </a:r>
            <a:endParaRPr lang="en-US" sz="2400" dirty="0" smtClean="0">
              <a:solidFill>
                <a:schemeClr val="tx1"/>
              </a:solidFill>
            </a:endParaRPr>
          </a:p>
          <a:p>
            <a:pPr lvl="0"/>
            <a:r>
              <a:rPr lang="en-IN" sz="2400" b="1" dirty="0" smtClean="0">
                <a:solidFill>
                  <a:schemeClr val="tx1"/>
                </a:solidFill>
              </a:rPr>
              <a:t>for</a:t>
            </a:r>
            <a:r>
              <a:rPr lang="en-IN" sz="2400" dirty="0" smtClean="0">
                <a:solidFill>
                  <a:schemeClr val="tx1"/>
                </a:solidFill>
              </a:rPr>
              <a:t> - loops through a block of code a specified number of times</a:t>
            </a:r>
            <a:endParaRPr lang="en-US" sz="2400" dirty="0" smtClean="0">
              <a:solidFill>
                <a:schemeClr val="tx1"/>
              </a:solidFill>
            </a:endParaRPr>
          </a:p>
          <a:p>
            <a:pPr lvl="0"/>
            <a:r>
              <a:rPr lang="en-IN" sz="2400" b="1" dirty="0" err="1" smtClean="0">
                <a:solidFill>
                  <a:schemeClr val="tx1"/>
                </a:solidFill>
              </a:rPr>
              <a:t>foreach</a:t>
            </a:r>
            <a:r>
              <a:rPr lang="en-IN" sz="2400" b="1" dirty="0" smtClean="0">
                <a:solidFill>
                  <a:schemeClr val="tx1"/>
                </a:solidFill>
              </a:rPr>
              <a:t> -</a:t>
            </a:r>
            <a:r>
              <a:rPr lang="en-IN" sz="2400" dirty="0" smtClean="0">
                <a:solidFill>
                  <a:schemeClr val="tx1"/>
                </a:solidFill>
              </a:rPr>
              <a:t> loops through a block of code for each element in an array.</a:t>
            </a:r>
            <a:endParaRPr lang="en-US" sz="2400" dirty="0" smtClean="0">
              <a:solidFill>
                <a:schemeClr val="tx1"/>
              </a:solidFill>
            </a:endParaRPr>
          </a:p>
          <a:p>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65761"/>
            <a:ext cx="8596668" cy="5675602"/>
          </a:xfrm>
        </p:spPr>
        <p:txBody>
          <a:bodyPr>
            <a:normAutofit/>
          </a:bodyPr>
          <a:lstStyle/>
          <a:p>
            <a:pPr>
              <a:buNone/>
            </a:pPr>
            <a:r>
              <a:rPr lang="en-IN" sz="2400" b="1" dirty="0" smtClean="0">
                <a:solidFill>
                  <a:schemeClr val="tx1"/>
                </a:solidFill>
              </a:rPr>
              <a:t>PHP while Loop</a:t>
            </a:r>
            <a:endParaRPr lang="en-US" sz="2400" dirty="0" smtClean="0">
              <a:solidFill>
                <a:schemeClr val="tx1"/>
              </a:solidFill>
            </a:endParaRPr>
          </a:p>
          <a:p>
            <a:pPr lvl="0">
              <a:buNone/>
            </a:pPr>
            <a:r>
              <a:rPr lang="en-IN" sz="2400" dirty="0" smtClean="0">
                <a:solidFill>
                  <a:schemeClr val="tx1"/>
                </a:solidFill>
              </a:rPr>
              <a:t>The while loop - Loops through a block of code as long as the specified condition is true.</a:t>
            </a:r>
            <a:endParaRPr lang="en-US" sz="2400" dirty="0" smtClean="0">
              <a:solidFill>
                <a:schemeClr val="tx1"/>
              </a:solidFill>
            </a:endParaRPr>
          </a:p>
          <a:p>
            <a:pPr lvl="0">
              <a:buNone/>
            </a:pPr>
            <a:r>
              <a:rPr lang="en-IN" sz="2400" dirty="0" smtClean="0">
                <a:solidFill>
                  <a:schemeClr val="tx1"/>
                </a:solidFill>
              </a:rPr>
              <a:t>The while loop executes a block of code as long as the specified condition is true.</a:t>
            </a:r>
            <a:endParaRPr lang="en-US" sz="2400" dirty="0" smtClean="0">
              <a:solidFill>
                <a:schemeClr val="tx1"/>
              </a:solidFill>
            </a:endParaRPr>
          </a:p>
          <a:p>
            <a:pPr>
              <a:buNone/>
            </a:pPr>
            <a:r>
              <a:rPr lang="en-IN" sz="2400" b="1" dirty="0" smtClean="0">
                <a:solidFill>
                  <a:schemeClr val="tx1"/>
                </a:solidFill>
              </a:rPr>
              <a:t>Syntax</a:t>
            </a:r>
            <a:endParaRPr lang="en-US" sz="2400" dirty="0" smtClean="0">
              <a:solidFill>
                <a:schemeClr val="tx1"/>
              </a:solidFill>
            </a:endParaRPr>
          </a:p>
          <a:p>
            <a:pPr>
              <a:buNone/>
            </a:pPr>
            <a:r>
              <a:rPr lang="en-IN" sz="2400" dirty="0" smtClean="0">
                <a:solidFill>
                  <a:schemeClr val="tx1"/>
                </a:solidFill>
              </a:rPr>
              <a:t>while (condition is true) {</a:t>
            </a:r>
            <a:endParaRPr lang="en-US" sz="2400" dirty="0" smtClean="0">
              <a:solidFill>
                <a:schemeClr val="tx1"/>
              </a:solidFill>
            </a:endParaRPr>
          </a:p>
          <a:p>
            <a:pPr>
              <a:buNone/>
            </a:pPr>
            <a:r>
              <a:rPr lang="en-IN" sz="2400" dirty="0" smtClean="0">
                <a:solidFill>
                  <a:schemeClr val="tx1"/>
                </a:solidFill>
              </a:rPr>
              <a:t>  code to be executed;</a:t>
            </a:r>
            <a:endParaRPr lang="en-US" sz="2400" dirty="0" smtClean="0">
              <a:solidFill>
                <a:schemeClr val="tx1"/>
              </a:solidFill>
            </a:endParaRPr>
          </a:p>
          <a:p>
            <a:pPr>
              <a:buNone/>
            </a:pPr>
            <a:r>
              <a:rPr lang="en-IN" sz="2400" dirty="0" smtClean="0">
                <a:solidFill>
                  <a:schemeClr val="tx1"/>
                </a:solidFill>
              </a:rPr>
              <a:t>}</a:t>
            </a:r>
            <a:endParaRPr lang="en-US" sz="2400" dirty="0" smtClean="0">
              <a:solidFill>
                <a:schemeClr val="tx1"/>
              </a:solidFill>
            </a:endParaRPr>
          </a:p>
          <a:p>
            <a:pPr>
              <a:buNone/>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82881"/>
            <a:ext cx="8596668" cy="5858482"/>
          </a:xfrm>
        </p:spPr>
        <p:txBody>
          <a:bodyPr>
            <a:noAutofit/>
          </a:bodyPr>
          <a:lstStyle/>
          <a:p>
            <a:pPr>
              <a:buNone/>
            </a:pPr>
            <a:r>
              <a:rPr lang="en-IN" sz="2400" b="1" dirty="0" smtClean="0">
                <a:solidFill>
                  <a:schemeClr val="tx1"/>
                </a:solidFill>
              </a:rPr>
              <a:t>Example</a:t>
            </a:r>
            <a:endParaRPr lang="en-US" sz="2400" b="1" dirty="0" smtClean="0">
              <a:solidFill>
                <a:schemeClr val="tx1"/>
              </a:solidFill>
            </a:endParaRPr>
          </a:p>
          <a:p>
            <a:pPr>
              <a:buNone/>
            </a:pPr>
            <a:r>
              <a:rPr lang="en-US" sz="2400" dirty="0" smtClean="0">
                <a:solidFill>
                  <a:schemeClr val="tx1"/>
                </a:solidFill>
              </a:rPr>
              <a:t>The example below displays the numbers from 1 to 5:</a:t>
            </a:r>
          </a:p>
          <a:p>
            <a:pPr>
              <a:buNone/>
            </a:pPr>
            <a:r>
              <a:rPr lang="en-IN" sz="2400" dirty="0" smtClean="0">
                <a:solidFill>
                  <a:schemeClr val="tx1"/>
                </a:solidFill>
              </a:rPr>
              <a:t>&lt;html&gt;</a:t>
            </a:r>
            <a:endParaRPr lang="en-US" sz="2400" dirty="0" smtClean="0">
              <a:solidFill>
                <a:schemeClr val="tx1"/>
              </a:solidFill>
            </a:endParaRPr>
          </a:p>
          <a:p>
            <a:pPr>
              <a:buNone/>
            </a:pPr>
            <a:r>
              <a:rPr lang="en-IN" sz="2400" dirty="0" smtClean="0">
                <a:solidFill>
                  <a:schemeClr val="tx1"/>
                </a:solidFill>
              </a:rPr>
              <a:t>&lt;body&gt;</a:t>
            </a:r>
            <a:endParaRPr lang="en-US" sz="2400" dirty="0" smtClean="0">
              <a:solidFill>
                <a:schemeClr val="tx1"/>
              </a:solidFill>
            </a:endParaRPr>
          </a:p>
          <a:p>
            <a:pPr>
              <a:buNone/>
            </a:pPr>
            <a:r>
              <a:rPr lang="en-IN" sz="2400" dirty="0" smtClean="0">
                <a:solidFill>
                  <a:schemeClr val="tx1"/>
                </a:solidFill>
              </a:rPr>
              <a:t>&lt;?</a:t>
            </a:r>
            <a:r>
              <a:rPr lang="en-IN" sz="2400" dirty="0" err="1" smtClean="0">
                <a:solidFill>
                  <a:schemeClr val="tx1"/>
                </a:solidFill>
              </a:rPr>
              <a:t>php</a:t>
            </a:r>
            <a:r>
              <a:rPr lang="en-IN" sz="2400" dirty="0" smtClean="0">
                <a:solidFill>
                  <a:schemeClr val="tx1"/>
                </a:solidFill>
              </a:rPr>
              <a:t>  </a:t>
            </a:r>
            <a:endParaRPr lang="en-US" sz="2400" dirty="0" smtClean="0">
              <a:solidFill>
                <a:schemeClr val="tx1"/>
              </a:solidFill>
            </a:endParaRPr>
          </a:p>
          <a:p>
            <a:pPr>
              <a:buNone/>
            </a:pPr>
            <a:r>
              <a:rPr lang="en-IN" sz="2400" dirty="0" smtClean="0">
                <a:solidFill>
                  <a:schemeClr val="tx1"/>
                </a:solidFill>
              </a:rPr>
              <a:t>$x = 1;</a:t>
            </a:r>
            <a:endParaRPr lang="en-US" sz="2400" dirty="0" smtClean="0">
              <a:solidFill>
                <a:schemeClr val="tx1"/>
              </a:solidFill>
            </a:endParaRPr>
          </a:p>
          <a:p>
            <a:pPr>
              <a:buNone/>
            </a:pPr>
            <a:r>
              <a:rPr lang="en-IN" sz="2400" dirty="0" smtClean="0">
                <a:solidFill>
                  <a:schemeClr val="tx1"/>
                </a:solidFill>
              </a:rPr>
              <a:t> while($x &lt;= 5) {</a:t>
            </a:r>
            <a:endParaRPr lang="en-US" sz="2400" dirty="0" smtClean="0">
              <a:solidFill>
                <a:schemeClr val="tx1"/>
              </a:solidFill>
            </a:endParaRPr>
          </a:p>
          <a:p>
            <a:pPr>
              <a:buNone/>
            </a:pPr>
            <a:r>
              <a:rPr lang="en-IN" sz="2400" dirty="0" smtClean="0">
                <a:solidFill>
                  <a:schemeClr val="tx1"/>
                </a:solidFill>
              </a:rPr>
              <a:t>  echo "The number is: $x &lt;</a:t>
            </a:r>
            <a:r>
              <a:rPr lang="en-IN" sz="2400" dirty="0" err="1" smtClean="0">
                <a:solidFill>
                  <a:schemeClr val="tx1"/>
                </a:solidFill>
              </a:rPr>
              <a:t>br</a:t>
            </a:r>
            <a:r>
              <a:rPr lang="en-IN" sz="2400" dirty="0" smtClean="0">
                <a:solidFill>
                  <a:schemeClr val="tx1"/>
                </a:solidFill>
              </a:rPr>
              <a:t>&gt;";</a:t>
            </a:r>
            <a:endParaRPr lang="en-US" sz="2400" dirty="0" smtClean="0">
              <a:solidFill>
                <a:schemeClr val="tx1"/>
              </a:solidFill>
            </a:endParaRPr>
          </a:p>
          <a:p>
            <a:pPr>
              <a:buNone/>
            </a:pPr>
            <a:r>
              <a:rPr lang="en-IN" sz="2400" dirty="0" smtClean="0">
                <a:solidFill>
                  <a:schemeClr val="tx1"/>
                </a:solidFill>
              </a:rPr>
              <a:t>  $x++;</a:t>
            </a:r>
          </a:p>
          <a:p>
            <a:pPr>
              <a:buNone/>
            </a:pPr>
            <a:r>
              <a:rPr lang="en-IN" sz="2400" dirty="0" smtClean="0">
                <a:solidFill>
                  <a:schemeClr val="tx1"/>
                </a:solidFill>
              </a:rPr>
              <a:t>} </a:t>
            </a:r>
            <a:endParaRPr lang="en-US" sz="2400" dirty="0" smtClean="0">
              <a:solidFill>
                <a:schemeClr val="tx1"/>
              </a:solidFill>
            </a:endParaRPr>
          </a:p>
          <a:p>
            <a:pPr>
              <a:buNone/>
            </a:pPr>
            <a:r>
              <a:rPr lang="en-IN" sz="2400" dirty="0" smtClean="0">
                <a:solidFill>
                  <a:schemeClr val="tx1"/>
                </a:solidFill>
              </a:rPr>
              <a:t>?&gt;  </a:t>
            </a:r>
            <a:endParaRPr lang="en-US" sz="2400" dirty="0" smtClean="0">
              <a:solidFill>
                <a:schemeClr val="tx1"/>
              </a:solidFill>
            </a:endParaRPr>
          </a:p>
          <a:p>
            <a:pPr>
              <a:buNone/>
            </a:pPr>
            <a:r>
              <a:rPr lang="en-IN" sz="2400" dirty="0" smtClean="0">
                <a:solidFill>
                  <a:schemeClr val="tx1"/>
                </a:solidFill>
              </a:rPr>
              <a:t>&lt;/body&gt;</a:t>
            </a:r>
            <a:endParaRPr lang="en-US" sz="2400" dirty="0" smtClean="0">
              <a:solidFill>
                <a:schemeClr val="tx1"/>
              </a:solidFill>
            </a:endParaRPr>
          </a:p>
          <a:p>
            <a:pPr>
              <a:buNone/>
            </a:pPr>
            <a:r>
              <a:rPr lang="en-IN" sz="2400" dirty="0" smtClean="0">
                <a:solidFill>
                  <a:schemeClr val="tx1"/>
                </a:solidFill>
              </a:rPr>
              <a:t>&lt;/html&gt;</a:t>
            </a:r>
            <a:endParaRPr lang="en-US" sz="2400" dirty="0" smtClean="0">
              <a:solidFill>
                <a:schemeClr val="tx1"/>
              </a:solidFill>
            </a:endParaRPr>
          </a:p>
          <a:p>
            <a:pPr>
              <a:buNone/>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56755"/>
            <a:ext cx="11105363" cy="5858482"/>
          </a:xfrm>
        </p:spPr>
        <p:txBody>
          <a:bodyPr>
            <a:normAutofit/>
          </a:bodyPr>
          <a:lstStyle/>
          <a:p>
            <a:pPr>
              <a:buNone/>
            </a:pPr>
            <a:r>
              <a:rPr lang="en-IN" sz="2400" b="1" dirty="0" smtClean="0">
                <a:solidFill>
                  <a:schemeClr val="tx1"/>
                </a:solidFill>
              </a:rPr>
              <a:t>Output </a:t>
            </a:r>
            <a:endParaRPr lang="en-US" sz="2400" dirty="0" smtClean="0">
              <a:solidFill>
                <a:schemeClr val="tx1"/>
              </a:solidFill>
            </a:endParaRPr>
          </a:p>
          <a:p>
            <a:pPr>
              <a:buNone/>
            </a:pPr>
            <a:r>
              <a:rPr lang="en-IN" sz="2400" dirty="0" smtClean="0">
                <a:solidFill>
                  <a:schemeClr val="tx1"/>
                </a:solidFill>
              </a:rPr>
              <a:t>The number is: 1</a:t>
            </a:r>
            <a:br>
              <a:rPr lang="en-IN" sz="2400" dirty="0" smtClean="0">
                <a:solidFill>
                  <a:schemeClr val="tx1"/>
                </a:solidFill>
              </a:rPr>
            </a:br>
            <a:r>
              <a:rPr lang="en-IN" sz="2400" dirty="0" smtClean="0">
                <a:solidFill>
                  <a:schemeClr val="tx1"/>
                </a:solidFill>
              </a:rPr>
              <a:t>The number is: 2</a:t>
            </a:r>
            <a:br>
              <a:rPr lang="en-IN" sz="2400" dirty="0" smtClean="0">
                <a:solidFill>
                  <a:schemeClr val="tx1"/>
                </a:solidFill>
              </a:rPr>
            </a:br>
            <a:r>
              <a:rPr lang="en-IN" sz="2400" dirty="0" smtClean="0">
                <a:solidFill>
                  <a:schemeClr val="tx1"/>
                </a:solidFill>
              </a:rPr>
              <a:t>The number is: 3</a:t>
            </a:r>
            <a:br>
              <a:rPr lang="en-IN" sz="2400" dirty="0" smtClean="0">
                <a:solidFill>
                  <a:schemeClr val="tx1"/>
                </a:solidFill>
              </a:rPr>
            </a:br>
            <a:r>
              <a:rPr lang="en-IN" sz="2400" dirty="0" smtClean="0">
                <a:solidFill>
                  <a:schemeClr val="tx1"/>
                </a:solidFill>
              </a:rPr>
              <a:t>The number is: 4</a:t>
            </a:r>
            <a:br>
              <a:rPr lang="en-IN" sz="2400" dirty="0" smtClean="0">
                <a:solidFill>
                  <a:schemeClr val="tx1"/>
                </a:solidFill>
              </a:rPr>
            </a:br>
            <a:r>
              <a:rPr lang="en-IN" sz="2400" dirty="0" smtClean="0">
                <a:solidFill>
                  <a:schemeClr val="tx1"/>
                </a:solidFill>
              </a:rPr>
              <a:t>The number is: 5</a:t>
            </a:r>
            <a:endParaRPr lang="en-US" sz="2400" dirty="0" smtClean="0">
              <a:solidFill>
                <a:schemeClr val="tx1"/>
              </a:solidFill>
            </a:endParaRPr>
          </a:p>
          <a:p>
            <a:pPr>
              <a:buNone/>
            </a:pPr>
            <a:r>
              <a:rPr lang="en-IN" sz="2400" b="1" dirty="0" smtClean="0">
                <a:solidFill>
                  <a:schemeClr val="tx1"/>
                </a:solidFill>
              </a:rPr>
              <a:t>Example Explained</a:t>
            </a:r>
            <a:endParaRPr lang="en-US" sz="2400" b="1" dirty="0" smtClean="0">
              <a:solidFill>
                <a:schemeClr val="tx1"/>
              </a:solidFill>
            </a:endParaRPr>
          </a:p>
          <a:p>
            <a:pPr lvl="0">
              <a:buNone/>
            </a:pPr>
            <a:r>
              <a:rPr lang="en-IN" sz="2400" dirty="0" smtClean="0">
                <a:solidFill>
                  <a:schemeClr val="tx1"/>
                </a:solidFill>
              </a:rPr>
              <a:t>$x = 1; - Initialize the loop counter ($x), and set the start value to 1</a:t>
            </a:r>
            <a:endParaRPr lang="en-US" sz="2400" dirty="0" smtClean="0">
              <a:solidFill>
                <a:schemeClr val="tx1"/>
              </a:solidFill>
            </a:endParaRPr>
          </a:p>
          <a:p>
            <a:pPr lvl="0">
              <a:buNone/>
            </a:pPr>
            <a:r>
              <a:rPr lang="en-IN" sz="2400" dirty="0" smtClean="0">
                <a:solidFill>
                  <a:schemeClr val="tx1"/>
                </a:solidFill>
              </a:rPr>
              <a:t>$x &lt;= 5 - Continue the loop as long as $x is less than or equal to 5</a:t>
            </a:r>
            <a:endParaRPr lang="en-US" sz="2400" dirty="0" smtClean="0">
              <a:solidFill>
                <a:schemeClr val="tx1"/>
              </a:solidFill>
            </a:endParaRPr>
          </a:p>
          <a:p>
            <a:pPr lvl="0">
              <a:buNone/>
            </a:pPr>
            <a:r>
              <a:rPr lang="en-IN" sz="2400" dirty="0" smtClean="0">
                <a:solidFill>
                  <a:schemeClr val="tx1"/>
                </a:solidFill>
              </a:rPr>
              <a:t>$x++; - Increase the loop counter value by 1 for each iteration</a:t>
            </a:r>
            <a:endParaRPr lang="en-US" sz="2400" dirty="0" smtClean="0">
              <a:solidFill>
                <a:schemeClr val="tx1"/>
              </a:solidFill>
            </a:endParaRPr>
          </a:p>
          <a:p>
            <a:pPr>
              <a:buNone/>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70263"/>
            <a:ext cx="10687352" cy="5571099"/>
          </a:xfrm>
        </p:spPr>
        <p:txBody>
          <a:bodyPr>
            <a:normAutofit/>
          </a:bodyPr>
          <a:lstStyle/>
          <a:p>
            <a:r>
              <a:rPr lang="en-IN" sz="2400" b="1" dirty="0" smtClean="0">
                <a:solidFill>
                  <a:schemeClr val="tx1"/>
                </a:solidFill>
              </a:rPr>
              <a:t>PHP do while Loop</a:t>
            </a:r>
            <a:endParaRPr lang="en-US" sz="2400" dirty="0" smtClean="0">
              <a:solidFill>
                <a:schemeClr val="tx1"/>
              </a:solidFill>
            </a:endParaRPr>
          </a:p>
          <a:p>
            <a:pPr lvl="0"/>
            <a:r>
              <a:rPr lang="en-IN" sz="2400" dirty="0" smtClean="0">
                <a:solidFill>
                  <a:schemeClr val="tx1"/>
                </a:solidFill>
              </a:rPr>
              <a:t>The do...while loop - Loops through a block of code once, and then repeats the loop as long as the specified condition is true.</a:t>
            </a:r>
            <a:endParaRPr lang="en-US" sz="2400" dirty="0" smtClean="0">
              <a:solidFill>
                <a:schemeClr val="tx1"/>
              </a:solidFill>
            </a:endParaRPr>
          </a:p>
          <a:p>
            <a:pPr lvl="0"/>
            <a:r>
              <a:rPr lang="en-IN" sz="2400" dirty="0" smtClean="0">
                <a:solidFill>
                  <a:schemeClr val="tx1"/>
                </a:solidFill>
              </a:rPr>
              <a:t>The do...while loop will always execute the block of code once, it will then check the condition, and repeat the loop while the specified condition is true.</a:t>
            </a:r>
            <a:endParaRPr lang="en-US" sz="2400" dirty="0" smtClean="0">
              <a:solidFill>
                <a:schemeClr val="tx1"/>
              </a:solidFill>
            </a:endParaRPr>
          </a:p>
          <a:p>
            <a:r>
              <a:rPr lang="en-IN" sz="2400" b="1" dirty="0" smtClean="0">
                <a:solidFill>
                  <a:schemeClr val="tx1"/>
                </a:solidFill>
              </a:rPr>
              <a:t>Syntax</a:t>
            </a:r>
            <a:endParaRPr lang="en-US" sz="2400" dirty="0" smtClean="0">
              <a:solidFill>
                <a:schemeClr val="tx1"/>
              </a:solidFill>
            </a:endParaRPr>
          </a:p>
          <a:p>
            <a:r>
              <a:rPr lang="en-IN" sz="2400" dirty="0" smtClean="0">
                <a:solidFill>
                  <a:schemeClr val="tx1"/>
                </a:solidFill>
              </a:rPr>
              <a:t>do {</a:t>
            </a:r>
            <a:endParaRPr lang="en-US" sz="2400" dirty="0" smtClean="0">
              <a:solidFill>
                <a:schemeClr val="tx1"/>
              </a:solidFill>
            </a:endParaRPr>
          </a:p>
          <a:p>
            <a:r>
              <a:rPr lang="en-IN" sz="2400" dirty="0" smtClean="0">
                <a:solidFill>
                  <a:schemeClr val="tx1"/>
                </a:solidFill>
              </a:rPr>
              <a:t>  code to be executed;</a:t>
            </a:r>
            <a:endParaRPr lang="en-US" sz="2400" dirty="0" smtClean="0">
              <a:solidFill>
                <a:schemeClr val="tx1"/>
              </a:solidFill>
            </a:endParaRPr>
          </a:p>
          <a:p>
            <a:r>
              <a:rPr lang="en-IN" sz="2400" dirty="0" smtClean="0">
                <a:solidFill>
                  <a:schemeClr val="tx1"/>
                </a:solidFill>
              </a:rPr>
              <a:t>} while (condition is true);</a:t>
            </a:r>
            <a:endParaRPr lang="en-US" sz="2400" dirty="0" smtClean="0">
              <a:solidFill>
                <a:schemeClr val="tx1"/>
              </a:solidFill>
            </a:endParaRPr>
          </a:p>
          <a:p>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1"/>
            <a:ext cx="11730445" cy="6041362"/>
          </a:xfrm>
        </p:spPr>
        <p:txBody>
          <a:bodyPr>
            <a:noAutofit/>
          </a:bodyPr>
          <a:lstStyle/>
          <a:p>
            <a:pPr>
              <a:buNone/>
            </a:pPr>
            <a:r>
              <a:rPr lang="en-IN" sz="2400" b="1" dirty="0" smtClean="0">
                <a:solidFill>
                  <a:schemeClr val="tx1"/>
                </a:solidFill>
              </a:rPr>
              <a:t>Examples</a:t>
            </a:r>
            <a:endParaRPr lang="en-US" sz="2400" dirty="0" smtClean="0">
              <a:solidFill>
                <a:schemeClr val="tx1"/>
              </a:solidFill>
            </a:endParaRPr>
          </a:p>
          <a:p>
            <a:pPr>
              <a:buNone/>
            </a:pPr>
            <a:r>
              <a:rPr lang="en-IN" sz="2400" dirty="0" smtClean="0">
                <a:solidFill>
                  <a:schemeClr val="tx1"/>
                </a:solidFill>
              </a:rPr>
              <a:t>The example below first sets a variable $x to 1 ($x = 1). Then, the do while loop will write some output, and then increment the variable $x with 1. Then the condition is checked (is $x less than, or equal to 5?), and the loop will continue to run as long as $x is less than, or equal to 5:</a:t>
            </a:r>
            <a:endParaRPr lang="en-US" sz="2400" dirty="0" smtClean="0">
              <a:solidFill>
                <a:schemeClr val="tx1"/>
              </a:solidFill>
            </a:endParaRPr>
          </a:p>
          <a:p>
            <a:pPr>
              <a:buNone/>
            </a:pPr>
            <a:r>
              <a:rPr lang="en-IN" sz="2000" dirty="0" smtClean="0">
                <a:solidFill>
                  <a:schemeClr val="tx1"/>
                </a:solidFill>
              </a:rPr>
              <a:t>&lt;html&gt;</a:t>
            </a:r>
            <a:endParaRPr lang="en-US" sz="2000" dirty="0" smtClean="0">
              <a:solidFill>
                <a:schemeClr val="tx1"/>
              </a:solidFill>
            </a:endParaRPr>
          </a:p>
          <a:p>
            <a:pPr>
              <a:buNone/>
            </a:pPr>
            <a:r>
              <a:rPr lang="en-IN" sz="2000" dirty="0" smtClean="0">
                <a:solidFill>
                  <a:schemeClr val="tx1"/>
                </a:solidFill>
              </a:rPr>
              <a:t>&lt;body&gt;</a:t>
            </a:r>
            <a:endParaRPr lang="en-US" sz="2000" dirty="0" smtClean="0">
              <a:solidFill>
                <a:schemeClr val="tx1"/>
              </a:solidFill>
            </a:endParaRPr>
          </a:p>
          <a:p>
            <a:pPr>
              <a:buNone/>
            </a:pPr>
            <a:r>
              <a:rPr lang="en-IN" sz="2000" dirty="0" smtClean="0">
                <a:solidFill>
                  <a:schemeClr val="tx1"/>
                </a:solidFill>
              </a:rPr>
              <a:t>&lt;?</a:t>
            </a:r>
            <a:r>
              <a:rPr lang="en-IN" sz="2000" dirty="0" err="1" smtClean="0">
                <a:solidFill>
                  <a:schemeClr val="tx1"/>
                </a:solidFill>
              </a:rPr>
              <a:t>php</a:t>
            </a:r>
            <a:r>
              <a:rPr lang="en-IN" sz="2000" dirty="0" smtClean="0">
                <a:solidFill>
                  <a:schemeClr val="tx1"/>
                </a:solidFill>
              </a:rPr>
              <a:t> </a:t>
            </a:r>
            <a:endParaRPr lang="en-US" sz="2000" dirty="0" smtClean="0">
              <a:solidFill>
                <a:schemeClr val="tx1"/>
              </a:solidFill>
            </a:endParaRPr>
          </a:p>
          <a:p>
            <a:pPr>
              <a:buNone/>
            </a:pPr>
            <a:r>
              <a:rPr lang="en-IN" sz="2000" dirty="0" smtClean="0">
                <a:solidFill>
                  <a:schemeClr val="tx1"/>
                </a:solidFill>
              </a:rPr>
              <a:t>$x = 1;</a:t>
            </a:r>
            <a:endParaRPr lang="en-US" sz="2000" dirty="0" smtClean="0">
              <a:solidFill>
                <a:schemeClr val="tx1"/>
              </a:solidFill>
            </a:endParaRPr>
          </a:p>
          <a:p>
            <a:pPr>
              <a:buNone/>
            </a:pPr>
            <a:r>
              <a:rPr lang="en-IN" sz="2000" dirty="0" smtClean="0">
                <a:solidFill>
                  <a:schemeClr val="tx1"/>
                </a:solidFill>
              </a:rPr>
              <a:t>do {</a:t>
            </a:r>
            <a:endParaRPr lang="en-US" sz="2000" dirty="0" smtClean="0">
              <a:solidFill>
                <a:schemeClr val="tx1"/>
              </a:solidFill>
            </a:endParaRPr>
          </a:p>
          <a:p>
            <a:pPr>
              <a:buNone/>
            </a:pPr>
            <a:r>
              <a:rPr lang="en-IN" sz="2000" dirty="0" smtClean="0">
                <a:solidFill>
                  <a:schemeClr val="tx1"/>
                </a:solidFill>
              </a:rPr>
              <a:t>  echo "The number is: $x &lt;</a:t>
            </a:r>
            <a:r>
              <a:rPr lang="en-IN" sz="2000" dirty="0" err="1" smtClean="0">
                <a:solidFill>
                  <a:schemeClr val="tx1"/>
                </a:solidFill>
              </a:rPr>
              <a:t>br</a:t>
            </a:r>
            <a:r>
              <a:rPr lang="en-IN" sz="2000" dirty="0" smtClean="0">
                <a:solidFill>
                  <a:schemeClr val="tx1"/>
                </a:solidFill>
              </a:rPr>
              <a:t>&gt;";</a:t>
            </a:r>
            <a:endParaRPr lang="en-US" sz="2000" dirty="0" smtClean="0">
              <a:solidFill>
                <a:schemeClr val="tx1"/>
              </a:solidFill>
            </a:endParaRPr>
          </a:p>
          <a:p>
            <a:pPr>
              <a:buNone/>
            </a:pPr>
            <a:r>
              <a:rPr lang="en-IN" sz="2000" dirty="0" smtClean="0">
                <a:solidFill>
                  <a:schemeClr val="tx1"/>
                </a:solidFill>
              </a:rPr>
              <a:t>  $x++;</a:t>
            </a:r>
            <a:endParaRPr lang="en-US" sz="2000" dirty="0" smtClean="0">
              <a:solidFill>
                <a:schemeClr val="tx1"/>
              </a:solidFill>
            </a:endParaRPr>
          </a:p>
          <a:p>
            <a:pPr>
              <a:buNone/>
            </a:pPr>
            <a:r>
              <a:rPr lang="en-IN" sz="2000" dirty="0" smtClean="0">
                <a:solidFill>
                  <a:schemeClr val="tx1"/>
                </a:solidFill>
              </a:rPr>
              <a:t>} while ($x &lt;= 5);</a:t>
            </a:r>
            <a:endParaRPr lang="en-US" sz="2000" dirty="0" smtClean="0">
              <a:solidFill>
                <a:schemeClr val="tx1"/>
              </a:solidFill>
            </a:endParaRPr>
          </a:p>
          <a:p>
            <a:pPr>
              <a:buNone/>
            </a:pPr>
            <a:r>
              <a:rPr lang="en-IN" sz="2000" dirty="0" smtClean="0">
                <a:solidFill>
                  <a:schemeClr val="tx1"/>
                </a:solidFill>
              </a:rPr>
              <a:t>?&gt;</a:t>
            </a:r>
            <a:endParaRPr lang="en-US" sz="2000" dirty="0" smtClean="0">
              <a:solidFill>
                <a:schemeClr val="tx1"/>
              </a:solidFill>
            </a:endParaRPr>
          </a:p>
          <a:p>
            <a:pPr>
              <a:buNone/>
            </a:pPr>
            <a:r>
              <a:rPr lang="en-IN" sz="2000" dirty="0" smtClean="0">
                <a:solidFill>
                  <a:schemeClr val="tx1"/>
                </a:solidFill>
              </a:rPr>
              <a:t>&lt;/body&gt;</a:t>
            </a:r>
            <a:endParaRPr lang="en-US" sz="2000" dirty="0" smtClean="0">
              <a:solidFill>
                <a:schemeClr val="tx1"/>
              </a:solidFill>
            </a:endParaRPr>
          </a:p>
          <a:p>
            <a:pPr>
              <a:buNone/>
            </a:pPr>
            <a:r>
              <a:rPr lang="en-IN" sz="2000" dirty="0" smtClean="0">
                <a:solidFill>
                  <a:schemeClr val="tx1"/>
                </a:solidFill>
              </a:rPr>
              <a:t>&lt;/html&gt;</a:t>
            </a:r>
            <a:endParaRPr lang="en-US" sz="2000" dirty="0" smtClean="0">
              <a:solidFill>
                <a:schemeClr val="tx1"/>
              </a:solidFill>
            </a:endParaRPr>
          </a:p>
          <a:p>
            <a:pPr>
              <a:buNone/>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78823"/>
            <a:ext cx="8596668" cy="5662539"/>
          </a:xfrm>
        </p:spPr>
        <p:txBody>
          <a:bodyPr>
            <a:normAutofit/>
          </a:bodyPr>
          <a:lstStyle/>
          <a:p>
            <a:pPr>
              <a:buNone/>
            </a:pPr>
            <a:r>
              <a:rPr lang="en-IN" sz="2400" b="1" dirty="0" smtClean="0">
                <a:solidFill>
                  <a:schemeClr val="tx1"/>
                </a:solidFill>
              </a:rPr>
              <a:t>Output </a:t>
            </a:r>
            <a:endParaRPr lang="en-US" sz="2400" dirty="0" smtClean="0">
              <a:solidFill>
                <a:schemeClr val="tx1"/>
              </a:solidFill>
            </a:endParaRPr>
          </a:p>
          <a:p>
            <a:pPr>
              <a:buNone/>
            </a:pPr>
            <a:r>
              <a:rPr lang="en-IN" sz="2400" dirty="0" smtClean="0">
                <a:solidFill>
                  <a:schemeClr val="tx1"/>
                </a:solidFill>
              </a:rPr>
              <a:t>	The number is: 1</a:t>
            </a:r>
            <a:br>
              <a:rPr lang="en-IN" sz="2400" dirty="0" smtClean="0">
                <a:solidFill>
                  <a:schemeClr val="tx1"/>
                </a:solidFill>
              </a:rPr>
            </a:br>
            <a:r>
              <a:rPr lang="en-IN" sz="2400" dirty="0" smtClean="0">
                <a:solidFill>
                  <a:schemeClr val="tx1"/>
                </a:solidFill>
              </a:rPr>
              <a:t>The number is: 2</a:t>
            </a:r>
            <a:br>
              <a:rPr lang="en-IN" sz="2400" dirty="0" smtClean="0">
                <a:solidFill>
                  <a:schemeClr val="tx1"/>
                </a:solidFill>
              </a:rPr>
            </a:br>
            <a:r>
              <a:rPr lang="en-IN" sz="2400" dirty="0" smtClean="0">
                <a:solidFill>
                  <a:schemeClr val="tx1"/>
                </a:solidFill>
              </a:rPr>
              <a:t>The number is: 3</a:t>
            </a:r>
            <a:br>
              <a:rPr lang="en-IN" sz="2400" dirty="0" smtClean="0">
                <a:solidFill>
                  <a:schemeClr val="tx1"/>
                </a:solidFill>
              </a:rPr>
            </a:br>
            <a:r>
              <a:rPr lang="en-IN" sz="2400" dirty="0" smtClean="0">
                <a:solidFill>
                  <a:schemeClr val="tx1"/>
                </a:solidFill>
              </a:rPr>
              <a:t>The number is: 4</a:t>
            </a:r>
            <a:br>
              <a:rPr lang="en-IN" sz="2400" dirty="0" smtClean="0">
                <a:solidFill>
                  <a:schemeClr val="tx1"/>
                </a:solidFill>
              </a:rPr>
            </a:br>
            <a:r>
              <a:rPr lang="en-IN" sz="2400" dirty="0" smtClean="0">
                <a:solidFill>
                  <a:schemeClr val="tx1"/>
                </a:solidFill>
              </a:rPr>
              <a:t>The number is: 5</a:t>
            </a:r>
            <a:endParaRPr lang="en-US" sz="2400" dirty="0" smtClean="0">
              <a:solidFill>
                <a:schemeClr val="tx1"/>
              </a:solidFill>
            </a:endParaRPr>
          </a:p>
          <a:p>
            <a:pPr>
              <a:buNone/>
            </a:pPr>
            <a:r>
              <a:rPr lang="en-IN" sz="2400" b="1" dirty="0" smtClean="0">
                <a:solidFill>
                  <a:schemeClr val="tx1"/>
                </a:solidFill>
              </a:rPr>
              <a:t>Note:</a:t>
            </a:r>
            <a:r>
              <a:rPr lang="en-IN" sz="2400" dirty="0" smtClean="0">
                <a:solidFill>
                  <a:schemeClr val="tx1"/>
                </a:solidFill>
              </a:rPr>
              <a:t> In a do...while loop the condition is tested AFTER executing the statements within the loop. This means that the do...while loop will execute its statements at least once, even if the condition is false.</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65761"/>
            <a:ext cx="8596668" cy="5675602"/>
          </a:xfrm>
        </p:spPr>
        <p:txBody>
          <a:bodyPr>
            <a:normAutofit fontScale="85000" lnSpcReduction="10000"/>
          </a:bodyPr>
          <a:lstStyle/>
          <a:p>
            <a:pPr>
              <a:buNone/>
            </a:pPr>
            <a:r>
              <a:rPr lang="en-IN" sz="2400" b="1" dirty="0" smtClean="0">
                <a:solidFill>
                  <a:schemeClr val="tx1"/>
                </a:solidFill>
              </a:rPr>
              <a:t>PHP for Loop</a:t>
            </a:r>
            <a:endParaRPr lang="en-US" sz="2400" dirty="0" smtClean="0">
              <a:solidFill>
                <a:schemeClr val="tx1"/>
              </a:solidFill>
            </a:endParaRPr>
          </a:p>
          <a:p>
            <a:pPr lvl="0"/>
            <a:r>
              <a:rPr lang="en-IN" sz="2400" dirty="0" smtClean="0">
                <a:solidFill>
                  <a:schemeClr val="tx1"/>
                </a:solidFill>
              </a:rPr>
              <a:t>The for loop - Loops through a block of code a specified number of times.</a:t>
            </a:r>
            <a:endParaRPr lang="en-US" sz="2400" dirty="0" smtClean="0">
              <a:solidFill>
                <a:schemeClr val="tx1"/>
              </a:solidFill>
            </a:endParaRPr>
          </a:p>
          <a:p>
            <a:pPr lvl="0"/>
            <a:r>
              <a:rPr lang="en-IN" sz="2400" dirty="0" smtClean="0">
                <a:solidFill>
                  <a:schemeClr val="tx1"/>
                </a:solidFill>
              </a:rPr>
              <a:t>The for loop is used when you know in advance how many times the script should run.</a:t>
            </a:r>
            <a:endParaRPr lang="en-US" sz="2400" dirty="0" smtClean="0">
              <a:solidFill>
                <a:schemeClr val="tx1"/>
              </a:solidFill>
            </a:endParaRPr>
          </a:p>
          <a:p>
            <a:pPr>
              <a:buNone/>
            </a:pPr>
            <a:r>
              <a:rPr lang="en-IN" sz="2400" b="1" dirty="0" smtClean="0">
                <a:solidFill>
                  <a:schemeClr val="tx1"/>
                </a:solidFill>
              </a:rPr>
              <a:t>Syntax</a:t>
            </a:r>
            <a:endParaRPr lang="en-US" sz="2400" dirty="0" smtClean="0">
              <a:solidFill>
                <a:schemeClr val="tx1"/>
              </a:solidFill>
            </a:endParaRPr>
          </a:p>
          <a:p>
            <a:pPr>
              <a:buNone/>
            </a:pPr>
            <a:r>
              <a:rPr lang="en-IN" sz="2400" dirty="0" smtClean="0">
                <a:solidFill>
                  <a:schemeClr val="tx1"/>
                </a:solidFill>
              </a:rPr>
              <a:t>for (init counter; test counter; increment counter)</a:t>
            </a:r>
          </a:p>
          <a:p>
            <a:pPr>
              <a:buNone/>
            </a:pPr>
            <a:r>
              <a:rPr lang="en-IN" sz="2400" dirty="0" smtClean="0">
                <a:solidFill>
                  <a:schemeClr val="tx1"/>
                </a:solidFill>
              </a:rPr>
              <a:t> {</a:t>
            </a:r>
            <a:endParaRPr lang="en-US" sz="2400" dirty="0" smtClean="0">
              <a:solidFill>
                <a:schemeClr val="tx1"/>
              </a:solidFill>
            </a:endParaRPr>
          </a:p>
          <a:p>
            <a:pPr>
              <a:buNone/>
            </a:pPr>
            <a:r>
              <a:rPr lang="en-IN" sz="2400" dirty="0" smtClean="0">
                <a:solidFill>
                  <a:schemeClr val="tx1"/>
                </a:solidFill>
              </a:rPr>
              <a:t>  code to be executed for each iteration;</a:t>
            </a:r>
            <a:endParaRPr lang="en-US" sz="2400" dirty="0" smtClean="0">
              <a:solidFill>
                <a:schemeClr val="tx1"/>
              </a:solidFill>
            </a:endParaRPr>
          </a:p>
          <a:p>
            <a:pPr>
              <a:buNone/>
            </a:pPr>
            <a:r>
              <a:rPr lang="en-IN" sz="2400" dirty="0" smtClean="0">
                <a:solidFill>
                  <a:schemeClr val="tx1"/>
                </a:solidFill>
              </a:rPr>
              <a:t>}</a:t>
            </a:r>
            <a:endParaRPr lang="en-US" sz="2400" dirty="0" smtClean="0">
              <a:solidFill>
                <a:schemeClr val="tx1"/>
              </a:solidFill>
            </a:endParaRPr>
          </a:p>
          <a:p>
            <a:pPr>
              <a:buNone/>
            </a:pPr>
            <a:r>
              <a:rPr lang="en-IN" sz="2400" b="1" dirty="0" smtClean="0">
                <a:solidFill>
                  <a:schemeClr val="tx1"/>
                </a:solidFill>
              </a:rPr>
              <a:t>Parameters:</a:t>
            </a:r>
            <a:endParaRPr lang="en-US" sz="2400" dirty="0" smtClean="0">
              <a:solidFill>
                <a:schemeClr val="tx1"/>
              </a:solidFill>
            </a:endParaRPr>
          </a:p>
          <a:p>
            <a:pPr lvl="0"/>
            <a:r>
              <a:rPr lang="en-IN" sz="2400" b="1" dirty="0" smtClean="0">
                <a:solidFill>
                  <a:schemeClr val="tx1"/>
                </a:solidFill>
              </a:rPr>
              <a:t>init counter: </a:t>
            </a:r>
            <a:r>
              <a:rPr lang="en-IN" sz="2400" dirty="0" smtClean="0">
                <a:solidFill>
                  <a:schemeClr val="tx1"/>
                </a:solidFill>
              </a:rPr>
              <a:t>Initialize the loop counter value</a:t>
            </a:r>
            <a:endParaRPr lang="en-US" sz="2400" dirty="0" smtClean="0">
              <a:solidFill>
                <a:schemeClr val="tx1"/>
              </a:solidFill>
            </a:endParaRPr>
          </a:p>
          <a:p>
            <a:pPr lvl="0"/>
            <a:r>
              <a:rPr lang="en-IN" sz="2400" b="1" dirty="0" smtClean="0">
                <a:solidFill>
                  <a:schemeClr val="tx1"/>
                </a:solidFill>
              </a:rPr>
              <a:t>test counter: </a:t>
            </a:r>
            <a:r>
              <a:rPr lang="en-IN" sz="2400" dirty="0" smtClean="0">
                <a:solidFill>
                  <a:schemeClr val="tx1"/>
                </a:solidFill>
              </a:rPr>
              <a:t>Evaluated for each loop iteration. If it evaluates to TRUE, the loop continues. If it evaluates to FALSE, the loop ends.</a:t>
            </a:r>
            <a:endParaRPr lang="en-US" sz="2400" dirty="0" smtClean="0">
              <a:solidFill>
                <a:schemeClr val="tx1"/>
              </a:solidFill>
            </a:endParaRPr>
          </a:p>
          <a:p>
            <a:pPr lvl="0"/>
            <a:r>
              <a:rPr lang="en-IN" sz="2400" b="1" dirty="0" smtClean="0">
                <a:solidFill>
                  <a:schemeClr val="tx1"/>
                </a:solidFill>
              </a:rPr>
              <a:t>increment counter: </a:t>
            </a:r>
            <a:r>
              <a:rPr lang="en-IN" sz="2400" dirty="0" smtClean="0">
                <a:solidFill>
                  <a:schemeClr val="tx1"/>
                </a:solidFill>
              </a:rPr>
              <a:t>Increases the loop counter value</a:t>
            </a:r>
            <a:endParaRPr lang="en-US" sz="2400" dirty="0" smtClean="0">
              <a:solidFill>
                <a:schemeClr val="tx1"/>
              </a:solidFill>
            </a:endParaRPr>
          </a:p>
          <a:p>
            <a:endParaRPr lang="en-US" sz="24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666</TotalTime>
  <Words>776</Words>
  <Application>Microsoft Office PowerPoint</Application>
  <PresentationFormat>Custom</PresentationFormat>
  <Paragraphs>164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Facet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User</dc:creator>
  <cp:lastModifiedBy>CS Bsc</cp:lastModifiedBy>
  <cp:revision>183</cp:revision>
  <dcterms:created xsi:type="dcterms:W3CDTF">2021-02-01T13:32:01Z</dcterms:created>
  <dcterms:modified xsi:type="dcterms:W3CDTF">2023-05-25T10:13:46Z</dcterms:modified>
</cp:coreProperties>
</file>