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vestopedia.com/terms/e/equitymarket.asp" TargetMode="External"/><Relationship Id="rId2" Type="http://schemas.openxmlformats.org/officeDocument/2006/relationships/hyperlink" Target="https://www.investopedia.com/terms/s/startup.as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franklintempletonindia.com/funds-and-solutions/funds-explorer/equity-funds" TargetMode="External"/><Relationship Id="rId2" Type="http://schemas.openxmlformats.org/officeDocument/2006/relationships/hyperlink" Target="https://www.franklintempletonindia.com/investor-education/new-to-mutual-funds/video/nav-demystified" TargetMode="External"/><Relationship Id="rId1" Type="http://schemas.openxmlformats.org/officeDocument/2006/relationships/slideLayout" Target="../slideLayouts/slideLayout2.xml"/><Relationship Id="rId4" Type="http://schemas.openxmlformats.org/officeDocument/2006/relationships/hyperlink" Target="https://www.franklintempletonindia.com/investor-education/new-to-mutual-funds/video/what-are-debt-fund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toppers4u.com/2021/01/what-is-stock-exchange-functions.html" TargetMode="External"/><Relationship Id="rId3" Type="http://schemas.openxmlformats.org/officeDocument/2006/relationships/hyperlink" Target="https://www.toppers4u.com/2022/02/financial-market-meaning-features.html" TargetMode="External"/><Relationship Id="rId7" Type="http://schemas.openxmlformats.org/officeDocument/2006/relationships/hyperlink" Target="https://www.toppers4u.com/2022/02/factoring-definition-mechanism-types.html" TargetMode="External"/><Relationship Id="rId2" Type="http://schemas.openxmlformats.org/officeDocument/2006/relationships/hyperlink" Target="https://www.toppers4u.com/2021/01/what-is-finance-definition-types.html" TargetMode="External"/><Relationship Id="rId1" Type="http://schemas.openxmlformats.org/officeDocument/2006/relationships/slideLayout" Target="../slideLayouts/slideLayout2.xml"/><Relationship Id="rId6" Type="http://schemas.openxmlformats.org/officeDocument/2006/relationships/hyperlink" Target="https://www.toppers4u.com/2022/02/venture-capital-definition-features.html" TargetMode="External"/><Relationship Id="rId5" Type="http://schemas.openxmlformats.org/officeDocument/2006/relationships/hyperlink" Target="https://www.toppers4u.com/2021/01/e-commerce-types-features-advantages.html" TargetMode="External"/><Relationship Id="rId4" Type="http://schemas.openxmlformats.org/officeDocument/2006/relationships/hyperlink" Target="https://www.toppers4u.com/2022/02/money-market-definition-features.html" TargetMode="External"/><Relationship Id="rId9" Type="http://schemas.openxmlformats.org/officeDocument/2006/relationships/hyperlink" Target="https://www.toppers4u.com/2021/01/securities-and-exchange-board-of-india.html"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toppers4u.com/2022/02/industrial-finance-meaning-function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oppers4u.com/2022/02/forfeiting-meaning-features-mechanism.html" TargetMode="External"/><Relationship Id="rId2" Type="http://schemas.openxmlformats.org/officeDocument/2006/relationships/hyperlink" Target="https://www.toppers4u.com/2022/02/factoring-definition-mechanism-types.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nvestopedia.com/financial-advisor-4427709" TargetMode="External"/><Relationship Id="rId2" Type="http://schemas.openxmlformats.org/officeDocument/2006/relationships/hyperlink" Target="https://www.investopedia.com/terms/u/underwriting.asp" TargetMode="External"/><Relationship Id="rId1" Type="http://schemas.openxmlformats.org/officeDocument/2006/relationships/slideLayout" Target="../slideLayouts/slideLayout2.xml"/><Relationship Id="rId5" Type="http://schemas.openxmlformats.org/officeDocument/2006/relationships/hyperlink" Target="https://www.investopedia.com/terms/c/commercialbank.asp" TargetMode="External"/><Relationship Id="rId4" Type="http://schemas.openxmlformats.org/officeDocument/2006/relationships/hyperlink" Target="https://www.investopedia.com/terms/h/hnwi.asp"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wallstreetmojo.com/lease/" TargetMode="External"/><Relationship Id="rId2" Type="http://schemas.openxmlformats.org/officeDocument/2006/relationships/hyperlink" Target="https://www.wallstreetmojo.com/budgeting/" TargetMode="External"/><Relationship Id="rId1" Type="http://schemas.openxmlformats.org/officeDocument/2006/relationships/slideLayout" Target="../slideLayouts/slideLayout2.xml"/><Relationship Id="rId6" Type="http://schemas.openxmlformats.org/officeDocument/2006/relationships/hyperlink" Target="https://www.wallstreetmojo.com/financial-intermediary/" TargetMode="External"/><Relationship Id="rId5" Type="http://schemas.openxmlformats.org/officeDocument/2006/relationships/hyperlink" Target="https://www.wallstreetmojo.com/financial-instrument/" TargetMode="External"/><Relationship Id="rId4" Type="http://schemas.openxmlformats.org/officeDocument/2006/relationships/hyperlink" Target="https://www.wallstreetmojo.com/debenture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Financial services</a:t>
            </a:r>
            <a:br>
              <a:rPr lang="en-US" dirty="0" smtClean="0"/>
            </a:br>
            <a:endParaRPr lang="en-US" dirty="0"/>
          </a:p>
        </p:txBody>
      </p:sp>
      <p:sp>
        <p:nvSpPr>
          <p:cNvPr id="5" name="Content Placeholder 4"/>
          <p:cNvSpPr>
            <a:spLocks noGrp="1"/>
          </p:cNvSpPr>
          <p:nvPr>
            <p:ph idx="1"/>
          </p:nvPr>
        </p:nvSpPr>
        <p:spPr/>
        <p:txBody>
          <a:bodyPr/>
          <a:lstStyle/>
          <a:p>
            <a:r>
              <a:rPr lang="en-US" dirty="0" smtClean="0"/>
              <a:t>Financial services is </a:t>
            </a:r>
            <a:r>
              <a:rPr lang="en-US" b="1" dirty="0" smtClean="0"/>
              <a:t>a broad range of more specific activities such as banking, investing, and insurance</a:t>
            </a:r>
            <a:r>
              <a:rPr lang="en-US" dirty="0" smtClean="0"/>
              <a:t>. Financial services are limited to the activity of financial services firms and their professionals, while financial products are the actual goods, accounts, or investments they provide.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Structure of SEBI</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SEBI </a:t>
            </a:r>
            <a:r>
              <a:rPr lang="en-US" dirty="0" smtClean="0"/>
              <a:t>board comprises nine members. The Board consists of the following members.</a:t>
            </a:r>
          </a:p>
          <a:p>
            <a:r>
              <a:rPr lang="en-US" dirty="0" smtClean="0"/>
              <a:t>One Chairman of the board who is appointed by the Central Government of India</a:t>
            </a:r>
          </a:p>
          <a:p>
            <a:r>
              <a:rPr lang="en-US" dirty="0" smtClean="0"/>
              <a:t>One Board member who is appointed by the Central Bank, that is, the RBI</a:t>
            </a:r>
          </a:p>
          <a:p>
            <a:r>
              <a:rPr lang="en-US" dirty="0" smtClean="0"/>
              <a:t>Two Board members who are hailing from the Union Ministry of Finance</a:t>
            </a:r>
          </a:p>
          <a:p>
            <a:r>
              <a:rPr lang="en-US" dirty="0" smtClean="0"/>
              <a:t>Five Board members who are elected by the Central Government of India</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Definition of Hire Purchasing</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Hire Purchasing is an agreement, in which the hire vendor transfers an asset to the hire purchaser, for consideration. The consideration is in the form of Hire Purchase Price (HPP) which includes cash down payment and </a:t>
            </a:r>
            <a:r>
              <a:rPr lang="en-US" dirty="0" err="1" smtClean="0"/>
              <a:t>instalments</a:t>
            </a:r>
            <a:r>
              <a:rPr lang="en-US" dirty="0" smtClean="0"/>
              <a:t>. The hire purchase price is normally higher than the cash price of the article because interest charges are included in that price.  The </a:t>
            </a:r>
            <a:r>
              <a:rPr lang="en-US" dirty="0" err="1" smtClean="0"/>
              <a:t>instalment</a:t>
            </a:r>
            <a:r>
              <a:rPr lang="en-US" dirty="0" smtClean="0"/>
              <a:t> paid by the hirer at periodical intervals up to a specified period. The </a:t>
            </a:r>
            <a:r>
              <a:rPr lang="en-US" dirty="0" err="1" smtClean="0"/>
              <a:t>instalment</a:t>
            </a:r>
            <a:r>
              <a:rPr lang="en-US" dirty="0" smtClean="0"/>
              <a:t> is a sum of finance charges i.e. interest and the capital payment i.e. principal.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Definition of Leasing</a:t>
            </a:r>
            <a:br>
              <a:rPr lang="en-US" b="1" dirty="0" smtClean="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contract in which one party (</a:t>
            </a:r>
            <a:r>
              <a:rPr lang="en-US" dirty="0" err="1" smtClean="0"/>
              <a:t>lessor</a:t>
            </a:r>
            <a:r>
              <a:rPr lang="en-US" dirty="0" smtClean="0"/>
              <a:t>) permits to use the asset for a specified period to another party (lessee) in exchange for periodic payments for a specified time is known as Leasing. Accounting standard – 19 deals with leases which apply to all the enterprises, subject to certain exemption.</a:t>
            </a:r>
          </a:p>
          <a:p>
            <a:r>
              <a:rPr lang="en-US" dirty="0" smtClean="0"/>
              <a:t>At regular intervals, the lessee pays a sum to the </a:t>
            </a:r>
            <a:r>
              <a:rPr lang="en-US" dirty="0" err="1" smtClean="0"/>
              <a:t>lessor</a:t>
            </a:r>
            <a:r>
              <a:rPr lang="en-US" dirty="0" smtClean="0"/>
              <a:t> which is known as Lease Rents, as a consideration for using the asset owned by the </a:t>
            </a:r>
            <a:r>
              <a:rPr lang="en-US" dirty="0" err="1" smtClean="0"/>
              <a:t>lessor</a:t>
            </a:r>
            <a:r>
              <a:rPr lang="en-US" dirty="0" smtClean="0"/>
              <a:t>. In addition to this, the </a:t>
            </a:r>
            <a:r>
              <a:rPr lang="en-US" dirty="0" err="1" smtClean="0"/>
              <a:t>lessor</a:t>
            </a:r>
            <a:r>
              <a:rPr lang="en-US" dirty="0" smtClean="0"/>
              <a:t> also gets a terminal payment known as Guaranteed Residual Value (GRV). The aggregate of the lease rent and guaranteed residual value is known as Minimum Lease Payments (MLP). If the </a:t>
            </a:r>
            <a:r>
              <a:rPr lang="en-US" dirty="0" err="1" smtClean="0"/>
              <a:t>Lessor</a:t>
            </a:r>
            <a:r>
              <a:rPr lang="en-US" dirty="0" smtClean="0"/>
              <a:t> receives, the amount more than the guaranteed residual value is known as Unguaranteed Residual Value.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Venture Capital</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Start up companies with a potential to grow need a certain amount of investment</a:t>
            </a:r>
            <a:r>
              <a:rPr lang="en-US" dirty="0" smtClean="0"/>
              <a:t>. Wealthy investors like to invest their capital in such businesses with a long-term growth perspective. This capital is known as venture capital and the investors are called venture capitalists</a:t>
            </a:r>
            <a:r>
              <a:rPr lang="en-US" dirty="0" smtClean="0"/>
              <a:t>.</a:t>
            </a:r>
          </a:p>
          <a:p>
            <a:r>
              <a:rPr lang="en-US" dirty="0" smtClean="0"/>
              <a:t>A </a:t>
            </a:r>
            <a:r>
              <a:rPr lang="en-US" dirty="0" smtClean="0"/>
              <a:t>venture capitalist (VC) is a private equity investor that provides capital to companies with high growth potential in exchange for an equity stake. A VC investment could involve funding </a:t>
            </a:r>
            <a:r>
              <a:rPr lang="en-US" dirty="0" smtClean="0">
                <a:hlinkClick r:id="rId2"/>
              </a:rPr>
              <a:t>startup</a:t>
            </a:r>
            <a:r>
              <a:rPr lang="en-US" dirty="0" smtClean="0"/>
              <a:t> ventures or supporting small companies that wish to expand but have no access to the </a:t>
            </a:r>
            <a:r>
              <a:rPr lang="en-US" dirty="0" smtClean="0">
                <a:hlinkClick r:id="rId3"/>
              </a:rPr>
              <a:t>equities markets</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 funds</a:t>
            </a:r>
            <a:endParaRPr lang="en-US" dirty="0"/>
          </a:p>
        </p:txBody>
      </p:sp>
      <p:sp>
        <p:nvSpPr>
          <p:cNvPr id="3" name="Content Placeholder 2"/>
          <p:cNvSpPr>
            <a:spLocks noGrp="1"/>
          </p:cNvSpPr>
          <p:nvPr>
            <p:ph idx="1"/>
          </p:nvPr>
        </p:nvSpPr>
        <p:spPr/>
        <p:txBody>
          <a:bodyPr/>
          <a:lstStyle/>
          <a:p>
            <a:r>
              <a:rPr lang="en-US" dirty="0" smtClean="0"/>
              <a:t>A mutual fund is </a:t>
            </a:r>
            <a:r>
              <a:rPr lang="en-US" b="1" dirty="0" smtClean="0"/>
              <a:t>a pool of money managed by a professional Fund Manager</a:t>
            </a:r>
            <a:r>
              <a:rPr lang="en-US" dirty="0" smtClean="0"/>
              <a:t>. It is a trust that collects money from a number of investors who share a common investment objective and invests the same in equities, bonds, money market instruments and/or other securities.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mutual funds</a:t>
            </a:r>
            <a:endParaRPr lang="en-US" dirty="0"/>
          </a:p>
        </p:txBody>
      </p:sp>
      <p:sp>
        <p:nvSpPr>
          <p:cNvPr id="3" name="Content Placeholder 2"/>
          <p:cNvSpPr>
            <a:spLocks noGrp="1"/>
          </p:cNvSpPr>
          <p:nvPr>
            <p:ph idx="1"/>
          </p:nvPr>
        </p:nvSpPr>
        <p:spPr/>
        <p:txBody>
          <a:bodyPr/>
          <a:lstStyle/>
          <a:p>
            <a:r>
              <a:rPr lang="en-US" dirty="0" smtClean="0"/>
              <a:t>Open-ended funds: These funds do not limit when or how many units can be purchased. ... </a:t>
            </a:r>
            <a:endParaRPr lang="en-US" dirty="0" smtClean="0"/>
          </a:p>
          <a:p>
            <a:r>
              <a:rPr lang="en-US" dirty="0" smtClean="0"/>
              <a:t>Close-ended </a:t>
            </a:r>
            <a:r>
              <a:rPr lang="en-US" dirty="0" smtClean="0"/>
              <a:t>funds: ... Interval funds: ... Equity funds: ... Debt funds: ... Hybrid funds: ... Solution-oriented funds: ...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1400" b="1" dirty="0" smtClean="0"/>
              <a:t>Equity funds:</a:t>
            </a:r>
          </a:p>
          <a:p>
            <a:r>
              <a:rPr lang="en-US" sz="1400" dirty="0" smtClean="0"/>
              <a:t>Equity funds invest money in company shares, and their returns depend on how the stock market performs. Though these funds can give high returns, they are also considered risky. They can be categorized further based on their features, like Large-Cap Funds, Mid-Cap Funds, Small-Cap Funds, Focused Funds, or </a:t>
            </a:r>
            <a:r>
              <a:rPr lang="en-US" sz="1400" dirty="0" smtClean="0">
                <a:hlinkClick r:id="rId2"/>
              </a:rPr>
              <a:t>ELSS</a:t>
            </a:r>
            <a:r>
              <a:rPr lang="en-US" sz="1400" dirty="0" smtClean="0"/>
              <a:t>, among others. </a:t>
            </a:r>
            <a:r>
              <a:rPr lang="en-US" sz="1400" dirty="0" smtClean="0">
                <a:hlinkClick r:id="rId3"/>
              </a:rPr>
              <a:t>Invest in equity funds</a:t>
            </a:r>
            <a:r>
              <a:rPr lang="en-US" sz="1400" dirty="0" smtClean="0"/>
              <a:t> if you have a long-term horizon and a high-risk appetite.</a:t>
            </a:r>
          </a:p>
          <a:p>
            <a:r>
              <a:rPr lang="en-US" sz="1400" b="1" dirty="0" smtClean="0"/>
              <a:t>• Debt funds:</a:t>
            </a:r>
          </a:p>
          <a:p>
            <a:r>
              <a:rPr lang="en-US" sz="1400" dirty="0" smtClean="0">
                <a:hlinkClick r:id="rId4"/>
              </a:rPr>
              <a:t>Debt funds</a:t>
            </a:r>
            <a:r>
              <a:rPr lang="en-US" sz="1400" dirty="0" smtClean="0"/>
              <a:t> invest money into fixed-income securities such as corporate bonds, government securities, and treasury bills. Debt funds can offer stability and a regular income with relatively minimum risk. These schemes can be split further into categories based on duration, like low-duration funds, liquid funds, overnight funds, credit risk funds, gilt funds, among others.</a:t>
            </a:r>
          </a:p>
          <a:p>
            <a:r>
              <a:rPr lang="en-US" sz="1400" b="1" dirty="0" smtClean="0"/>
              <a:t>• Hybrid funds:</a:t>
            </a:r>
          </a:p>
          <a:p>
            <a:r>
              <a:rPr lang="en-US" sz="1400" dirty="0" smtClean="0"/>
              <a:t>Hybrid funds invest in both debt and equity instruments so as to balance out debt and equity. The ratio of investment can be fixed or varied, depending on the fund house. The broad types of hybrid funds are balanced or aggressive funds. There are multi asset allocation funds which invest in at least 3 asset classes.</a:t>
            </a:r>
          </a:p>
          <a:p>
            <a:r>
              <a:rPr lang="en-US" sz="1400" b="1" dirty="0" smtClean="0"/>
              <a:t>• Solution-oriented funds:</a:t>
            </a:r>
          </a:p>
          <a:p>
            <a:r>
              <a:rPr lang="en-US" sz="1400" dirty="0" smtClean="0"/>
              <a:t>These mutual fund schemes are for specific goals like building funds for children’s education or marriage, or for your own retirement. They come with a lock-in period of at least five years.</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Objectives of Financial services</a:t>
            </a:r>
            <a:endParaRPr lang="en-US" dirty="0"/>
          </a:p>
        </p:txBody>
      </p:sp>
      <p:sp>
        <p:nvSpPr>
          <p:cNvPr id="3" name="Content Placeholder 2"/>
          <p:cNvSpPr>
            <a:spLocks noGrp="1"/>
          </p:cNvSpPr>
          <p:nvPr>
            <p:ph idx="1"/>
          </p:nvPr>
        </p:nvSpPr>
        <p:spPr>
          <a:xfrm>
            <a:off x="457200" y="914400"/>
            <a:ext cx="8229600" cy="5943600"/>
          </a:xfrm>
        </p:spPr>
        <p:txBody>
          <a:bodyPr>
            <a:noAutofit/>
          </a:bodyPr>
          <a:lstStyle/>
          <a:p>
            <a:r>
              <a:rPr lang="en-US" sz="1200" b="1" dirty="0" smtClean="0"/>
              <a:t>Fund Raising : </a:t>
            </a:r>
            <a:endParaRPr lang="en-US" sz="1200" dirty="0" smtClean="0"/>
          </a:p>
          <a:p>
            <a:pPr>
              <a:buNone/>
            </a:pPr>
            <a:r>
              <a:rPr lang="en-US" sz="1200" dirty="0" smtClean="0"/>
              <a:t>	The </a:t>
            </a:r>
            <a:r>
              <a:rPr lang="en-US" sz="1200" dirty="0" smtClean="0"/>
              <a:t>required funds can be raised by the help of financial services from the host of investors, individuals, institutions and corporate. There are various instruments of </a:t>
            </a:r>
            <a:r>
              <a:rPr lang="en-US" sz="1200" dirty="0" smtClean="0">
                <a:hlinkClick r:id="rId2"/>
              </a:rPr>
              <a:t>finance</a:t>
            </a:r>
            <a:r>
              <a:rPr lang="en-US" sz="1200" dirty="0" smtClean="0"/>
              <a:t> being used for raising funds. These kinds of funds are required by the corporate houses, individuals, etc</a:t>
            </a:r>
            <a:r>
              <a:rPr lang="en-US" sz="1200" dirty="0" smtClean="0"/>
              <a:t>.</a:t>
            </a:r>
            <a:r>
              <a:rPr lang="en-US" sz="1200" dirty="0" smtClean="0"/>
              <a:t/>
            </a:r>
            <a:br>
              <a:rPr lang="en-US" sz="1200" dirty="0" smtClean="0"/>
            </a:br>
            <a:endParaRPr lang="en-US" sz="1200" dirty="0" smtClean="0"/>
          </a:p>
          <a:p>
            <a:r>
              <a:rPr lang="en-US" sz="1200" b="1" dirty="0" smtClean="0"/>
              <a:t>2) Funds Deployment : </a:t>
            </a:r>
            <a:endParaRPr lang="en-US" sz="1200" dirty="0" smtClean="0"/>
          </a:p>
          <a:p>
            <a:r>
              <a:rPr lang="en-US" sz="1200" dirty="0" smtClean="0"/>
              <a:t>There are various kinds of financial services present in the </a:t>
            </a:r>
            <a:r>
              <a:rPr lang="en-US" sz="1200" dirty="0" smtClean="0">
                <a:hlinkClick r:id="rId3"/>
              </a:rPr>
              <a:t>financial markets</a:t>
            </a:r>
            <a:r>
              <a:rPr lang="en-US" sz="1200" dirty="0" smtClean="0"/>
              <a:t> which help the company in proper deployment of funds. It also helps in decision-making of financial mix. The financial service provide various types of services like bill discounting, factoring of debtors, shifting of short-term funds in the </a:t>
            </a:r>
            <a:r>
              <a:rPr lang="en-US" sz="1200" dirty="0" smtClean="0">
                <a:hlinkClick r:id="rId4"/>
              </a:rPr>
              <a:t>money market</a:t>
            </a:r>
            <a:r>
              <a:rPr lang="en-US" sz="1200" dirty="0" smtClean="0"/>
              <a:t>, credit rating, </a:t>
            </a:r>
            <a:r>
              <a:rPr lang="en-US" sz="1200" dirty="0" smtClean="0">
                <a:hlinkClick r:id="rId5"/>
              </a:rPr>
              <a:t>e-commerce</a:t>
            </a:r>
            <a:r>
              <a:rPr lang="en-US" sz="1200" dirty="0" smtClean="0"/>
              <a:t> and </a:t>
            </a:r>
            <a:r>
              <a:rPr lang="en-US" sz="1200" dirty="0" err="1" smtClean="0"/>
              <a:t>securitisation</a:t>
            </a:r>
            <a:r>
              <a:rPr lang="en-US" sz="1200" dirty="0" smtClean="0"/>
              <a:t> of debts for effective funds management.</a:t>
            </a:r>
          </a:p>
          <a:p>
            <a:endParaRPr lang="en-US" sz="1200" dirty="0" smtClean="0"/>
          </a:p>
          <a:p>
            <a:r>
              <a:rPr lang="en-US" sz="1200" b="1" dirty="0" smtClean="0"/>
              <a:t>3) Specialized Services : </a:t>
            </a:r>
            <a:endParaRPr lang="en-US" sz="1200" dirty="0" smtClean="0"/>
          </a:p>
          <a:p>
            <a:r>
              <a:rPr lang="en-US" sz="1200" dirty="0" smtClean="0"/>
              <a:t>The various specialized services are being provided by financial service except banking and insurance like credit rating, </a:t>
            </a:r>
            <a:r>
              <a:rPr lang="en-US" sz="1200" dirty="0" smtClean="0">
                <a:hlinkClick r:id="rId6"/>
              </a:rPr>
              <a:t>venture capital financing</a:t>
            </a:r>
            <a:r>
              <a:rPr lang="en-US" sz="1200" dirty="0" smtClean="0"/>
              <a:t>, lease financing, </a:t>
            </a:r>
            <a:r>
              <a:rPr lang="en-US" sz="1200" dirty="0" smtClean="0">
                <a:hlinkClick r:id="rId7"/>
              </a:rPr>
              <a:t>factoring</a:t>
            </a:r>
            <a:r>
              <a:rPr lang="en-US" sz="1200" dirty="0" smtClean="0"/>
              <a:t>, mutual funds, merchant banking, stock lending, depository, credit cards, housing finance, book-building, etc. These services are provided by various kinds of institutions and agencies like </a:t>
            </a:r>
            <a:r>
              <a:rPr lang="en-US" sz="1200" dirty="0" smtClean="0">
                <a:hlinkClick r:id="rId8"/>
              </a:rPr>
              <a:t>stock exchanges</a:t>
            </a:r>
            <a:r>
              <a:rPr lang="en-US" sz="1200" dirty="0" smtClean="0"/>
              <a:t>, specialized and general financial institutions and non-banking finance companies, subsidiaries of financial institutions, banks and insurance companies. etc</a:t>
            </a:r>
            <a:r>
              <a:rPr lang="en-US" sz="1200" dirty="0" smtClean="0"/>
              <a:t>.</a:t>
            </a:r>
            <a:r>
              <a:rPr lang="en-US" sz="1200" dirty="0" smtClean="0"/>
              <a:t/>
            </a:r>
            <a:br>
              <a:rPr lang="en-US" sz="1200" dirty="0" smtClean="0"/>
            </a:br>
            <a:endParaRPr lang="en-US" sz="1200" dirty="0" smtClean="0"/>
          </a:p>
          <a:p>
            <a:r>
              <a:rPr lang="en-US" sz="1200" b="1" dirty="0" smtClean="0"/>
              <a:t>4) Regulation : </a:t>
            </a:r>
            <a:endParaRPr lang="en-US" sz="1200" dirty="0" smtClean="0"/>
          </a:p>
          <a:p>
            <a:r>
              <a:rPr lang="en-US" sz="1200" dirty="0" smtClean="0"/>
              <a:t>There are various kinds of regulatory bodies present in India like </a:t>
            </a:r>
            <a:r>
              <a:rPr lang="en-US" sz="1200" dirty="0" smtClean="0">
                <a:hlinkClick r:id="rId9"/>
              </a:rPr>
              <a:t>Securities and Exchange Board of India (SEBI)</a:t>
            </a:r>
            <a:r>
              <a:rPr lang="en-US" sz="1200" dirty="0" smtClean="0"/>
              <a:t>, Reserve Bank of India (RBI) and the Department of Banking and Insurance of the Government of India which have different types of legislation's and also help in providing various kinds of functions of financial services institutions</a:t>
            </a:r>
            <a:r>
              <a:rPr lang="en-US" sz="1200" dirty="0" smtClean="0"/>
              <a:t>.</a:t>
            </a:r>
            <a:r>
              <a:rPr lang="en-US" sz="1200" dirty="0" smtClean="0"/>
              <a:t/>
            </a:r>
            <a:br>
              <a:rPr lang="en-US" sz="1200" dirty="0" smtClean="0"/>
            </a:br>
            <a:endParaRPr lang="en-US" sz="1200" dirty="0" smtClean="0"/>
          </a:p>
          <a:p>
            <a:r>
              <a:rPr lang="en-US" sz="1200" b="1" dirty="0" smtClean="0"/>
              <a:t>5) Economic Growth : </a:t>
            </a:r>
            <a:endParaRPr lang="en-US" sz="1200" dirty="0" smtClean="0"/>
          </a:p>
          <a:p>
            <a:r>
              <a:rPr lang="en-US" sz="1200" dirty="0" smtClean="0"/>
              <a:t>The financial services help in increasing the economic growth and development of country. It is done by the help of mobilizing the saving of the public by investing in productive investments. Due to this reason, the various developed and developing countries which are engaged in the effective financial market has increased the savings and investments.</a:t>
            </a:r>
          </a:p>
          <a:p>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financial services</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Lease Financing : </a:t>
            </a:r>
            <a:endParaRPr lang="en-US" dirty="0" smtClean="0"/>
          </a:p>
          <a:p>
            <a:r>
              <a:rPr lang="en-US" dirty="0" smtClean="0"/>
              <a:t>A lease is known as the agreement between two parties known as </a:t>
            </a:r>
            <a:r>
              <a:rPr lang="en-US" dirty="0" err="1" smtClean="0"/>
              <a:t>lessor</a:t>
            </a:r>
            <a:r>
              <a:rPr lang="en-US" dirty="0" smtClean="0"/>
              <a:t> and lessee. The </a:t>
            </a:r>
            <a:r>
              <a:rPr lang="en-US" dirty="0" err="1" smtClean="0"/>
              <a:t>lessor</a:t>
            </a:r>
            <a:r>
              <a:rPr lang="en-US" dirty="0" smtClean="0"/>
              <a:t> is the owner of the asset and lessee is the user of the asset. In this agreement, there is transfer of asset from </a:t>
            </a:r>
            <a:r>
              <a:rPr lang="en-US" dirty="0" err="1" smtClean="0"/>
              <a:t>lessor</a:t>
            </a:r>
            <a:r>
              <a:rPr lang="en-US" dirty="0" smtClean="0"/>
              <a:t> to lesser for certain time period, in return the </a:t>
            </a:r>
            <a:r>
              <a:rPr lang="en-US" dirty="0" err="1" smtClean="0"/>
              <a:t>lessor</a:t>
            </a:r>
            <a:r>
              <a:rPr lang="en-US" dirty="0" smtClean="0"/>
              <a:t> receives the regular rent. As the lease period gets over, the asset is returned back to </a:t>
            </a:r>
            <a:r>
              <a:rPr lang="en-US" dirty="0" err="1" smtClean="0"/>
              <a:t>lessor</a:t>
            </a:r>
            <a:r>
              <a:rPr lang="en-US" dirty="0" smtClean="0"/>
              <a:t> until there is renewal of the contract.</a:t>
            </a:r>
          </a:p>
          <a:p>
            <a:r>
              <a:rPr lang="en-US" dirty="0" smtClean="0"/>
              <a:t/>
            </a:r>
            <a:br>
              <a:rPr lang="en-US" dirty="0" smtClean="0"/>
            </a:br>
            <a:endParaRPr lang="en-US" dirty="0" smtClean="0"/>
          </a:p>
          <a:p>
            <a:r>
              <a:rPr lang="en-US" b="1" dirty="0" smtClean="0"/>
              <a:t>2) Hire Purchase : </a:t>
            </a:r>
            <a:endParaRPr lang="en-US" dirty="0" smtClean="0"/>
          </a:p>
          <a:p>
            <a:r>
              <a:rPr lang="en-US" dirty="0" smtClean="0"/>
              <a:t>The hire purchase refers to the hiring of an asset for certain time period and when the time period gets over, there is purchase of same asset. At the time of sharing of asset, the person hiring the asset gets the ownership and is allowed in use it. It is being used for financing of capital goods like </a:t>
            </a:r>
            <a:r>
              <a:rPr lang="en-US" dirty="0" smtClean="0">
                <a:hlinkClick r:id="rId2"/>
              </a:rPr>
              <a:t>industrial finance</a:t>
            </a:r>
            <a:r>
              <a:rPr lang="en-US" dirty="0" smtClean="0"/>
              <a:t>, financing of consumer goods and for selling consumer good on hire purchase as it is a legal advice.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Autofit/>
          </a:bodyPr>
          <a:lstStyle/>
          <a:p>
            <a:r>
              <a:rPr lang="en-US" sz="1600" b="1" dirty="0" smtClean="0"/>
              <a:t>Factoring : </a:t>
            </a:r>
            <a:endParaRPr lang="en-US" sz="1600" dirty="0" smtClean="0"/>
          </a:p>
          <a:p>
            <a:pPr>
              <a:buNone/>
            </a:pPr>
            <a:r>
              <a:rPr lang="en-US" sz="1600" dirty="0" smtClean="0">
                <a:hlinkClick r:id="rId2"/>
              </a:rPr>
              <a:t>	Factoring</a:t>
            </a:r>
            <a:r>
              <a:rPr lang="en-US" sz="1600" dirty="0" smtClean="0"/>
              <a:t> </a:t>
            </a:r>
            <a:r>
              <a:rPr lang="en-US" sz="1600" dirty="0" smtClean="0"/>
              <a:t>is done when the company requires immediate money. It is done by selling the account receivable like invoices to a third party known as factor at certain discount for immediate cash. This cash is required for continuous working of the business</a:t>
            </a:r>
            <a:r>
              <a:rPr lang="en-US" sz="1600" dirty="0" smtClean="0"/>
              <a:t>.</a:t>
            </a:r>
            <a:r>
              <a:rPr lang="en-US" sz="1600" dirty="0" smtClean="0"/>
              <a:t/>
            </a:r>
            <a:br>
              <a:rPr lang="en-US" sz="1600" dirty="0" smtClean="0"/>
            </a:br>
            <a:endParaRPr lang="en-US" sz="1600" dirty="0" smtClean="0"/>
          </a:p>
          <a:p>
            <a:r>
              <a:rPr lang="en-US" sz="1600" b="1" dirty="0" smtClean="0"/>
              <a:t>4) Forfeiting : </a:t>
            </a:r>
            <a:endParaRPr lang="en-US" sz="1600" dirty="0" smtClean="0"/>
          </a:p>
          <a:p>
            <a:r>
              <a:rPr lang="en-US" sz="1600" dirty="0" smtClean="0">
                <a:hlinkClick r:id="rId3"/>
              </a:rPr>
              <a:t>Forfeiting</a:t>
            </a:r>
            <a:r>
              <a:rPr lang="en-US" sz="1600" dirty="0" smtClean="0"/>
              <a:t> is the way of financing of receivable related to international trade. It represents to the purchase done by bank and financial institutions of trade bills/promissory notes instead of recourse to the seller. The purchase is done by discounting the documents including the overall risk of non-payment in collection. The various problems related to collection are accountability of the purchaser who pays cash to seller after discounting the bills and notes</a:t>
            </a:r>
            <a:r>
              <a:rPr lang="en-US" sz="1600" dirty="0" smtClean="0"/>
              <a:t>.</a:t>
            </a:r>
            <a:r>
              <a:rPr lang="en-US" sz="1600" dirty="0" smtClean="0"/>
              <a:t/>
            </a:r>
            <a:br>
              <a:rPr lang="en-US" sz="1600" dirty="0" smtClean="0"/>
            </a:br>
            <a:endParaRPr lang="en-US" sz="1600" dirty="0" smtClean="0"/>
          </a:p>
          <a:p>
            <a:r>
              <a:rPr lang="en-US" sz="1600" b="1" dirty="0" smtClean="0"/>
              <a:t>5) Mutual Fund : </a:t>
            </a:r>
            <a:endParaRPr lang="en-US" sz="1600" dirty="0" smtClean="0"/>
          </a:p>
          <a:p>
            <a:r>
              <a:rPr lang="en-US" sz="1600" dirty="0" smtClean="0"/>
              <a:t>Mutual fund is the type of investment in which the pool of funds is sourced from various investors for investing in various securities like stocks, bonds, money market instruments and similar assets. It is managed by the money managers who invest the fund capital and tries to get capital gains and income for the investors of the fund. The portfolio of mutual fund is </a:t>
            </a:r>
            <a:r>
              <a:rPr lang="en-US" sz="1600" dirty="0" err="1" smtClean="0"/>
              <a:t>organised</a:t>
            </a:r>
            <a:r>
              <a:rPr lang="en-US" sz="1600" dirty="0" smtClean="0"/>
              <a:t> and is according to the investment objective given in the prospectus</a:t>
            </a:r>
            <a:r>
              <a:rPr lang="en-US" sz="1600" dirty="0" smtClean="0"/>
              <a:t>.</a:t>
            </a:r>
            <a:endParaRPr lang="en-US" sz="1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Merchant Bank</a:t>
            </a:r>
            <a:br>
              <a:rPr lang="en-US" b="1"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merchant bank is a financial institution that conducts </a:t>
            </a:r>
            <a:r>
              <a:rPr lang="en-US" dirty="0" smtClean="0">
                <a:hlinkClick r:id="rId2"/>
              </a:rPr>
              <a:t>underwriting</a:t>
            </a:r>
            <a:r>
              <a:rPr lang="en-US" dirty="0" smtClean="0"/>
              <a:t>, loan services, </a:t>
            </a:r>
            <a:r>
              <a:rPr lang="en-US" dirty="0" smtClean="0">
                <a:hlinkClick r:id="rId3"/>
              </a:rPr>
              <a:t>financial advising</a:t>
            </a:r>
            <a:r>
              <a:rPr lang="en-US" dirty="0" smtClean="0"/>
              <a:t>, and fundraising services for large corporations and </a:t>
            </a:r>
            <a:r>
              <a:rPr lang="en-US" dirty="0" smtClean="0">
                <a:hlinkClick r:id="rId4"/>
              </a:rPr>
              <a:t>high-net-worth individuals</a:t>
            </a:r>
            <a:r>
              <a:rPr lang="en-US" dirty="0" smtClean="0"/>
              <a:t> (HWNIs). </a:t>
            </a:r>
          </a:p>
          <a:p>
            <a:r>
              <a:rPr lang="en-US" dirty="0" smtClean="0"/>
              <a:t>Merchant banks specialize in international trade, providing services for multinational corporations. Unlike retail or </a:t>
            </a:r>
            <a:r>
              <a:rPr lang="en-US" dirty="0" smtClean="0">
                <a:hlinkClick r:id="rId5"/>
              </a:rPr>
              <a:t>commercial banks</a:t>
            </a:r>
            <a:r>
              <a:rPr lang="en-US" dirty="0" smtClean="0"/>
              <a:t>, merchant banks do not provide financial services to the general public. Some of the largest merchant banks in the world include J.P. Morgan Chase, Goldman Sachs, and Citigroup.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Merchant Bank Functions</a:t>
            </a:r>
            <a:br>
              <a:rPr lang="en-US" b="1" dirty="0" smtClean="0"/>
            </a:br>
            <a:endParaRPr lang="en-US" dirty="0"/>
          </a:p>
        </p:txBody>
      </p:sp>
      <p:sp>
        <p:nvSpPr>
          <p:cNvPr id="3" name="Content Placeholder 2"/>
          <p:cNvSpPr>
            <a:spLocks noGrp="1"/>
          </p:cNvSpPr>
          <p:nvPr>
            <p:ph idx="1"/>
          </p:nvPr>
        </p:nvSpPr>
        <p:spPr/>
        <p:txBody>
          <a:bodyPr>
            <a:normAutofit fontScale="55000" lnSpcReduction="20000"/>
          </a:bodyPr>
          <a:lstStyle/>
          <a:p>
            <a:r>
              <a:rPr lang="en-US" b="1" dirty="0" smtClean="0"/>
              <a:t>Project </a:t>
            </a:r>
            <a:r>
              <a:rPr lang="en-US" b="1" dirty="0" err="1" smtClean="0"/>
              <a:t>Counselling</a:t>
            </a:r>
            <a:r>
              <a:rPr lang="en-US" dirty="0" smtClean="0"/>
              <a:t>: Merchant bankers assist their clients at every stage of the project—idea generation, report creation, </a:t>
            </a:r>
            <a:r>
              <a:rPr lang="en-US" dirty="0" smtClean="0">
                <a:hlinkClick r:id="rId2"/>
              </a:rPr>
              <a:t>budgeting</a:t>
            </a:r>
            <a:r>
              <a:rPr lang="en-US" dirty="0" smtClean="0"/>
              <a:t>, and financing. This is especially the case with new entrepreneurs.</a:t>
            </a:r>
          </a:p>
          <a:p>
            <a:r>
              <a:rPr lang="en-US" b="1" dirty="0" smtClean="0"/>
              <a:t>Leasing Services</a:t>
            </a:r>
            <a:r>
              <a:rPr lang="en-US" dirty="0" smtClean="0"/>
              <a:t>: The banks extend leasing facilities—clients </a:t>
            </a:r>
            <a:r>
              <a:rPr lang="en-US" dirty="0" smtClean="0">
                <a:hlinkClick r:id="rId3"/>
              </a:rPr>
              <a:t>lease</a:t>
            </a:r>
            <a:r>
              <a:rPr lang="en-US" dirty="0" smtClean="0"/>
              <a:t> assets and equipment to generate rental income.</a:t>
            </a:r>
          </a:p>
          <a:p>
            <a:r>
              <a:rPr lang="en-US" b="1" dirty="0" smtClean="0"/>
              <a:t>Issue Management</a:t>
            </a:r>
            <a:r>
              <a:rPr lang="en-US" dirty="0" smtClean="0"/>
              <a:t>: High net-worth individuals employ merchant banks to issue equity shares, preference shares, and </a:t>
            </a:r>
            <a:r>
              <a:rPr lang="en-US" dirty="0" smtClean="0">
                <a:hlinkClick r:id="rId4"/>
              </a:rPr>
              <a:t>debentures</a:t>
            </a:r>
            <a:r>
              <a:rPr lang="en-US" dirty="0" smtClean="0"/>
              <a:t> to the general public.</a:t>
            </a:r>
          </a:p>
          <a:p>
            <a:r>
              <a:rPr lang="en-US" b="1" dirty="0" smtClean="0"/>
              <a:t>Underwriting</a:t>
            </a:r>
            <a:r>
              <a:rPr lang="en-US" dirty="0" smtClean="0"/>
              <a:t>: The banks also facilitate equity underwriting. They assess the price and risk involved in particular security and initiate public issue and distribution of stocks.</a:t>
            </a:r>
          </a:p>
          <a:p>
            <a:r>
              <a:rPr lang="en-US" b="1" dirty="0" smtClean="0"/>
              <a:t>Fund Raising</a:t>
            </a:r>
            <a:r>
              <a:rPr lang="en-US" dirty="0" smtClean="0"/>
              <a:t>: Through various facilities like underwriting and securities issuance, bankers help the private companies generate capital from international and domestic markets.</a:t>
            </a:r>
          </a:p>
          <a:p>
            <a:r>
              <a:rPr lang="en-US" b="1" dirty="0" smtClean="0"/>
              <a:t>Portfolio Management</a:t>
            </a:r>
            <a:r>
              <a:rPr lang="en-US" dirty="0" smtClean="0"/>
              <a:t>: On behalf of clients, these bankers invest in different kinds of </a:t>
            </a:r>
            <a:r>
              <a:rPr lang="en-US" dirty="0" smtClean="0">
                <a:hlinkClick r:id="rId5"/>
              </a:rPr>
              <a:t>financial instruments</a:t>
            </a:r>
            <a:r>
              <a:rPr lang="en-US" dirty="0" smtClean="0"/>
              <a:t>.</a:t>
            </a:r>
          </a:p>
          <a:p>
            <a:r>
              <a:rPr lang="en-US" b="1" dirty="0" smtClean="0"/>
              <a:t>Loan Syndication</a:t>
            </a:r>
            <a:r>
              <a:rPr lang="en-US" dirty="0" smtClean="0"/>
              <a:t>: They finance term loans to back projects that need funding.</a:t>
            </a:r>
          </a:p>
          <a:p>
            <a:r>
              <a:rPr lang="en-US" b="1" dirty="0" smtClean="0"/>
              <a:t>Promotional Activities</a:t>
            </a:r>
            <a:r>
              <a:rPr lang="en-US" dirty="0" smtClean="0"/>
              <a:t>: Merchant banks are </a:t>
            </a:r>
            <a:r>
              <a:rPr lang="en-US" dirty="0" smtClean="0">
                <a:hlinkClick r:id="rId6"/>
              </a:rPr>
              <a:t>financial intermediaries</a:t>
            </a:r>
            <a:r>
              <a:rPr lang="en-US" dirty="0" smtClean="0"/>
              <a:t> that promote new enterprises.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Establishment Of SEBI</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smtClean="0"/>
              <a:t>Securities and Exchange Board of India was constituted as a non-statutory body on April 12, 1988 through a resolution of the Government of India.</a:t>
            </a:r>
          </a:p>
          <a:p>
            <a:r>
              <a:rPr lang="en-US" dirty="0" smtClean="0"/>
              <a:t>The Securities and Exchange Board of India was established as a statutory body in the year 1992 and the provisions of the Securities and Exchange Board of India Act, 1992 (15 of 1992) came into force on January 30, 1992.</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Objectives of SEBI</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Following </a:t>
            </a:r>
            <a:r>
              <a:rPr lang="en-US" dirty="0" smtClean="0"/>
              <a:t>are some of the objectives of the SEBI:</a:t>
            </a:r>
          </a:p>
          <a:p>
            <a:r>
              <a:rPr lang="en-US" dirty="0" smtClean="0"/>
              <a:t>1. Investor Protection: This is one of the most important objectives of setting up SEBI. It involves protecting the interests of investors by providing guidance and ensuring that the investment done is safe.</a:t>
            </a:r>
          </a:p>
          <a:p>
            <a:r>
              <a:rPr lang="en-US" dirty="0" smtClean="0"/>
              <a:t>2. Preventing the fraudulent practices and malpractices which are related to trading and regulation of the activities of the stock exchange</a:t>
            </a:r>
          </a:p>
          <a:p>
            <a:r>
              <a:rPr lang="en-US" dirty="0" smtClean="0"/>
              <a:t>3. To develop a code of conduct for the financial intermediaries such as underwriters, brokers, etc.</a:t>
            </a:r>
          </a:p>
          <a:p>
            <a:r>
              <a:rPr lang="en-US" dirty="0" smtClean="0"/>
              <a:t>4. To maintain a balance between statutory regulations and self regulation.</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Functions of SEBI</a:t>
            </a:r>
            <a:br>
              <a:rPr lang="en-US" b="1" dirty="0" smtClean="0"/>
            </a:b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SEBI </a:t>
            </a:r>
            <a:r>
              <a:rPr lang="en-US" dirty="0" smtClean="0"/>
              <a:t>has the following functions</a:t>
            </a:r>
          </a:p>
          <a:p>
            <a:r>
              <a:rPr lang="en-US" dirty="0" smtClean="0"/>
              <a:t>1. Protective Function</a:t>
            </a:r>
          </a:p>
          <a:p>
            <a:r>
              <a:rPr lang="en-US" dirty="0" smtClean="0"/>
              <a:t>2. Regulatory Function</a:t>
            </a:r>
          </a:p>
          <a:p>
            <a:r>
              <a:rPr lang="en-US" dirty="0" smtClean="0"/>
              <a:t>3. Development Function</a:t>
            </a:r>
          </a:p>
          <a:p>
            <a:r>
              <a:rPr lang="en-US" dirty="0" smtClean="0"/>
              <a:t>The following functions will be discussed in detail</a:t>
            </a:r>
          </a:p>
          <a:p>
            <a:r>
              <a:rPr lang="en-US" b="1" dirty="0" smtClean="0"/>
              <a:t>Protective Function</a:t>
            </a:r>
            <a:r>
              <a:rPr lang="en-US" dirty="0" smtClean="0"/>
              <a:t>: The protective function implies the role that SEBI plays in protecting the investor interest and also that of other financial participants. The protective function includes the following activities.</a:t>
            </a:r>
          </a:p>
          <a:p>
            <a:r>
              <a:rPr lang="en-US" dirty="0" smtClean="0"/>
              <a:t>a. Prohibits insider trading: Insider trading is the act of buying or selling of the securities by the insiders of a company, which includes the directors, employees and promoters. To prevent such trading SEBI has barred the companies to purchase their own shares from the secondary market.</a:t>
            </a:r>
          </a:p>
          <a:p>
            <a:r>
              <a:rPr lang="en-US" dirty="0" smtClean="0"/>
              <a:t>b. Check price rigging: Price rigging is the act of causing unnatural fluctuations in the price of securities by either increasing or decreasing the market price of the stocks that leads to unexpected losses for the investors. SEBI maintains strict watch in order to prevent such malpractices.</a:t>
            </a:r>
          </a:p>
          <a:p>
            <a:r>
              <a:rPr lang="en-US" dirty="0" smtClean="0"/>
              <a:t>c. Promoting fair practices: SEBI promotes fair trade practice and works towards prohibiting fraudulent activities related to trading of securities.</a:t>
            </a:r>
          </a:p>
          <a:p>
            <a:r>
              <a:rPr lang="en-US" dirty="0" smtClean="0"/>
              <a:t>d. Financial education provider: SEBI educates the investors by conducting online and offline sessions that provide information related to market insights and also on money management.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1152</Words>
  <Application>Microsoft Office PowerPoint</Application>
  <PresentationFormat>On-screen Show (4:3)</PresentationFormat>
  <Paragraphs>85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Financial services </vt:lpstr>
      <vt:lpstr>Objectives of Financial services</vt:lpstr>
      <vt:lpstr>Types of financial services</vt:lpstr>
      <vt:lpstr>Slide 4</vt:lpstr>
      <vt:lpstr>Merchant Bank </vt:lpstr>
      <vt:lpstr>Merchant Bank Functions </vt:lpstr>
      <vt:lpstr>Establishment Of SEBI </vt:lpstr>
      <vt:lpstr>Objectives of SEBI </vt:lpstr>
      <vt:lpstr>Functions of SEBI </vt:lpstr>
      <vt:lpstr>Structure of SEBI </vt:lpstr>
      <vt:lpstr>Definition of Hire Purchasing </vt:lpstr>
      <vt:lpstr>Definition of Leasing </vt:lpstr>
      <vt:lpstr>Venture Capital</vt:lpstr>
      <vt:lpstr>mutual funds</vt:lpstr>
      <vt:lpstr>Types of mutual funds</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services </dc:title>
  <dc:creator>NCAS BBA</dc:creator>
  <cp:lastModifiedBy>BCom SFT2</cp:lastModifiedBy>
  <cp:revision>2</cp:revision>
  <dcterms:created xsi:type="dcterms:W3CDTF">2006-08-16T00:00:00Z</dcterms:created>
  <dcterms:modified xsi:type="dcterms:W3CDTF">2023-06-02T10:23:24Z</dcterms:modified>
</cp:coreProperties>
</file>