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138172" cy="685952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137160" cy="6858000"/>
          </a:xfrm>
          <a:custGeom>
            <a:avLst/>
            <a:gdLst/>
            <a:ahLst/>
            <a:cxnLst/>
            <a:rect l="l" t="t" r="r" b="b"/>
            <a:pathLst>
              <a:path w="137160" h="6858000">
                <a:moveTo>
                  <a:pt x="137160" y="0"/>
                </a:moveTo>
                <a:lnTo>
                  <a:pt x="0" y="0"/>
                </a:lnTo>
                <a:lnTo>
                  <a:pt x="0" y="6858000"/>
                </a:lnTo>
                <a:lnTo>
                  <a:pt x="137160" y="6858000"/>
                </a:lnTo>
                <a:lnTo>
                  <a:pt x="137160" y="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755"/>
            <a:ext cx="1194435" cy="508000"/>
          </a:xfrm>
          <a:custGeom>
            <a:avLst/>
            <a:gdLst/>
            <a:ahLst/>
            <a:cxnLst/>
            <a:rect l="l" t="t" r="r" b="b"/>
            <a:pathLst>
              <a:path w="1194435" h="508000">
                <a:moveTo>
                  <a:pt x="173" y="0"/>
                </a:moveTo>
                <a:lnTo>
                  <a:pt x="103" y="11303"/>
                </a:lnTo>
                <a:lnTo>
                  <a:pt x="0" y="503947"/>
                </a:lnTo>
                <a:lnTo>
                  <a:pt x="934466" y="507492"/>
                </a:lnTo>
                <a:lnTo>
                  <a:pt x="1009726" y="507492"/>
                </a:lnTo>
                <a:lnTo>
                  <a:pt x="1013206" y="502666"/>
                </a:lnTo>
                <a:lnTo>
                  <a:pt x="1014361" y="501142"/>
                </a:lnTo>
                <a:lnTo>
                  <a:pt x="1015784" y="499618"/>
                </a:lnTo>
                <a:lnTo>
                  <a:pt x="1016939" y="497967"/>
                </a:lnTo>
                <a:lnTo>
                  <a:pt x="1188720" y="268859"/>
                </a:lnTo>
                <a:lnTo>
                  <a:pt x="1192706" y="261715"/>
                </a:lnTo>
                <a:lnTo>
                  <a:pt x="1194034" y="254571"/>
                </a:lnTo>
                <a:lnTo>
                  <a:pt x="1192706" y="247427"/>
                </a:lnTo>
                <a:lnTo>
                  <a:pt x="1188720" y="240284"/>
                </a:lnTo>
                <a:lnTo>
                  <a:pt x="1016939" y="11303"/>
                </a:lnTo>
                <a:lnTo>
                  <a:pt x="1013206" y="11303"/>
                </a:lnTo>
                <a:lnTo>
                  <a:pt x="1013206" y="6477"/>
                </a:lnTo>
                <a:lnTo>
                  <a:pt x="1009726" y="6477"/>
                </a:lnTo>
                <a:lnTo>
                  <a:pt x="1006119" y="1778"/>
                </a:lnTo>
                <a:lnTo>
                  <a:pt x="934466" y="1778"/>
                </a:lnTo>
                <a:lnTo>
                  <a:pt x="173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20951" y="2156586"/>
            <a:ext cx="5102097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20951" y="2761361"/>
            <a:ext cx="5239384" cy="3968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40404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9905"/>
            <a:chOff x="0" y="0"/>
            <a:chExt cx="9144000" cy="68599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2138172" cy="685952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37160" cy="6858000"/>
            </a:xfrm>
            <a:custGeom>
              <a:avLst/>
              <a:gdLst/>
              <a:ahLst/>
              <a:cxnLst/>
              <a:rect l="l" t="t" r="r" b="b"/>
              <a:pathLst>
                <a:path w="137160" h="6858000">
                  <a:moveTo>
                    <a:pt x="13716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37160" y="6858000"/>
                  </a:lnTo>
                  <a:lnTo>
                    <a:pt x="13716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323588"/>
            <a:ext cx="1307465" cy="779145"/>
          </a:xfrm>
          <a:custGeom>
            <a:avLst/>
            <a:gdLst/>
            <a:ahLst/>
            <a:cxnLst/>
            <a:rect l="l" t="t" r="r" b="b"/>
            <a:pathLst>
              <a:path w="1307465" h="779145">
                <a:moveTo>
                  <a:pt x="1020546" y="0"/>
                </a:moveTo>
                <a:lnTo>
                  <a:pt x="0" y="0"/>
                </a:lnTo>
                <a:lnTo>
                  <a:pt x="0" y="778763"/>
                </a:lnTo>
                <a:lnTo>
                  <a:pt x="1020546" y="778763"/>
                </a:lnTo>
                <a:lnTo>
                  <a:pt x="1027582" y="774064"/>
                </a:lnTo>
                <a:lnTo>
                  <a:pt x="1031100" y="769366"/>
                </a:lnTo>
                <a:lnTo>
                  <a:pt x="1031100" y="764667"/>
                </a:lnTo>
                <a:lnTo>
                  <a:pt x="1034618" y="764667"/>
                </a:lnTo>
                <a:lnTo>
                  <a:pt x="1302131" y="408178"/>
                </a:lnTo>
                <a:lnTo>
                  <a:pt x="1306060" y="399587"/>
                </a:lnTo>
                <a:lnTo>
                  <a:pt x="1307369" y="388794"/>
                </a:lnTo>
                <a:lnTo>
                  <a:pt x="1306060" y="377120"/>
                </a:lnTo>
                <a:lnTo>
                  <a:pt x="1302131" y="365887"/>
                </a:lnTo>
                <a:lnTo>
                  <a:pt x="1034618" y="14097"/>
                </a:lnTo>
                <a:lnTo>
                  <a:pt x="1034618" y="9398"/>
                </a:lnTo>
                <a:lnTo>
                  <a:pt x="1031100" y="9398"/>
                </a:lnTo>
                <a:lnTo>
                  <a:pt x="1027582" y="4699"/>
                </a:lnTo>
                <a:lnTo>
                  <a:pt x="1020546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06651" y="1757298"/>
            <a:ext cx="356933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solidFill>
                  <a:srgbClr val="252525"/>
                </a:solidFill>
                <a:latin typeface="Arial Black"/>
                <a:cs typeface="Arial Black"/>
              </a:rPr>
              <a:t>Me</a:t>
            </a:r>
            <a:r>
              <a:rPr sz="5400" b="0" spc="95" dirty="0">
                <a:solidFill>
                  <a:srgbClr val="252525"/>
                </a:solidFill>
                <a:latin typeface="Arial Black"/>
                <a:cs typeface="Arial Black"/>
              </a:rPr>
              <a:t>r</a:t>
            </a:r>
            <a:r>
              <a:rPr sz="5400" b="0" spc="-100" dirty="0">
                <a:solidFill>
                  <a:srgbClr val="252525"/>
                </a:solidFill>
                <a:latin typeface="Arial Black"/>
                <a:cs typeface="Arial Black"/>
              </a:rPr>
              <a:t>c</a:t>
            </a:r>
            <a:r>
              <a:rPr sz="5400" b="0" dirty="0">
                <a:solidFill>
                  <a:srgbClr val="252525"/>
                </a:solidFill>
                <a:latin typeface="Arial Black"/>
                <a:cs typeface="Arial Black"/>
              </a:rPr>
              <a:t>hant  Banking</a:t>
            </a:r>
            <a:endParaRPr sz="54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24758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solidFill>
                  <a:srgbClr val="252525"/>
                </a:solidFill>
                <a:latin typeface="Gothic Uralic"/>
                <a:cs typeface="Gothic Uralic"/>
              </a:rPr>
              <a:t>Cate</a:t>
            </a:r>
            <a:r>
              <a:rPr sz="3600" b="0" spc="5" dirty="0">
                <a:solidFill>
                  <a:srgbClr val="252525"/>
                </a:solidFill>
                <a:latin typeface="Gothic Uralic"/>
                <a:cs typeface="Gothic Uralic"/>
              </a:rPr>
              <a:t>g</a:t>
            </a:r>
            <a:r>
              <a:rPr sz="3600" b="0" dirty="0">
                <a:solidFill>
                  <a:srgbClr val="252525"/>
                </a:solidFill>
                <a:latin typeface="Gothic Uralic"/>
                <a:cs typeface="Gothic Uralic"/>
              </a:rPr>
              <a:t>ories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0951" y="2083434"/>
            <a:ext cx="6530340" cy="477710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5080" indent="-342900" algn="just">
              <a:lnSpc>
                <a:spcPts val="2300"/>
              </a:lnSpc>
              <a:spcBef>
                <a:spcPts val="66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spc="-85" dirty="0">
                <a:solidFill>
                  <a:srgbClr val="404040"/>
                </a:solidFill>
                <a:latin typeface="Times New Roman"/>
                <a:cs typeface="Times New Roman"/>
              </a:rPr>
              <a:t>To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act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 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banker,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person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or </a:t>
            </a:r>
            <a:r>
              <a:rPr sz="2400" spc="-175" dirty="0">
                <a:solidFill>
                  <a:srgbClr val="404040"/>
                </a:solidFill>
                <a:latin typeface="Times New Roman"/>
                <a:cs typeface="Times New Roman"/>
              </a:rPr>
              <a:t>firm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should hold a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certificate granted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by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regulator-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securities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 exchange board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of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India.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SEBI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regulations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provide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for 4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categories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Bankers;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A42F0F"/>
              </a:buClr>
              <a:buFont typeface="Arial"/>
              <a:buChar char=""/>
            </a:pPr>
            <a:endParaRPr sz="375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80000"/>
              </a:lnSpc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b="1" dirty="0">
                <a:solidFill>
                  <a:srgbClr val="404040"/>
                </a:solidFill>
                <a:latin typeface="Times New Roman"/>
                <a:cs typeface="Times New Roman"/>
              </a:rPr>
              <a:t>Category </a:t>
            </a:r>
            <a:r>
              <a:rPr sz="24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I: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It </a:t>
            </a:r>
            <a:r>
              <a:rPr sz="2400" spc="-30" dirty="0">
                <a:solidFill>
                  <a:srgbClr val="404040"/>
                </a:solidFill>
                <a:latin typeface="Times New Roman"/>
                <a:cs typeface="Times New Roman"/>
              </a:rPr>
              <a:t>Will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take up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activities </a:t>
            </a:r>
            <a:r>
              <a:rPr sz="2400" spc="-80" dirty="0">
                <a:solidFill>
                  <a:srgbClr val="404040"/>
                </a:solidFill>
                <a:latin typeface="Times New Roman"/>
                <a:cs typeface="Times New Roman"/>
              </a:rPr>
              <a:t>associated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with issue</a:t>
            </a:r>
            <a:r>
              <a:rPr sz="24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management.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b="1" dirty="0">
                <a:solidFill>
                  <a:srgbClr val="404040"/>
                </a:solidFill>
                <a:latin typeface="Times New Roman"/>
                <a:cs typeface="Times New Roman"/>
              </a:rPr>
              <a:t>Category </a:t>
            </a:r>
            <a:r>
              <a:rPr sz="24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II: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Allowed to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carry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 roles </a:t>
            </a:r>
            <a:r>
              <a:rPr sz="2400" spc="-360" dirty="0">
                <a:solidFill>
                  <a:srgbClr val="404040"/>
                </a:solidFill>
                <a:latin typeface="Times New Roman"/>
                <a:cs typeface="Times New Roman"/>
              </a:rPr>
              <a:t>of  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advisor,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consultant, 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co-manager,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underwriter and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portfolio</a:t>
            </a:r>
            <a:r>
              <a:rPr sz="2400" spc="-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manager;</a:t>
            </a:r>
            <a:endParaRPr sz="24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b="1" dirty="0">
                <a:solidFill>
                  <a:srgbClr val="404040"/>
                </a:solidFill>
                <a:latin typeface="Times New Roman"/>
                <a:cs typeface="Times New Roman"/>
              </a:rPr>
              <a:t>Category</a:t>
            </a:r>
            <a:r>
              <a:rPr sz="2400" b="1" spc="2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III:</a:t>
            </a:r>
            <a:r>
              <a:rPr sz="2400" b="1" spc="29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Allowed</a:t>
            </a:r>
            <a:r>
              <a:rPr sz="2400" spc="2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400" spc="2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act</a:t>
            </a:r>
            <a:r>
              <a:rPr sz="2400" spc="2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as</a:t>
            </a:r>
            <a:r>
              <a:rPr sz="2400" spc="2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65" dirty="0">
                <a:solidFill>
                  <a:srgbClr val="404040"/>
                </a:solidFill>
                <a:latin typeface="Times New Roman"/>
                <a:cs typeface="Times New Roman"/>
              </a:rPr>
              <a:t>underwriter,</a:t>
            </a:r>
            <a:endParaRPr sz="24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advisor,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 consultant;</a:t>
            </a:r>
            <a:r>
              <a:rPr sz="2400" spc="-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0951" y="2156586"/>
            <a:ext cx="45593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CAPITAL </a:t>
            </a:r>
            <a:r>
              <a:rPr spc="-5" dirty="0"/>
              <a:t>ADEQUACY NORMS</a:t>
            </a:r>
            <a:r>
              <a:rPr spc="-300" dirty="0"/>
              <a:t> </a:t>
            </a:r>
            <a:r>
              <a:rPr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0951" y="3070306"/>
            <a:ext cx="1522730" cy="16725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5"/>
              </a:spcBef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Category I  Category II  Category</a:t>
            </a:r>
            <a:r>
              <a:rPr sz="2400" spc="-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III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95543" y="3070306"/>
            <a:ext cx="1736089" cy="1672589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  <a:tabLst>
                <a:tab pos="24892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:	Rs.5</a:t>
            </a:r>
            <a:r>
              <a:rPr sz="24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crores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40"/>
              </a:spcBef>
              <a:tabLst>
                <a:tab pos="273685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:	Rs.50</a:t>
            </a:r>
            <a:r>
              <a:rPr sz="2400" spc="-1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lakhs</a:t>
            </a:r>
            <a:endParaRPr sz="2400">
              <a:latin typeface="Times New Roman"/>
              <a:cs typeface="Times New Roman"/>
            </a:endParaRPr>
          </a:p>
          <a:p>
            <a:pPr marL="62230">
              <a:lnSpc>
                <a:spcPct val="100000"/>
              </a:lnSpc>
              <a:spcBef>
                <a:spcPts val="1440"/>
              </a:spcBef>
              <a:tabLst>
                <a:tab pos="299085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:	Rs.20</a:t>
            </a:r>
            <a:r>
              <a:rPr sz="2400" spc="-9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lakhs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20951" y="4900421"/>
            <a:ext cx="2388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2589" algn="l"/>
                <a:tab pos="198501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Catego</a:t>
            </a:r>
            <a:r>
              <a:rPr sz="2400" spc="5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IV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	:	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Nil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27133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Introduction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7166" y="1620139"/>
            <a:ext cx="7419340" cy="4065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Char char=""/>
              <a:tabLst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Bank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that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deals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mostly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in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international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finance, </a:t>
            </a:r>
            <a:r>
              <a:rPr sz="2400" spc="-155" dirty="0">
                <a:solidFill>
                  <a:srgbClr val="404040"/>
                </a:solidFill>
                <a:latin typeface="Arial"/>
                <a:cs typeface="Arial"/>
              </a:rPr>
              <a:t>long- 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term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loans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companies and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stock</a:t>
            </a:r>
            <a:r>
              <a:rPr sz="2400" spc="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underwriting.</a:t>
            </a:r>
            <a:endParaRPr sz="2400">
              <a:latin typeface="Arial"/>
              <a:cs typeface="Arial"/>
            </a:endParaRPr>
          </a:p>
          <a:p>
            <a:pPr marL="354965" marR="36195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Char char=""/>
              <a:tabLst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Merchant banking primarily involves financial </a:t>
            </a:r>
            <a:r>
              <a:rPr sz="2400" spc="-125" dirty="0">
                <a:solidFill>
                  <a:srgbClr val="404040"/>
                </a:solidFill>
                <a:latin typeface="Arial"/>
                <a:cs typeface="Arial"/>
              </a:rPr>
              <a:t>advice 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and services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large corporations and wealthy  individuals.</a:t>
            </a:r>
            <a:endParaRPr sz="2400">
              <a:latin typeface="Arial"/>
              <a:cs typeface="Arial"/>
            </a:endParaRPr>
          </a:p>
          <a:p>
            <a:pPr marL="354965" marR="59944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Arial"/>
              <a:buChar char=""/>
              <a:tabLst>
                <a:tab pos="438784" algn="l"/>
                <a:tab pos="439420" algn="l"/>
              </a:tabLst>
            </a:pPr>
            <a:r>
              <a:rPr dirty="0"/>
              <a:t>	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Merchant banks do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not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provide regular banking  services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to the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general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public.</a:t>
            </a:r>
            <a:endParaRPr sz="2400">
              <a:latin typeface="Arial"/>
              <a:cs typeface="Arial"/>
            </a:endParaRPr>
          </a:p>
          <a:p>
            <a:pPr marL="354965" marR="51689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Arial"/>
              <a:buChar char=""/>
              <a:tabLst>
                <a:tab pos="438784" algn="l"/>
                <a:tab pos="439420" algn="l"/>
              </a:tabLst>
            </a:pPr>
            <a:r>
              <a:rPr dirty="0"/>
              <a:t>	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Merchant banks invest their own capital in client  companies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&amp;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provide services </a:t>
            </a:r>
            <a:r>
              <a:rPr sz="2400" dirty="0">
                <a:solidFill>
                  <a:srgbClr val="404040"/>
                </a:solidFill>
                <a:latin typeface="Arial"/>
                <a:cs typeface="Arial"/>
              </a:rPr>
              <a:t>for mergers and 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acquisitions.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20951" y="2075814"/>
            <a:ext cx="6520815" cy="365696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529590" indent="-342900">
              <a:lnSpc>
                <a:spcPts val="2500"/>
              </a:lnSpc>
              <a:spcBef>
                <a:spcPts val="705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sz="26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bank is </a:t>
            </a:r>
            <a:r>
              <a:rPr sz="2600" spc="-5" dirty="0">
                <a:solidFill>
                  <a:srgbClr val="404040"/>
                </a:solidFill>
                <a:latin typeface="Times New Roman"/>
                <a:cs typeface="Times New Roman"/>
              </a:rPr>
              <a:t>sometimes said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to be </a:t>
            </a:r>
            <a:r>
              <a:rPr sz="2600" spc="-770" dirty="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sz="2600" spc="-6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wholesale bank, or in </a:t>
            </a:r>
            <a:r>
              <a:rPr sz="2600" spc="5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business of  wholesale</a:t>
            </a:r>
            <a:r>
              <a:rPr sz="26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banking.</a:t>
            </a:r>
            <a:endParaRPr sz="26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500"/>
              </a:lnSpc>
              <a:spcBef>
                <a:spcPts val="994"/>
              </a:spcBef>
              <a:buClr>
                <a:srgbClr val="A42F0F"/>
              </a:buClr>
              <a:buFont typeface="Arial"/>
              <a:buChar char=""/>
              <a:tabLst>
                <a:tab pos="438150" algn="l"/>
              </a:tabLst>
            </a:pPr>
            <a:r>
              <a:rPr dirty="0"/>
              <a:t>	</a:t>
            </a:r>
            <a:r>
              <a:rPr sz="2600" spc="-40" dirty="0">
                <a:solidFill>
                  <a:srgbClr val="404040"/>
                </a:solidFill>
                <a:latin typeface="Times New Roman"/>
                <a:cs typeface="Times New Roman"/>
              </a:rPr>
              <a:t>It’s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because </a:t>
            </a:r>
            <a:r>
              <a:rPr sz="26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banks tend to deal  primarily with other merchant banks and</a:t>
            </a:r>
            <a:r>
              <a:rPr sz="2600" spc="-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other  </a:t>
            </a:r>
            <a:r>
              <a:rPr sz="2600" spc="-10" dirty="0">
                <a:solidFill>
                  <a:srgbClr val="404040"/>
                </a:solidFill>
                <a:latin typeface="Times New Roman"/>
                <a:cs typeface="Times New Roman"/>
              </a:rPr>
              <a:t>large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financial</a:t>
            </a:r>
            <a:r>
              <a:rPr sz="26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institutions.</a:t>
            </a:r>
            <a:endParaRPr sz="2600">
              <a:latin typeface="Times New Roman"/>
              <a:cs typeface="Times New Roman"/>
            </a:endParaRPr>
          </a:p>
          <a:p>
            <a:pPr marL="355600" marR="357505" indent="-342900">
              <a:lnSpc>
                <a:spcPts val="2500"/>
              </a:lnSpc>
              <a:spcBef>
                <a:spcPts val="985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As of today there are 135 Merchant </a:t>
            </a:r>
            <a:r>
              <a:rPr sz="2600" spc="-114" dirty="0">
                <a:solidFill>
                  <a:srgbClr val="404040"/>
                </a:solidFill>
                <a:latin typeface="Times New Roman"/>
                <a:cs typeface="Times New Roman"/>
              </a:rPr>
              <a:t>bankers  </a:t>
            </a:r>
            <a:r>
              <a:rPr sz="2600" spc="5" dirty="0">
                <a:solidFill>
                  <a:srgbClr val="404040"/>
                </a:solidFill>
                <a:latin typeface="Times New Roman"/>
                <a:cs typeface="Times New Roman"/>
              </a:rPr>
              <a:t>who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are registered with </a:t>
            </a:r>
            <a:r>
              <a:rPr sz="2600" spc="5" dirty="0">
                <a:solidFill>
                  <a:srgbClr val="404040"/>
                </a:solidFill>
                <a:latin typeface="Times New Roman"/>
                <a:cs typeface="Times New Roman"/>
              </a:rPr>
              <a:t>SEBI,</a:t>
            </a:r>
            <a:r>
              <a:rPr sz="2600" spc="-1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India.</a:t>
            </a:r>
            <a:endParaRPr sz="2600">
              <a:latin typeface="Times New Roman"/>
              <a:cs typeface="Times New Roman"/>
            </a:endParaRPr>
          </a:p>
          <a:p>
            <a:pPr marL="355600" marR="908685" indent="-342900">
              <a:lnSpc>
                <a:spcPct val="80000"/>
              </a:lnSpc>
              <a:spcBef>
                <a:spcPts val="1015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This includes </a:t>
            </a:r>
            <a:r>
              <a:rPr sz="2600" spc="-5" dirty="0">
                <a:solidFill>
                  <a:srgbClr val="404040"/>
                </a:solidFill>
                <a:latin typeface="Times New Roman"/>
                <a:cs typeface="Times New Roman"/>
              </a:rPr>
              <a:t>Private,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Public &amp; </a:t>
            </a:r>
            <a:r>
              <a:rPr sz="2600" spc="-110" dirty="0">
                <a:solidFill>
                  <a:srgbClr val="404040"/>
                </a:solidFill>
                <a:latin typeface="Times New Roman"/>
                <a:cs typeface="Times New Roman"/>
              </a:rPr>
              <a:t>Foreign  </a:t>
            </a:r>
            <a:r>
              <a:rPr sz="2600" dirty="0">
                <a:solidFill>
                  <a:srgbClr val="404040"/>
                </a:solidFill>
                <a:latin typeface="Times New Roman"/>
                <a:cs typeface="Times New Roman"/>
              </a:rPr>
              <a:t>players.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33845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INTRODUCTION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0951" y="2083434"/>
            <a:ext cx="6530975" cy="353314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5080" indent="-342900" algn="just">
              <a:lnSpc>
                <a:spcPts val="2300"/>
              </a:lnSpc>
              <a:spcBef>
                <a:spcPts val="66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Investment Banking is an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American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Synonym </a:t>
            </a:r>
            <a:r>
              <a:rPr sz="2400" spc="-345" dirty="0">
                <a:solidFill>
                  <a:srgbClr val="404040"/>
                </a:solidFill>
                <a:latin typeface="Times New Roman"/>
                <a:cs typeface="Times New Roman"/>
              </a:rPr>
              <a:t>of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Merchant</a:t>
            </a:r>
            <a:r>
              <a:rPr sz="2400" spc="-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A42F0F"/>
              </a:buClr>
              <a:buFont typeface="Arial"/>
              <a:buChar char=""/>
            </a:pPr>
            <a:endParaRPr sz="3250">
              <a:latin typeface="Times New Roman"/>
              <a:cs typeface="Times New Roman"/>
            </a:endParaRPr>
          </a:p>
          <a:p>
            <a:pPr marL="355600" indent="-342900">
              <a:lnSpc>
                <a:spcPts val="2595"/>
              </a:lnSpc>
              <a:buClr>
                <a:srgbClr val="A42F0F"/>
              </a:buClr>
              <a:buFont typeface="Arial"/>
              <a:buChar char=""/>
              <a:tabLst>
                <a:tab pos="355600" algn="l"/>
                <a:tab pos="1784985" algn="l"/>
                <a:tab pos="2487930" algn="l"/>
                <a:tab pos="2867660" algn="l"/>
                <a:tab pos="3752850" algn="l"/>
                <a:tab pos="4133850" algn="l"/>
                <a:tab pos="5476875" algn="l"/>
                <a:tab pos="5873115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Me</a:t>
            </a:r>
            <a:r>
              <a:rPr sz="2400" spc="5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chants	used	to	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tt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nd	</a:t>
            </a:r>
            <a:r>
              <a:rPr sz="2400" spc="5" dirty="0">
                <a:solidFill>
                  <a:srgbClr val="40404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	e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x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ding	of	l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oa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ns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595"/>
              </a:lnSpc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 arranging finance for trade</a:t>
            </a:r>
            <a:r>
              <a:rPr sz="2400" spc="-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purposes;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80000"/>
              </a:lnSpc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time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passed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assumed </a:t>
            </a:r>
            <a:r>
              <a:rPr sz="2400" spc="-185" dirty="0">
                <a:solidFill>
                  <a:srgbClr val="404040"/>
                </a:solidFill>
                <a:latin typeface="Times New Roman"/>
                <a:cs typeface="Times New Roman"/>
              </a:rPr>
              <a:t>more 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importance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 merchants switched over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to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activities, hence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 term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 took</a:t>
            </a:r>
            <a:r>
              <a:rPr sz="24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placed.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20135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solidFill>
                  <a:srgbClr val="252525"/>
                </a:solidFill>
                <a:latin typeface="Gothic Uralic"/>
                <a:cs typeface="Gothic Uralic"/>
              </a:rPr>
              <a:t>Meaning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0951" y="2156586"/>
            <a:ext cx="6479540" cy="481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4135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  <a:tab pos="2342515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Merchant banking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non-banking </a:t>
            </a:r>
            <a:r>
              <a:rPr sz="2400" spc="-85" dirty="0">
                <a:solidFill>
                  <a:srgbClr val="404040"/>
                </a:solidFill>
                <a:latin typeface="Times New Roman"/>
                <a:cs typeface="Times New Roman"/>
              </a:rPr>
              <a:t>financial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activity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similar	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banking;</a:t>
            </a:r>
            <a:endParaRPr sz="2400">
              <a:latin typeface="Times New Roman"/>
              <a:cs typeface="Times New Roman"/>
            </a:endParaRPr>
          </a:p>
          <a:p>
            <a:pPr marL="355600" marR="167005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Merchant banking is a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fee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based business, </a:t>
            </a:r>
            <a:r>
              <a:rPr sz="2400" spc="-145" dirty="0">
                <a:solidFill>
                  <a:srgbClr val="404040"/>
                </a:solidFill>
                <a:latin typeface="Times New Roman"/>
                <a:cs typeface="Times New Roman"/>
              </a:rPr>
              <a:t>where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 bank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assumes market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risk but no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long-term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credit</a:t>
            </a:r>
            <a:r>
              <a:rPr sz="2400" spc="-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risk.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These are financial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institutions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providing </a:t>
            </a:r>
            <a:r>
              <a:rPr sz="2400" spc="-90" dirty="0">
                <a:solidFill>
                  <a:srgbClr val="404040"/>
                </a:solidFill>
                <a:latin typeface="Times New Roman"/>
                <a:cs typeface="Times New Roman"/>
              </a:rPr>
              <a:t>valuable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solutions such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as:-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Acceptance of bills of</a:t>
            </a:r>
            <a:r>
              <a:rPr sz="2400" spc="-5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exchange;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Corporate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finance;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Portfolio</a:t>
            </a:r>
            <a:r>
              <a:rPr sz="24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management;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Other non-banking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services.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20935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Definition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0951" y="2083434"/>
            <a:ext cx="6531609" cy="470344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6985" indent="-342900" algn="just">
              <a:lnSpc>
                <a:spcPts val="2300"/>
              </a:lnSpc>
              <a:spcBef>
                <a:spcPts val="660"/>
              </a:spcBef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“An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organization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that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underwrites securities </a:t>
            </a:r>
            <a:r>
              <a:rPr sz="2400" spc="-250" dirty="0">
                <a:solidFill>
                  <a:srgbClr val="404040"/>
                </a:solidFill>
                <a:latin typeface="Times New Roman"/>
                <a:cs typeface="Times New Roman"/>
              </a:rPr>
              <a:t>for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corporations, advices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such clients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on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mergers,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and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involved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the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ownership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commercial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ventures”.</a:t>
            </a:r>
            <a:endParaRPr sz="2400">
              <a:latin typeface="Times New Roman"/>
              <a:cs typeface="Times New Roman"/>
            </a:endParaRPr>
          </a:p>
          <a:p>
            <a:pPr marL="4509135" algn="just">
              <a:lnSpc>
                <a:spcPts val="2590"/>
              </a:lnSpc>
              <a:spcBef>
                <a:spcPts val="455"/>
              </a:spcBef>
            </a:pPr>
            <a:r>
              <a:rPr sz="2400" i="1" spc="-15" dirty="0">
                <a:solidFill>
                  <a:srgbClr val="404040"/>
                </a:solidFill>
                <a:latin typeface="Times New Roman"/>
                <a:cs typeface="Times New Roman"/>
              </a:rPr>
              <a:t>According</a:t>
            </a:r>
            <a:r>
              <a:rPr sz="2400" i="1" spc="459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endParaRPr sz="2400">
              <a:latin typeface="Times New Roman"/>
              <a:cs typeface="Times New Roman"/>
            </a:endParaRPr>
          </a:p>
          <a:p>
            <a:pPr marL="355600" algn="just">
              <a:lnSpc>
                <a:spcPts val="2590"/>
              </a:lnSpc>
            </a:pPr>
            <a:r>
              <a:rPr sz="2400" i="1" spc="-90" dirty="0">
                <a:solidFill>
                  <a:srgbClr val="404040"/>
                </a:solidFill>
                <a:latin typeface="Times New Roman"/>
                <a:cs typeface="Times New Roman"/>
              </a:rPr>
              <a:t>Mr.</a:t>
            </a:r>
            <a:r>
              <a:rPr sz="2400" i="1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i="1" spc="-10" dirty="0">
                <a:solidFill>
                  <a:srgbClr val="404040"/>
                </a:solidFill>
                <a:latin typeface="Times New Roman"/>
                <a:cs typeface="Times New Roman"/>
              </a:rPr>
              <a:t>Rosenburg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00">
              <a:latin typeface="Times New Roman"/>
              <a:cs typeface="Times New Roman"/>
            </a:endParaRPr>
          </a:p>
          <a:p>
            <a:pPr marL="355600" marR="6985" indent="-342900" algn="just">
              <a:lnSpc>
                <a:spcPct val="80000"/>
              </a:lnSpc>
              <a:buClr>
                <a:srgbClr val="A42F0F"/>
              </a:buClr>
              <a:buFont typeface="Arial"/>
              <a:buChar char=""/>
              <a:tabLst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“Any person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who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engaged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 business </a:t>
            </a:r>
            <a:r>
              <a:rPr sz="2400" spc="-355" dirty="0">
                <a:solidFill>
                  <a:srgbClr val="404040"/>
                </a:solidFill>
                <a:latin typeface="Times New Roman"/>
                <a:cs typeface="Times New Roman"/>
              </a:rPr>
              <a:t>of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issue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management either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by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making arrangements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regarding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selling, buying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or subscribing to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securities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as manager; consultant adviser;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or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one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rendering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corporate advisory services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relation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to such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activities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the</a:t>
            </a:r>
            <a:r>
              <a:rPr sz="2400" spc="-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management”.</a:t>
            </a:r>
            <a:endParaRPr sz="2400">
              <a:latin typeface="Times New Roman"/>
              <a:cs typeface="Times New Roman"/>
            </a:endParaRPr>
          </a:p>
          <a:p>
            <a:pPr marR="299720" algn="r">
              <a:lnSpc>
                <a:spcPct val="100000"/>
              </a:lnSpc>
              <a:spcBef>
                <a:spcPts val="425"/>
              </a:spcBef>
            </a:pPr>
            <a:r>
              <a:rPr sz="2400" i="1" spc="-5" dirty="0">
                <a:solidFill>
                  <a:srgbClr val="404040"/>
                </a:solidFill>
                <a:latin typeface="Times New Roman"/>
                <a:cs typeface="Times New Roman"/>
              </a:rPr>
              <a:t>Acco</a:t>
            </a:r>
            <a:r>
              <a:rPr sz="2400" i="1" spc="-85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400" i="1" spc="-20" dirty="0">
                <a:solidFill>
                  <a:srgbClr val="404040"/>
                </a:solidFill>
                <a:latin typeface="Times New Roman"/>
                <a:cs typeface="Times New Roman"/>
              </a:rPr>
              <a:t>d</a:t>
            </a:r>
            <a:r>
              <a:rPr sz="2400" i="1" dirty="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sz="2400" i="1" spc="-15" dirty="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sz="2400" i="1" spc="-5" dirty="0">
                <a:solidFill>
                  <a:srgbClr val="404040"/>
                </a:solidFill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13303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Origin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95551" y="2120010"/>
            <a:ext cx="6583045" cy="452056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81000" marR="33020" indent="-342900" algn="just">
              <a:lnSpc>
                <a:spcPts val="2590"/>
              </a:lnSpc>
              <a:spcBef>
                <a:spcPts val="42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Britain started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the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13</a:t>
            </a:r>
            <a:r>
              <a:rPr sz="2400" spc="-7" baseline="24305" dirty="0">
                <a:solidFill>
                  <a:srgbClr val="404040"/>
                </a:solidFill>
                <a:latin typeface="Times New Roman"/>
                <a:cs typeface="Times New Roman"/>
              </a:rPr>
              <a:t>th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century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when a </a:t>
            </a:r>
            <a:r>
              <a:rPr sz="2400" spc="-245" dirty="0">
                <a:solidFill>
                  <a:srgbClr val="404040"/>
                </a:solidFill>
                <a:latin typeface="Times New Roman"/>
                <a:cs typeface="Times New Roman"/>
              </a:rPr>
              <a:t>few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private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firms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engaged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themselves in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foreign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trade 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finance.</a:t>
            </a:r>
            <a:endParaRPr sz="2400">
              <a:latin typeface="Times New Roman"/>
              <a:cs typeface="Times New Roman"/>
            </a:endParaRPr>
          </a:p>
          <a:p>
            <a:pPr marL="381000" indent="-342900" algn="just">
              <a:lnSpc>
                <a:spcPts val="2735"/>
              </a:lnSpc>
              <a:spcBef>
                <a:spcPts val="67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Based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on the British model Dutch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5" dirty="0">
                <a:solidFill>
                  <a:srgbClr val="404040"/>
                </a:solidFill>
                <a:latin typeface="Times New Roman"/>
                <a:cs typeface="Times New Roman"/>
              </a:rPr>
              <a:t>Scottish</a:t>
            </a:r>
            <a:endParaRPr sz="2400">
              <a:latin typeface="Times New Roman"/>
              <a:cs typeface="Times New Roman"/>
            </a:endParaRPr>
          </a:p>
          <a:p>
            <a:pPr marL="381000" algn="just">
              <a:lnSpc>
                <a:spcPts val="2735"/>
              </a:lnSpc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traders started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</a:t>
            </a:r>
            <a:r>
              <a:rPr sz="2400" spc="-6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banking.</a:t>
            </a:r>
            <a:endParaRPr sz="2400">
              <a:latin typeface="Times New Roman"/>
              <a:cs typeface="Times New Roman"/>
            </a:endParaRPr>
          </a:p>
          <a:p>
            <a:pPr marL="381000" marR="33020" indent="-342900" algn="just">
              <a:lnSpc>
                <a:spcPts val="2590"/>
              </a:lnSpc>
              <a:spcBef>
                <a:spcPts val="1050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USA merchant banking was developed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by </a:t>
            </a:r>
            <a:r>
              <a:rPr sz="2400" spc="-245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400" spc="1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European</a:t>
            </a:r>
            <a:r>
              <a:rPr sz="24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bankers.</a:t>
            </a:r>
            <a:endParaRPr sz="2400">
              <a:latin typeface="Times New Roman"/>
              <a:cs typeface="Times New Roman"/>
            </a:endParaRPr>
          </a:p>
          <a:p>
            <a:pPr marL="381000" marR="31750" indent="-342900" algn="just">
              <a:lnSpc>
                <a:spcPts val="2590"/>
              </a:lnSpc>
              <a:spcBef>
                <a:spcPts val="1000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400" spc="-55" dirty="0">
                <a:solidFill>
                  <a:srgbClr val="404040"/>
                </a:solidFill>
                <a:latin typeface="Times New Roman"/>
                <a:cs typeface="Times New Roman"/>
              </a:rPr>
              <a:t>West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Germany developed close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link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with </a:t>
            </a:r>
            <a:r>
              <a:rPr sz="2400" spc="-240" dirty="0">
                <a:solidFill>
                  <a:srgbClr val="404040"/>
                </a:solidFill>
                <a:latin typeface="Times New Roman"/>
                <a:cs typeface="Times New Roman"/>
              </a:rPr>
              <a:t>the 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commercial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banks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thus 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offering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variety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of  services to</a:t>
            </a:r>
            <a:r>
              <a:rPr sz="2400" spc="-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customers.</a:t>
            </a:r>
            <a:endParaRPr sz="2400">
              <a:latin typeface="Times New Roman"/>
              <a:cs typeface="Times New Roman"/>
            </a:endParaRPr>
          </a:p>
          <a:p>
            <a:pPr marL="381000" indent="-342900" algn="just">
              <a:lnSpc>
                <a:spcPts val="2735"/>
              </a:lnSpc>
              <a:spcBef>
                <a:spcPts val="67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sz="2400" spc="1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1972</a:t>
            </a:r>
            <a:r>
              <a:rPr sz="2400" spc="1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merchant</a:t>
            </a:r>
            <a:r>
              <a:rPr sz="2400" spc="1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banking</a:t>
            </a:r>
            <a:r>
              <a:rPr sz="2400" spc="1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practice</a:t>
            </a:r>
            <a:r>
              <a:rPr sz="2400" spc="15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was</a:t>
            </a:r>
            <a:r>
              <a:rPr sz="2400" spc="1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started</a:t>
            </a:r>
            <a:r>
              <a:rPr sz="2400" spc="1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195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endParaRPr sz="2400">
              <a:latin typeface="Times New Roman"/>
              <a:cs typeface="Times New Roman"/>
            </a:endParaRPr>
          </a:p>
          <a:p>
            <a:pPr marL="381000" algn="just">
              <a:lnSpc>
                <a:spcPts val="2735"/>
              </a:lnSpc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South</a:t>
            </a:r>
            <a:r>
              <a:rPr sz="2400" spc="-1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Africa.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34239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Indian</a:t>
            </a:r>
            <a:r>
              <a:rPr sz="3600" b="0" spc="-50" dirty="0">
                <a:solidFill>
                  <a:srgbClr val="252525"/>
                </a:solidFill>
                <a:latin typeface="Gothic Uralic"/>
                <a:cs typeface="Gothic Uralic"/>
              </a:rPr>
              <a:t> </a:t>
            </a:r>
            <a:r>
              <a:rPr sz="3600" b="0" spc="-5" dirty="0">
                <a:solidFill>
                  <a:srgbClr val="252525"/>
                </a:solidFill>
                <a:latin typeface="Gothic Uralic"/>
                <a:cs typeface="Gothic Uralic"/>
              </a:rPr>
              <a:t>scenario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95551" y="2124582"/>
            <a:ext cx="6583045" cy="35839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81000" marR="33020" indent="-342900" algn="just">
              <a:lnSpc>
                <a:spcPts val="2380"/>
              </a:lnSpc>
              <a:spcBef>
                <a:spcPts val="390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In 1857, the chartered mercantile bank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of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india </a:t>
            </a:r>
            <a:r>
              <a:rPr sz="2200" spc="-95" dirty="0">
                <a:solidFill>
                  <a:srgbClr val="404040"/>
                </a:solidFill>
                <a:latin typeface="Times New Roman"/>
                <a:cs typeface="Times New Roman"/>
              </a:rPr>
              <a:t>started 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its</a:t>
            </a:r>
            <a:r>
              <a:rPr sz="22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operations.</a:t>
            </a:r>
            <a:endParaRPr sz="2200">
              <a:latin typeface="Times New Roman"/>
              <a:cs typeface="Times New Roman"/>
            </a:endParaRPr>
          </a:p>
          <a:p>
            <a:pPr marL="381000" marR="30480" indent="-342900" algn="just">
              <a:lnSpc>
                <a:spcPct val="90000"/>
              </a:lnSpc>
              <a:spcBef>
                <a:spcPts val="95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During the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19</a:t>
            </a:r>
            <a:r>
              <a:rPr sz="2175" baseline="24904" dirty="0">
                <a:solidFill>
                  <a:srgbClr val="404040"/>
                </a:solidFill>
                <a:latin typeface="Times New Roman"/>
                <a:cs typeface="Times New Roman"/>
              </a:rPr>
              <a:t>th </a:t>
            </a:r>
            <a:r>
              <a:rPr sz="2200" spc="-20" dirty="0">
                <a:solidFill>
                  <a:srgbClr val="404040"/>
                </a:solidFill>
                <a:latin typeface="Times New Roman"/>
                <a:cs typeface="Times New Roman"/>
              </a:rPr>
              <a:t>century, </a:t>
            </a:r>
            <a:r>
              <a:rPr sz="2200" spc="-10" dirty="0">
                <a:solidFill>
                  <a:srgbClr val="404040"/>
                </a:solidFill>
                <a:latin typeface="Times New Roman"/>
                <a:cs typeface="Times New Roman"/>
              </a:rPr>
              <a:t>the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foreign bankers </a:t>
            </a:r>
            <a:r>
              <a:rPr sz="2200" spc="-80" dirty="0">
                <a:solidFill>
                  <a:srgbClr val="404040"/>
                </a:solidFill>
                <a:latin typeface="Times New Roman"/>
                <a:cs typeface="Times New Roman"/>
              </a:rPr>
              <a:t>operated 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India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through the popular agency house called East 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India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 House.</a:t>
            </a:r>
            <a:endParaRPr sz="2200">
              <a:latin typeface="Times New Roman"/>
              <a:cs typeface="Times New Roman"/>
            </a:endParaRPr>
          </a:p>
          <a:p>
            <a:pPr marL="381000" indent="-342900" algn="just">
              <a:lnSpc>
                <a:spcPct val="100000"/>
              </a:lnSpc>
              <a:spcBef>
                <a:spcPts val="74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National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Grind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lays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Bank opened its branch in</a:t>
            </a:r>
            <a:r>
              <a:rPr sz="2200" spc="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1967.</a:t>
            </a:r>
            <a:endParaRPr sz="2200">
              <a:latin typeface="Times New Roman"/>
              <a:cs typeface="Times New Roman"/>
            </a:endParaRPr>
          </a:p>
          <a:p>
            <a:pPr marL="381000" indent="-342900" algn="just">
              <a:lnSpc>
                <a:spcPct val="100000"/>
              </a:lnSpc>
              <a:spcBef>
                <a:spcPts val="735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SBI floated its merchant banking division in</a:t>
            </a:r>
            <a:r>
              <a:rPr sz="2200" spc="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1972.</a:t>
            </a:r>
            <a:endParaRPr sz="2200">
              <a:latin typeface="Times New Roman"/>
              <a:cs typeface="Times New Roman"/>
            </a:endParaRPr>
          </a:p>
          <a:p>
            <a:pPr marL="381000" marR="32384" indent="-342900" algn="just">
              <a:lnSpc>
                <a:spcPct val="90000"/>
              </a:lnSpc>
              <a:spcBef>
                <a:spcPts val="994"/>
              </a:spcBef>
              <a:buClr>
                <a:srgbClr val="A42F0F"/>
              </a:buClr>
              <a:buFont typeface="Arial"/>
              <a:buChar char=""/>
              <a:tabLst>
                <a:tab pos="381000" algn="l"/>
              </a:tabLst>
            </a:pP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Some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of the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banks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which started Merchant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banking </a:t>
            </a:r>
            <a:r>
              <a:rPr sz="2200" spc="-215" dirty="0">
                <a:solidFill>
                  <a:srgbClr val="404040"/>
                </a:solidFill>
                <a:latin typeface="Times New Roman"/>
                <a:cs typeface="Times New Roman"/>
              </a:rPr>
              <a:t>are 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Central bank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of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India, </a:t>
            </a:r>
            <a:r>
              <a:rPr sz="2200" spc="-10" dirty="0">
                <a:solidFill>
                  <a:srgbClr val="404040"/>
                </a:solidFill>
                <a:latin typeface="Times New Roman"/>
                <a:cs typeface="Times New Roman"/>
              </a:rPr>
              <a:t>BOI,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syndicate bank, </a:t>
            </a:r>
            <a:r>
              <a:rPr sz="2200" spc="-10" dirty="0">
                <a:solidFill>
                  <a:srgbClr val="404040"/>
                </a:solidFill>
                <a:latin typeface="Times New Roman"/>
                <a:cs typeface="Times New Roman"/>
              </a:rPr>
              <a:t>BOB,  </a:t>
            </a:r>
            <a:r>
              <a:rPr sz="2200" dirty="0">
                <a:solidFill>
                  <a:srgbClr val="404040"/>
                </a:solidFill>
                <a:latin typeface="Times New Roman"/>
                <a:cs typeface="Times New Roman"/>
              </a:rPr>
              <a:t>Standard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chartered bank, ICICI, IFCI and IDBI</a:t>
            </a:r>
            <a:r>
              <a:rPr sz="2200" spc="9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404040"/>
                </a:solidFill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617" y="646252"/>
            <a:ext cx="2104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solidFill>
                  <a:srgbClr val="252525"/>
                </a:solidFill>
                <a:latin typeface="Gothic Uralic"/>
                <a:cs typeface="Gothic Uralic"/>
              </a:rPr>
              <a:t>Functions</a:t>
            </a:r>
            <a:endParaRPr sz="360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7151" y="2156586"/>
            <a:ext cx="652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Issue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3851" y="2522346"/>
            <a:ext cx="55086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84300" algn="l"/>
                <a:tab pos="2315845" algn="l"/>
                <a:tab pos="4413250" algn="l"/>
              </a:tabLst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Runn</a:t>
            </a:r>
            <a:r>
              <a:rPr sz="2400" spc="5" dirty="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ng	Lead	Manage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/L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ad	Manag</a:t>
            </a:r>
            <a:r>
              <a:rPr sz="2400" spc="-10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43225" y="2156586"/>
            <a:ext cx="56076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807210" algn="l"/>
                <a:tab pos="3057525" algn="l"/>
                <a:tab pos="3424554" algn="l"/>
                <a:tab pos="3878579" algn="l"/>
                <a:tab pos="4450080" algn="l"/>
                <a:tab pos="4923155" algn="l"/>
              </a:tabLst>
            </a:pP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Ma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age</a:t>
            </a:r>
            <a:r>
              <a:rPr sz="2400" spc="-20" dirty="0">
                <a:solidFill>
                  <a:srgbClr val="404040"/>
                </a:solidFill>
                <a:latin typeface="Times New Roman"/>
                <a:cs typeface="Times New Roman"/>
              </a:rPr>
              <a:t>m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ent	S</a:t>
            </a:r>
            <a:r>
              <a:rPr sz="2400" spc="-20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rvices	–	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t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o	a</a:t>
            </a:r>
            <a:r>
              <a:rPr sz="2400" spc="-15" dirty="0">
                <a:solidFill>
                  <a:srgbClr val="404040"/>
                </a:solidFill>
                <a:latin typeface="Times New Roman"/>
                <a:cs typeface="Times New Roman"/>
              </a:rPr>
              <a:t>c</a:t>
            </a:r>
            <a:r>
              <a:rPr sz="2400" spc="-5" dirty="0">
                <a:solidFill>
                  <a:srgbClr val="404040"/>
                </a:solidFill>
                <a:latin typeface="Times New Roman"/>
                <a:cs typeface="Times New Roman"/>
              </a:rPr>
              <a:t>t	as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404040"/>
                </a:solidFill>
                <a:latin typeface="Times New Roman"/>
                <a:cs typeface="Times New Roman"/>
              </a:rPr>
              <a:t>B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ook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95"/>
              </a:spcBef>
            </a:pPr>
            <a:r>
              <a:rPr dirty="0"/>
              <a:t>the </a:t>
            </a:r>
            <a:r>
              <a:rPr spc="-5" dirty="0"/>
              <a:t>IPOs/FPOs/Right </a:t>
            </a:r>
            <a:r>
              <a:rPr dirty="0"/>
              <a:t>issues/Debt</a:t>
            </a:r>
            <a:r>
              <a:rPr spc="-20" dirty="0"/>
              <a:t> </a:t>
            </a:r>
            <a:r>
              <a:rPr dirty="0"/>
              <a:t>issues</a:t>
            </a: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Project</a:t>
            </a:r>
            <a:r>
              <a:rPr spc="-30" dirty="0"/>
              <a:t> </a:t>
            </a:r>
            <a:r>
              <a:rPr dirty="0"/>
              <a:t>appraisal;</a:t>
            </a: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Corporate </a:t>
            </a:r>
            <a:r>
              <a:rPr spc="-5" dirty="0"/>
              <a:t>Advisory</a:t>
            </a:r>
            <a:r>
              <a:rPr spc="-165" dirty="0"/>
              <a:t> </a:t>
            </a:r>
            <a:r>
              <a:rPr dirty="0"/>
              <a:t>Services;</a:t>
            </a:r>
          </a:p>
          <a:p>
            <a:pPr marL="355600" indent="-342900">
              <a:lnSpc>
                <a:spcPct val="100000"/>
              </a:lnSpc>
              <a:spcBef>
                <a:spcPts val="995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Underwriting of equity</a:t>
            </a:r>
            <a:r>
              <a:rPr spc="-75" dirty="0"/>
              <a:t> </a:t>
            </a:r>
            <a:r>
              <a:rPr dirty="0"/>
              <a:t>issues;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Banker to the Issue/Paying</a:t>
            </a:r>
            <a:r>
              <a:rPr spc="-95" dirty="0"/>
              <a:t> </a:t>
            </a:r>
            <a:r>
              <a:rPr dirty="0"/>
              <a:t>Banker;</a:t>
            </a: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Refund</a:t>
            </a:r>
            <a:r>
              <a:rPr spc="-5" dirty="0"/>
              <a:t> </a:t>
            </a:r>
            <a:r>
              <a:rPr dirty="0"/>
              <a:t>Banker;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Monitoring</a:t>
            </a:r>
            <a:r>
              <a:rPr spc="-180" dirty="0"/>
              <a:t> </a:t>
            </a:r>
            <a:r>
              <a:rPr dirty="0"/>
              <a:t>Agency;</a:t>
            </a: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"/>
              <a:buChar char=""/>
              <a:tabLst>
                <a:tab pos="355600" algn="l"/>
              </a:tabLst>
            </a:pPr>
            <a:r>
              <a:rPr dirty="0"/>
              <a:t>Debenture</a:t>
            </a:r>
            <a:r>
              <a:rPr spc="-75" dirty="0"/>
              <a:t> </a:t>
            </a:r>
            <a:r>
              <a:rPr spc="-10" dirty="0"/>
              <a:t>Trustee;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671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Gothic Uralic</vt:lpstr>
      <vt:lpstr>Times New Roman</vt:lpstr>
      <vt:lpstr>Wingdings</vt:lpstr>
      <vt:lpstr>Office Theme</vt:lpstr>
      <vt:lpstr>Merchant  Banking</vt:lpstr>
      <vt:lpstr>Introduction</vt:lpstr>
      <vt:lpstr>PowerPoint Presentation</vt:lpstr>
      <vt:lpstr>INTRODUCTION</vt:lpstr>
      <vt:lpstr>Meaning</vt:lpstr>
      <vt:lpstr>Definition</vt:lpstr>
      <vt:lpstr>Origin</vt:lpstr>
      <vt:lpstr>Indian scenario</vt:lpstr>
      <vt:lpstr>Functions</vt:lpstr>
      <vt:lpstr>Categories</vt:lpstr>
      <vt:lpstr>CAPITAL ADEQUACY NORMS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Merchant  Banking</dc:title>
  <cp:lastModifiedBy>rahul subramanian</cp:lastModifiedBy>
  <cp:revision>1</cp:revision>
  <dcterms:created xsi:type="dcterms:W3CDTF">2021-08-24T14:45:15Z</dcterms:created>
  <dcterms:modified xsi:type="dcterms:W3CDTF">2021-08-24T14:47:41Z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2015-04-28T00:00:00Z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2021-08-24T00:00:00Z</vt:filetime>
  </property>
</Properties>
</file>