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54770d3810_0_8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54770d3810_0_8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254770d3810_0_10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254770d3810_0_10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254770d3810_0_10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254770d3810_0_10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54770d3810_0_10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254770d3810_0_10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54770d3810_0_10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54770d3810_0_10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54770d3810_0_10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54770d3810_0_10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54770d3810_0_10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54770d3810_0_10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54770d3810_0_10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54770d3810_0_10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54770d3810_0_11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54770d3810_0_1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54770d3810_0_110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54770d3810_0_110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54770d3810_0_11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54770d3810_0_11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54770d3810_0_9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54770d3810_0_9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54770d3810_0_10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54770d3810_0_10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54770d3810_0_10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54770d3810_0_10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54770d3810_0_10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254770d3810_0_10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54770d3810_0_10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54770d3810_0_10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54770d3810_0_10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54770d3810_0_10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54770d3810_0_10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54770d3810_0_10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1264200" y="1707275"/>
            <a:ext cx="6129300" cy="1059600"/>
          </a:xfrm>
          <a:prstGeom prst="rect">
            <a:avLst/>
          </a:prstGeom>
        </p:spPr>
        <p:txBody>
          <a:bodyPr anchorCtr="0" anchor="b" bIns="91425" lIns="91425" spcFirstLastPara="1" rIns="91425" wrap="square" tIns="91425">
            <a:normAutofit fontScale="90000"/>
          </a:bodyPr>
          <a:lstStyle/>
          <a:p>
            <a:pPr indent="0" lvl="0" marL="0" rtl="0" algn="ctr">
              <a:lnSpc>
                <a:spcPct val="115000"/>
              </a:lnSpc>
              <a:spcBef>
                <a:spcPts val="0"/>
              </a:spcBef>
              <a:spcAft>
                <a:spcPts val="1400"/>
              </a:spcAft>
              <a:buNone/>
            </a:pPr>
            <a:r>
              <a:rPr b="1" lang="en" sz="1800">
                <a:solidFill>
                  <a:srgbClr val="000000"/>
                </a:solidFill>
                <a:latin typeface="Times New Roman"/>
                <a:ea typeface="Times New Roman"/>
                <a:cs typeface="Times New Roman"/>
                <a:sym typeface="Times New Roman"/>
              </a:rPr>
              <a:t>   </a:t>
            </a:r>
            <a:r>
              <a:rPr b="1" lang="en" sz="2244">
                <a:solidFill>
                  <a:srgbClr val="000000"/>
                </a:solidFill>
                <a:latin typeface="Times New Roman"/>
                <a:ea typeface="Times New Roman"/>
                <a:cs typeface="Times New Roman"/>
                <a:sym typeface="Times New Roman"/>
              </a:rPr>
              <a:t> A   PRIVACY  PRESERVING  REMOTE   DATA INTEGRITY CHECKING PROTOCOL WITH DATA DYNAMICS AND PUBLIC VERIABILITY</a:t>
            </a:r>
            <a:endParaRPr b="1" sz="5644">
              <a:latin typeface="Times New Roman"/>
              <a:ea typeface="Times New Roman"/>
              <a:cs typeface="Times New Roman"/>
              <a:sym typeface="Times New Roman"/>
            </a:endParaRPr>
          </a:p>
        </p:txBody>
      </p:sp>
      <p:sp>
        <p:nvSpPr>
          <p:cNvPr id="55" name="Google Shape;55;p13"/>
          <p:cNvSpPr txBox="1"/>
          <p:nvPr>
            <p:ph idx="1" type="subTitle"/>
          </p:nvPr>
        </p:nvSpPr>
        <p:spPr>
          <a:xfrm>
            <a:off x="1387000" y="353975"/>
            <a:ext cx="6129300" cy="121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a:p>
            <a:pPr indent="0" lvl="0" marL="0" rtl="0" algn="ctr">
              <a:spcBef>
                <a:spcPts val="0"/>
              </a:spcBef>
              <a:spcAft>
                <a:spcPts val="0"/>
              </a:spcAft>
              <a:buNone/>
            </a:pPr>
            <a:r>
              <a:rPr lang="en"/>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2"/>
          <p:cNvSpPr txBox="1"/>
          <p:nvPr>
            <p:ph type="title"/>
          </p:nvPr>
        </p:nvSpPr>
        <p:spPr>
          <a:xfrm>
            <a:off x="391175" y="221100"/>
            <a:ext cx="8520600" cy="3858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0"/>
              </a:spcAft>
              <a:buClr>
                <a:schemeClr val="dk1"/>
              </a:buClr>
              <a:buSzPct val="78571"/>
              <a:buFont typeface="Arial"/>
              <a:buNone/>
            </a:pPr>
            <a:r>
              <a:rPr b="1" lang="en" sz="1400">
                <a:latin typeface="Times New Roman"/>
                <a:ea typeface="Times New Roman"/>
                <a:cs typeface="Times New Roman"/>
                <a:sym typeface="Times New Roman"/>
              </a:rPr>
              <a:t>                                                             </a:t>
            </a:r>
            <a:r>
              <a:rPr b="1" lang="en" sz="2650">
                <a:latin typeface="Times New Roman"/>
                <a:ea typeface="Times New Roman"/>
                <a:cs typeface="Times New Roman"/>
                <a:sym typeface="Times New Roman"/>
              </a:rPr>
              <a:t>   DATA FLOW    DIAGRAM</a:t>
            </a:r>
            <a:endParaRPr b="1" sz="2650">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ct val="78571"/>
              <a:buFont typeface="Arial"/>
              <a:buNone/>
            </a:pPr>
            <a:r>
              <a:t/>
            </a:r>
            <a:endParaRPr b="1" sz="1400">
              <a:latin typeface="Times New Roman"/>
              <a:ea typeface="Times New Roman"/>
              <a:cs typeface="Times New Roman"/>
              <a:sym typeface="Times New Roman"/>
            </a:endParaRPr>
          </a:p>
          <a:p>
            <a:pPr indent="0" lvl="0" marL="0" rtl="0" algn="l">
              <a:spcBef>
                <a:spcPts val="0"/>
              </a:spcBef>
              <a:spcAft>
                <a:spcPts val="0"/>
              </a:spcAft>
              <a:buNone/>
            </a:pPr>
            <a:r>
              <a:t/>
            </a:r>
            <a:endParaRPr/>
          </a:p>
        </p:txBody>
      </p:sp>
      <p:sp>
        <p:nvSpPr>
          <p:cNvPr id="111" name="Google Shape;111;p22"/>
          <p:cNvSpPr txBox="1"/>
          <p:nvPr>
            <p:ph idx="1" type="body"/>
          </p:nvPr>
        </p:nvSpPr>
        <p:spPr>
          <a:xfrm>
            <a:off x="1054725" y="982375"/>
            <a:ext cx="6468000" cy="3897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2" name="Google Shape;112;p22"/>
          <p:cNvPicPr preferRelativeResize="0"/>
          <p:nvPr/>
        </p:nvPicPr>
        <p:blipFill>
          <a:blip r:embed="rId3">
            <a:alphaModFix/>
          </a:blip>
          <a:stretch>
            <a:fillRect/>
          </a:stretch>
        </p:blipFill>
        <p:spPr>
          <a:xfrm>
            <a:off x="1066571" y="982375"/>
            <a:ext cx="6468075" cy="3763800"/>
          </a:xfrm>
          <a:prstGeom prst="rect">
            <a:avLst/>
          </a:prstGeom>
          <a:noFill/>
          <a:ln>
            <a:noFill/>
          </a:ln>
        </p:spPr>
      </p:pic>
      <p:sp>
        <p:nvSpPr>
          <p:cNvPr id="113" name="Google Shape;113;p22"/>
          <p:cNvSpPr txBox="1"/>
          <p:nvPr/>
        </p:nvSpPr>
        <p:spPr>
          <a:xfrm>
            <a:off x="1632650" y="1452025"/>
            <a:ext cx="5685300" cy="36408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t/>
            </a:r>
            <a:endParaRPr b="1">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sz="3200">
              <a:solidFill>
                <a:srgbClr val="9BBB59"/>
              </a:solidFill>
              <a:latin typeface="Times New Roman"/>
              <a:ea typeface="Times New Roman"/>
              <a:cs typeface="Times New Roman"/>
              <a:sym typeface="Times New Roman"/>
            </a:endParaRPr>
          </a:p>
          <a:p>
            <a:pPr indent="0" lvl="0" marL="0" rtl="0" algn="l">
              <a:lnSpc>
                <a:spcPct val="115000"/>
              </a:lnSpc>
              <a:spcBef>
                <a:spcPts val="1000"/>
              </a:spcBef>
              <a:spcAft>
                <a:spcPts val="0"/>
              </a:spcAft>
              <a:buNone/>
            </a:pPr>
            <a:r>
              <a:t/>
            </a:r>
            <a:endParaRPr b="1">
              <a:latin typeface="Times New Roman"/>
              <a:ea typeface="Times New Roman"/>
              <a:cs typeface="Times New Roman"/>
              <a:sym typeface="Times New Roman"/>
            </a:endParaRPr>
          </a:p>
          <a:p>
            <a:pPr indent="0" lvl="0" marL="0" rtl="0" algn="l">
              <a:lnSpc>
                <a:spcPct val="115000"/>
              </a:lnSpc>
              <a:spcBef>
                <a:spcPts val="1000"/>
              </a:spcBef>
              <a:spcAft>
                <a:spcPts val="1000"/>
              </a:spcAft>
              <a:buNone/>
            </a:pPr>
            <a:r>
              <a:t/>
            </a:r>
            <a:endParaRPr b="1">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3"/>
          <p:cNvSpPr txBox="1"/>
          <p:nvPr>
            <p:ph type="title"/>
          </p:nvPr>
        </p:nvSpPr>
        <p:spPr>
          <a:xfrm>
            <a:off x="311700" y="693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             UML DIAGRAM</a:t>
            </a:r>
            <a:endParaRPr b="1">
              <a:latin typeface="Times New Roman"/>
              <a:ea typeface="Times New Roman"/>
              <a:cs typeface="Times New Roman"/>
              <a:sym typeface="Times New Roman"/>
            </a:endParaRPr>
          </a:p>
        </p:txBody>
      </p:sp>
      <p:sp>
        <p:nvSpPr>
          <p:cNvPr id="119" name="Google Shape;119;p23"/>
          <p:cNvSpPr txBox="1"/>
          <p:nvPr>
            <p:ph idx="1" type="body"/>
          </p:nvPr>
        </p:nvSpPr>
        <p:spPr>
          <a:xfrm>
            <a:off x="274525" y="859650"/>
            <a:ext cx="8943300" cy="4284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20" name="Google Shape;120;p23"/>
          <p:cNvPicPr preferRelativeResize="0"/>
          <p:nvPr/>
        </p:nvPicPr>
        <p:blipFill>
          <a:blip r:embed="rId3">
            <a:alphaModFix/>
          </a:blip>
          <a:stretch>
            <a:fillRect/>
          </a:stretch>
        </p:blipFill>
        <p:spPr>
          <a:xfrm>
            <a:off x="2033425" y="931900"/>
            <a:ext cx="4995550" cy="41465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4"/>
          <p:cNvSpPr txBox="1"/>
          <p:nvPr>
            <p:ph type="title"/>
          </p:nvPr>
        </p:nvSpPr>
        <p:spPr>
          <a:xfrm>
            <a:off x="427250" y="180600"/>
            <a:ext cx="8520600" cy="390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 SEQUENCE DIAGRAM            </a:t>
            </a:r>
            <a:endParaRPr b="1">
              <a:latin typeface="Times New Roman"/>
              <a:ea typeface="Times New Roman"/>
              <a:cs typeface="Times New Roman"/>
              <a:sym typeface="Times New Roman"/>
            </a:endParaRPr>
          </a:p>
        </p:txBody>
      </p:sp>
      <p:sp>
        <p:nvSpPr>
          <p:cNvPr id="126" name="Google Shape;126;p24"/>
          <p:cNvSpPr txBox="1"/>
          <p:nvPr>
            <p:ph idx="1" type="body"/>
          </p:nvPr>
        </p:nvSpPr>
        <p:spPr>
          <a:xfrm>
            <a:off x="311700" y="686275"/>
            <a:ext cx="8520600" cy="3882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27" name="Google Shape;127;p24"/>
          <p:cNvPicPr preferRelativeResize="0"/>
          <p:nvPr/>
        </p:nvPicPr>
        <p:blipFill>
          <a:blip r:embed="rId3">
            <a:alphaModFix/>
          </a:blip>
          <a:stretch>
            <a:fillRect/>
          </a:stretch>
        </p:blipFill>
        <p:spPr>
          <a:xfrm>
            <a:off x="1626100" y="794650"/>
            <a:ext cx="6002450" cy="42621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sz="2650">
                <a:latin typeface="Times New Roman"/>
                <a:ea typeface="Times New Roman"/>
                <a:cs typeface="Times New Roman"/>
                <a:sym typeface="Times New Roman"/>
              </a:rPr>
              <a:t> MODULES EXPLANATION</a:t>
            </a:r>
            <a:endParaRPr b="1" sz="2650">
              <a:latin typeface="Times New Roman"/>
              <a:ea typeface="Times New Roman"/>
              <a:cs typeface="Times New Roman"/>
              <a:sym typeface="Times New Roman"/>
            </a:endParaRPr>
          </a:p>
        </p:txBody>
      </p:sp>
      <p:sp>
        <p:nvSpPr>
          <p:cNvPr id="133" name="Google Shape;133;p25"/>
          <p:cNvSpPr txBox="1"/>
          <p:nvPr>
            <p:ph idx="1" type="body"/>
          </p:nvPr>
        </p:nvSpPr>
        <p:spPr>
          <a:xfrm>
            <a:off x="784525" y="1250350"/>
            <a:ext cx="7118700" cy="3416400"/>
          </a:xfrm>
          <a:prstGeom prst="rect">
            <a:avLst/>
          </a:prstGeom>
        </p:spPr>
        <p:txBody>
          <a:bodyPr anchorCtr="0" anchor="t" bIns="91425" lIns="91425" spcFirstLastPara="1" rIns="91425" wrap="square" tIns="91425">
            <a:normAutofit/>
          </a:bodyPr>
          <a:lstStyle/>
          <a:p>
            <a:pPr indent="0" lvl="0" marL="0" rtl="0" algn="just">
              <a:lnSpc>
                <a:spcPct val="100000"/>
              </a:lnSpc>
              <a:spcBef>
                <a:spcPts val="0"/>
              </a:spcBef>
              <a:spcAft>
                <a:spcPts val="0"/>
              </a:spcAft>
              <a:buClr>
                <a:schemeClr val="dk1"/>
              </a:buClr>
              <a:buSzPts val="1100"/>
              <a:buFont typeface="Arial"/>
              <a:buNone/>
            </a:pPr>
            <a:r>
              <a:rPr b="1" lang="en" sz="1600">
                <a:solidFill>
                  <a:srgbClr val="404040"/>
                </a:solidFill>
                <a:latin typeface="Times New Roman"/>
                <a:ea typeface="Times New Roman"/>
                <a:cs typeface="Times New Roman"/>
                <a:sym typeface="Times New Roman"/>
              </a:rPr>
              <a:t>Modules:</a:t>
            </a:r>
            <a:endParaRPr b="1" sz="16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t/>
            </a:r>
            <a:endParaRPr b="1" sz="1600">
              <a:solidFill>
                <a:srgbClr val="404040"/>
              </a:solidFill>
              <a:latin typeface="Times New Roman"/>
              <a:ea typeface="Times New Roman"/>
              <a:cs typeface="Times New Roman"/>
              <a:sym typeface="Times New Roman"/>
            </a:endParaRPr>
          </a:p>
          <a:p>
            <a:pPr indent="-304800" lvl="0" marL="514350" rtl="0" algn="just">
              <a:lnSpc>
                <a:spcPct val="150000"/>
              </a:lnSpc>
              <a:spcBef>
                <a:spcPts val="0"/>
              </a:spcBef>
              <a:spcAft>
                <a:spcPts val="0"/>
              </a:spcAft>
              <a:buClr>
                <a:srgbClr val="404040"/>
              </a:buClr>
              <a:buSzPts val="1200"/>
              <a:buFont typeface="Times New Roman"/>
              <a:buAutoNum type="arabicPeriod"/>
            </a:pPr>
            <a:r>
              <a:rPr lang="en" sz="1200">
                <a:solidFill>
                  <a:srgbClr val="404040"/>
                </a:solidFill>
                <a:latin typeface="Times New Roman"/>
                <a:ea typeface="Times New Roman"/>
                <a:cs typeface="Times New Roman"/>
                <a:sym typeface="Times New Roman"/>
              </a:rPr>
              <a:t>Data Dynamics</a:t>
            </a:r>
            <a:endParaRPr sz="1200">
              <a:solidFill>
                <a:srgbClr val="404040"/>
              </a:solidFill>
              <a:latin typeface="Times New Roman"/>
              <a:ea typeface="Times New Roman"/>
              <a:cs typeface="Times New Roman"/>
              <a:sym typeface="Times New Roman"/>
            </a:endParaRPr>
          </a:p>
          <a:p>
            <a:pPr indent="-190500" lvl="2" marL="1371600" rtl="0" algn="just">
              <a:lnSpc>
                <a:spcPct val="150000"/>
              </a:lnSpc>
              <a:spcBef>
                <a:spcPts val="0"/>
              </a:spcBef>
              <a:spcAft>
                <a:spcPts val="0"/>
              </a:spcAft>
              <a:buClr>
                <a:srgbClr val="404040"/>
              </a:buClr>
              <a:buSzPts val="1200"/>
              <a:buFont typeface="Times New Roman"/>
              <a:buAutoNum type="romanLcPeriod"/>
            </a:pPr>
            <a:r>
              <a:rPr lang="en" sz="1200">
                <a:solidFill>
                  <a:srgbClr val="404040"/>
                </a:solidFill>
                <a:latin typeface="Times New Roman"/>
                <a:ea typeface="Times New Roman"/>
                <a:cs typeface="Times New Roman"/>
                <a:sym typeface="Times New Roman"/>
              </a:rPr>
              <a:t>Block Insertion</a:t>
            </a:r>
            <a:endParaRPr sz="1200">
              <a:solidFill>
                <a:srgbClr val="404040"/>
              </a:solidFill>
              <a:latin typeface="Times New Roman"/>
              <a:ea typeface="Times New Roman"/>
              <a:cs typeface="Times New Roman"/>
              <a:sym typeface="Times New Roman"/>
            </a:endParaRPr>
          </a:p>
          <a:p>
            <a:pPr indent="-190500" lvl="2" marL="1371600" rtl="0" algn="just">
              <a:lnSpc>
                <a:spcPct val="150000"/>
              </a:lnSpc>
              <a:spcBef>
                <a:spcPts val="0"/>
              </a:spcBef>
              <a:spcAft>
                <a:spcPts val="0"/>
              </a:spcAft>
              <a:buClr>
                <a:srgbClr val="404040"/>
              </a:buClr>
              <a:buSzPts val="1200"/>
              <a:buFont typeface="Times New Roman"/>
              <a:buAutoNum type="romanLcPeriod"/>
            </a:pPr>
            <a:r>
              <a:rPr lang="en" sz="1200">
                <a:solidFill>
                  <a:srgbClr val="404040"/>
                </a:solidFill>
                <a:latin typeface="Times New Roman"/>
                <a:ea typeface="Times New Roman"/>
                <a:cs typeface="Times New Roman"/>
                <a:sym typeface="Times New Roman"/>
              </a:rPr>
              <a:t>Block Modification</a:t>
            </a:r>
            <a:endParaRPr sz="1200">
              <a:solidFill>
                <a:srgbClr val="404040"/>
              </a:solidFill>
              <a:latin typeface="Times New Roman"/>
              <a:ea typeface="Times New Roman"/>
              <a:cs typeface="Times New Roman"/>
              <a:sym typeface="Times New Roman"/>
            </a:endParaRPr>
          </a:p>
          <a:p>
            <a:pPr indent="-190500" lvl="2" marL="1371600" rtl="0" algn="just">
              <a:lnSpc>
                <a:spcPct val="150000"/>
              </a:lnSpc>
              <a:spcBef>
                <a:spcPts val="0"/>
              </a:spcBef>
              <a:spcAft>
                <a:spcPts val="0"/>
              </a:spcAft>
              <a:buClr>
                <a:srgbClr val="404040"/>
              </a:buClr>
              <a:buSzPts val="1200"/>
              <a:buFont typeface="Times New Roman"/>
              <a:buAutoNum type="romanLcPeriod"/>
            </a:pPr>
            <a:r>
              <a:rPr lang="en" sz="1200">
                <a:solidFill>
                  <a:srgbClr val="404040"/>
                </a:solidFill>
                <a:latin typeface="Times New Roman"/>
                <a:ea typeface="Times New Roman"/>
                <a:cs typeface="Times New Roman"/>
                <a:sym typeface="Times New Roman"/>
              </a:rPr>
              <a:t>Block Deletion</a:t>
            </a:r>
            <a:endParaRPr sz="1200">
              <a:solidFill>
                <a:srgbClr val="404040"/>
              </a:solidFill>
              <a:latin typeface="Times New Roman"/>
              <a:ea typeface="Times New Roman"/>
              <a:cs typeface="Times New Roman"/>
              <a:sym typeface="Times New Roman"/>
            </a:endParaRPr>
          </a:p>
          <a:p>
            <a:pPr indent="-304800" lvl="0" marL="514350" rtl="0" algn="just">
              <a:lnSpc>
                <a:spcPct val="150000"/>
              </a:lnSpc>
              <a:spcBef>
                <a:spcPts val="0"/>
              </a:spcBef>
              <a:spcAft>
                <a:spcPts val="0"/>
              </a:spcAft>
              <a:buClr>
                <a:srgbClr val="404040"/>
              </a:buClr>
              <a:buSzPts val="1200"/>
              <a:buFont typeface="Times New Roman"/>
              <a:buAutoNum type="arabicPeriod"/>
            </a:pPr>
            <a:r>
              <a:rPr lang="en" sz="1200">
                <a:solidFill>
                  <a:srgbClr val="404040"/>
                </a:solidFill>
                <a:latin typeface="Times New Roman"/>
                <a:ea typeface="Times New Roman"/>
                <a:cs typeface="Times New Roman"/>
                <a:sym typeface="Times New Roman"/>
              </a:rPr>
              <a:t>public verifiability</a:t>
            </a:r>
            <a:endParaRPr sz="1200">
              <a:solidFill>
                <a:srgbClr val="404040"/>
              </a:solidFill>
              <a:latin typeface="Times New Roman"/>
              <a:ea typeface="Times New Roman"/>
              <a:cs typeface="Times New Roman"/>
              <a:sym typeface="Times New Roman"/>
            </a:endParaRPr>
          </a:p>
          <a:p>
            <a:pPr indent="-304800" lvl="0" marL="514350" rtl="0" algn="just">
              <a:lnSpc>
                <a:spcPct val="150000"/>
              </a:lnSpc>
              <a:spcBef>
                <a:spcPts val="0"/>
              </a:spcBef>
              <a:spcAft>
                <a:spcPts val="0"/>
              </a:spcAft>
              <a:buClr>
                <a:srgbClr val="404040"/>
              </a:buClr>
              <a:buSzPts val="1200"/>
              <a:buFont typeface="Times New Roman"/>
              <a:buAutoNum type="arabicPeriod"/>
            </a:pPr>
            <a:r>
              <a:rPr lang="en" sz="1200">
                <a:solidFill>
                  <a:srgbClr val="404040"/>
                </a:solidFill>
                <a:latin typeface="Times New Roman"/>
                <a:ea typeface="Times New Roman"/>
                <a:cs typeface="Times New Roman"/>
                <a:sym typeface="Times New Roman"/>
              </a:rPr>
              <a:t>Metadata Generation</a:t>
            </a:r>
            <a:endParaRPr sz="1200">
              <a:solidFill>
                <a:srgbClr val="404040"/>
              </a:solidFill>
              <a:latin typeface="Times New Roman"/>
              <a:ea typeface="Times New Roman"/>
              <a:cs typeface="Times New Roman"/>
              <a:sym typeface="Times New Roman"/>
            </a:endParaRPr>
          </a:p>
          <a:p>
            <a:pPr indent="-304800" lvl="0" marL="514350" rtl="0" algn="just">
              <a:lnSpc>
                <a:spcPct val="150000"/>
              </a:lnSpc>
              <a:spcBef>
                <a:spcPts val="0"/>
              </a:spcBef>
              <a:spcAft>
                <a:spcPts val="0"/>
              </a:spcAft>
              <a:buClr>
                <a:srgbClr val="404040"/>
              </a:buClr>
              <a:buSzPts val="1200"/>
              <a:buFont typeface="Times New Roman"/>
              <a:buAutoNum type="arabicPeriod"/>
            </a:pPr>
            <a:r>
              <a:rPr lang="en" sz="1200">
                <a:solidFill>
                  <a:srgbClr val="404040"/>
                </a:solidFill>
                <a:latin typeface="Times New Roman"/>
                <a:ea typeface="Times New Roman"/>
                <a:cs typeface="Times New Roman"/>
                <a:sym typeface="Times New Roman"/>
              </a:rPr>
              <a:t>Privacy against Third Party Verifiers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6"/>
          <p:cNvSpPr txBox="1"/>
          <p:nvPr>
            <p:ph type="title"/>
          </p:nvPr>
        </p:nvSpPr>
        <p:spPr>
          <a:xfrm>
            <a:off x="340600" y="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39" name="Google Shape;139;p26"/>
          <p:cNvSpPr txBox="1"/>
          <p:nvPr>
            <p:ph idx="1" type="body"/>
          </p:nvPr>
        </p:nvSpPr>
        <p:spPr>
          <a:xfrm>
            <a:off x="311700" y="798525"/>
            <a:ext cx="8520600" cy="3416400"/>
          </a:xfrm>
          <a:prstGeom prst="rect">
            <a:avLst/>
          </a:prstGeom>
        </p:spPr>
        <p:txBody>
          <a:bodyPr anchorCtr="0" anchor="t" bIns="91425" lIns="91425" spcFirstLastPara="1" rIns="91425" wrap="square" tIns="91425">
            <a:normAutofit/>
          </a:bodyPr>
          <a:lstStyle/>
          <a:p>
            <a:pPr indent="-317500" lvl="0" marL="457200" rtl="0" algn="just">
              <a:lnSpc>
                <a:spcPct val="100000"/>
              </a:lnSpc>
              <a:spcBef>
                <a:spcPts val="0"/>
              </a:spcBef>
              <a:spcAft>
                <a:spcPts val="0"/>
              </a:spcAft>
              <a:buClr>
                <a:srgbClr val="404040"/>
              </a:buClr>
              <a:buSzPts val="1400"/>
              <a:buFont typeface="Times New Roman"/>
              <a:buAutoNum type="arabicPeriod"/>
            </a:pPr>
            <a:r>
              <a:rPr b="1" lang="en" sz="1400">
                <a:solidFill>
                  <a:srgbClr val="404040"/>
                </a:solidFill>
                <a:latin typeface="Times New Roman"/>
                <a:ea typeface="Times New Roman"/>
                <a:cs typeface="Times New Roman"/>
                <a:sym typeface="Times New Roman"/>
              </a:rPr>
              <a:t>Data Dynamics:</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t/>
            </a:r>
            <a:endParaRPr b="1" sz="14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rPr b="1" lang="en" sz="1200">
                <a:solidFill>
                  <a:srgbClr val="404040"/>
                </a:solidFill>
                <a:latin typeface="Times New Roman"/>
                <a:ea typeface="Times New Roman"/>
                <a:cs typeface="Times New Roman"/>
                <a:sym typeface="Times New Roman"/>
              </a:rPr>
              <a:t>                               </a:t>
            </a:r>
            <a:r>
              <a:rPr lang="en" sz="1200">
                <a:solidFill>
                  <a:srgbClr val="404040"/>
                </a:solidFill>
                <a:latin typeface="Times New Roman"/>
                <a:ea typeface="Times New Roman"/>
                <a:cs typeface="Times New Roman"/>
                <a:sym typeface="Times New Roman"/>
              </a:rPr>
              <a:t>Data dynamics means after clients store their data at the remote server, they can dynamically update their data at later times. At the block level, the main operations are block insertion, block modification and block deletion.</a:t>
            </a:r>
            <a:endParaRPr sz="12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t/>
            </a:r>
            <a:endParaRPr sz="1200">
              <a:solidFill>
                <a:srgbClr val="404040"/>
              </a:solidFill>
              <a:latin typeface="Times New Roman"/>
              <a:ea typeface="Times New Roman"/>
              <a:cs typeface="Times New Roman"/>
              <a:sym typeface="Times New Roman"/>
            </a:endParaRPr>
          </a:p>
          <a:p>
            <a:pPr indent="-317500" lvl="0" marL="1714500" rtl="0" algn="just">
              <a:lnSpc>
                <a:spcPct val="100000"/>
              </a:lnSpc>
              <a:spcBef>
                <a:spcPts val="0"/>
              </a:spcBef>
              <a:spcAft>
                <a:spcPts val="0"/>
              </a:spcAft>
              <a:buClr>
                <a:srgbClr val="404040"/>
              </a:buClr>
              <a:buSzPts val="1400"/>
              <a:buFont typeface="Times New Roman"/>
              <a:buAutoNum type="romanLcPeriod"/>
            </a:pPr>
            <a:r>
              <a:rPr b="1" lang="en" sz="1400">
                <a:solidFill>
                  <a:srgbClr val="404040"/>
                </a:solidFill>
                <a:latin typeface="Times New Roman"/>
                <a:ea typeface="Times New Roman"/>
                <a:cs typeface="Times New Roman"/>
                <a:sym typeface="Times New Roman"/>
              </a:rPr>
              <a:t>Block Insertion:</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rPr b="1" lang="en" sz="1400">
                <a:solidFill>
                  <a:srgbClr val="404040"/>
                </a:solidFill>
                <a:latin typeface="Times New Roman"/>
                <a:ea typeface="Times New Roman"/>
                <a:cs typeface="Times New Roman"/>
                <a:sym typeface="Times New Roman"/>
              </a:rPr>
              <a:t>                                          </a:t>
            </a:r>
            <a:r>
              <a:rPr lang="en" sz="1200">
                <a:solidFill>
                  <a:srgbClr val="404040"/>
                </a:solidFill>
                <a:latin typeface="Times New Roman"/>
                <a:ea typeface="Times New Roman"/>
                <a:cs typeface="Times New Roman"/>
                <a:sym typeface="Times New Roman"/>
              </a:rPr>
              <a:t>The Server can insert anything on the client’s file. </a:t>
            </a:r>
            <a:endParaRPr sz="1200">
              <a:solidFill>
                <a:srgbClr val="404040"/>
              </a:solidFill>
              <a:latin typeface="Times New Roman"/>
              <a:ea typeface="Times New Roman"/>
              <a:cs typeface="Times New Roman"/>
              <a:sym typeface="Times New Roman"/>
            </a:endParaRPr>
          </a:p>
          <a:p>
            <a:pPr indent="-317500" lvl="0" marL="1714500" rtl="0" algn="just">
              <a:lnSpc>
                <a:spcPct val="100000"/>
              </a:lnSpc>
              <a:spcBef>
                <a:spcPts val="0"/>
              </a:spcBef>
              <a:spcAft>
                <a:spcPts val="0"/>
              </a:spcAft>
              <a:buClr>
                <a:srgbClr val="404040"/>
              </a:buClr>
              <a:buSzPts val="1400"/>
              <a:buFont typeface="Times New Roman"/>
              <a:buAutoNum type="romanLcPeriod"/>
            </a:pPr>
            <a:r>
              <a:rPr b="1" lang="en" sz="1400">
                <a:solidFill>
                  <a:srgbClr val="404040"/>
                </a:solidFill>
                <a:latin typeface="Times New Roman"/>
                <a:ea typeface="Times New Roman"/>
                <a:cs typeface="Times New Roman"/>
                <a:sym typeface="Times New Roman"/>
              </a:rPr>
              <a:t>Block Deletion:</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rPr b="1" lang="en" sz="1400">
                <a:solidFill>
                  <a:srgbClr val="404040"/>
                </a:solidFill>
                <a:latin typeface="Times New Roman"/>
                <a:ea typeface="Times New Roman"/>
                <a:cs typeface="Times New Roman"/>
                <a:sym typeface="Times New Roman"/>
              </a:rPr>
              <a:t>                                          </a:t>
            </a:r>
            <a:r>
              <a:rPr lang="en" sz="1200">
                <a:solidFill>
                  <a:srgbClr val="404040"/>
                </a:solidFill>
                <a:latin typeface="Times New Roman"/>
                <a:ea typeface="Times New Roman"/>
                <a:cs typeface="Times New Roman"/>
                <a:sym typeface="Times New Roman"/>
              </a:rPr>
              <a:t>The Server can delete anything on the client’s file. </a:t>
            </a:r>
            <a:endParaRPr sz="1200">
              <a:solidFill>
                <a:srgbClr val="404040"/>
              </a:solidFill>
              <a:latin typeface="Times New Roman"/>
              <a:ea typeface="Times New Roman"/>
              <a:cs typeface="Times New Roman"/>
              <a:sym typeface="Times New Roman"/>
            </a:endParaRPr>
          </a:p>
          <a:p>
            <a:pPr indent="-317500" lvl="0" marL="1714500" rtl="0" algn="just">
              <a:lnSpc>
                <a:spcPct val="100000"/>
              </a:lnSpc>
              <a:spcBef>
                <a:spcPts val="0"/>
              </a:spcBef>
              <a:spcAft>
                <a:spcPts val="0"/>
              </a:spcAft>
              <a:buClr>
                <a:srgbClr val="404040"/>
              </a:buClr>
              <a:buSzPts val="1400"/>
              <a:buFont typeface="Times New Roman"/>
              <a:buAutoNum type="romanLcPeriod"/>
            </a:pPr>
            <a:r>
              <a:rPr b="1" lang="en" sz="1400">
                <a:solidFill>
                  <a:srgbClr val="404040"/>
                </a:solidFill>
                <a:latin typeface="Times New Roman"/>
                <a:ea typeface="Times New Roman"/>
                <a:cs typeface="Times New Roman"/>
                <a:sym typeface="Times New Roman"/>
              </a:rPr>
              <a:t>Block Modification:</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rPr b="1" lang="en" sz="1400">
                <a:solidFill>
                  <a:srgbClr val="404040"/>
                </a:solidFill>
                <a:latin typeface="Times New Roman"/>
                <a:ea typeface="Times New Roman"/>
                <a:cs typeface="Times New Roman"/>
                <a:sym typeface="Times New Roman"/>
              </a:rPr>
              <a:t>                                          </a:t>
            </a:r>
            <a:r>
              <a:rPr lang="en" sz="1200">
                <a:solidFill>
                  <a:srgbClr val="404040"/>
                </a:solidFill>
                <a:latin typeface="Times New Roman"/>
                <a:ea typeface="Times New Roman"/>
                <a:cs typeface="Times New Roman"/>
                <a:sym typeface="Times New Roman"/>
              </a:rPr>
              <a:t>The Server can modify anything on the client’s file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5" name="Google Shape;145;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just">
              <a:lnSpc>
                <a:spcPct val="100000"/>
              </a:lnSpc>
              <a:spcBef>
                <a:spcPts val="0"/>
              </a:spcBef>
              <a:spcAft>
                <a:spcPts val="0"/>
              </a:spcAft>
              <a:buNone/>
            </a:pPr>
            <a:r>
              <a:rPr b="1" lang="en" sz="1400">
                <a:solidFill>
                  <a:srgbClr val="404040"/>
                </a:solidFill>
                <a:latin typeface="Times New Roman"/>
                <a:ea typeface="Times New Roman"/>
                <a:cs typeface="Times New Roman"/>
                <a:sym typeface="Times New Roman"/>
              </a:rPr>
              <a:t>2. Public verifiability:</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Clr>
                <a:schemeClr val="dk1"/>
              </a:buClr>
              <a:buSzPts val="1100"/>
              <a:buFont typeface="Arial"/>
              <a:buNone/>
            </a:pPr>
            <a:r>
              <a:rPr b="1" lang="en" sz="1400">
                <a:solidFill>
                  <a:srgbClr val="404040"/>
                </a:solidFill>
                <a:latin typeface="Times New Roman"/>
                <a:ea typeface="Times New Roman"/>
                <a:cs typeface="Times New Roman"/>
                <a:sym typeface="Times New Roman"/>
              </a:rPr>
              <a:t> </a:t>
            </a:r>
            <a:endParaRPr b="1" sz="14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None/>
            </a:pPr>
            <a:r>
              <a:rPr b="1" lang="en" sz="1200">
                <a:solidFill>
                  <a:srgbClr val="404040"/>
                </a:solidFill>
                <a:latin typeface="Times New Roman"/>
                <a:ea typeface="Times New Roman"/>
                <a:cs typeface="Times New Roman"/>
                <a:sym typeface="Times New Roman"/>
              </a:rPr>
              <a:t>                                         </a:t>
            </a:r>
            <a:endParaRPr b="1" sz="12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rPr b="1" lang="en" sz="1200">
                <a:solidFill>
                  <a:srgbClr val="404040"/>
                </a:solidFill>
                <a:latin typeface="Times New Roman"/>
                <a:ea typeface="Times New Roman"/>
                <a:cs typeface="Times New Roman"/>
                <a:sym typeface="Times New Roman"/>
              </a:rPr>
              <a:t>                       </a:t>
            </a:r>
            <a:r>
              <a:rPr b="1" lang="en" sz="1400">
                <a:solidFill>
                  <a:srgbClr val="404040"/>
                </a:solidFill>
                <a:latin typeface="Times New Roman"/>
                <a:ea typeface="Times New Roman"/>
                <a:cs typeface="Times New Roman"/>
                <a:sym typeface="Times New Roman"/>
              </a:rPr>
              <a:t> </a:t>
            </a:r>
            <a:r>
              <a:rPr lang="en" sz="1400">
                <a:solidFill>
                  <a:srgbClr val="404040"/>
                </a:solidFill>
                <a:latin typeface="Times New Roman"/>
                <a:ea typeface="Times New Roman"/>
                <a:cs typeface="Times New Roman"/>
                <a:sym typeface="Times New Roman"/>
              </a:rPr>
              <a:t>Each and every time the secret key sent to the client’s email and</a:t>
            </a:r>
            <a:r>
              <a:rPr b="1" lang="en" sz="1400">
                <a:solidFill>
                  <a:srgbClr val="404040"/>
                </a:solidFill>
                <a:latin typeface="Times New Roman"/>
                <a:ea typeface="Times New Roman"/>
                <a:cs typeface="Times New Roman"/>
                <a:sym typeface="Times New Roman"/>
              </a:rPr>
              <a:t> </a:t>
            </a:r>
            <a:r>
              <a:rPr lang="en" sz="1400">
                <a:solidFill>
                  <a:srgbClr val="404040"/>
                </a:solidFill>
                <a:latin typeface="Times New Roman"/>
                <a:ea typeface="Times New Roman"/>
                <a:cs typeface="Times New Roman"/>
                <a:sym typeface="Times New Roman"/>
              </a:rPr>
              <a:t>can perform the integrity checking operation.</a:t>
            </a:r>
            <a:r>
              <a:rPr lang="en" sz="1400">
                <a:solidFill>
                  <a:schemeClr val="dk1"/>
                </a:solidFill>
                <a:latin typeface="Times New Roman"/>
                <a:ea typeface="Times New Roman"/>
                <a:cs typeface="Times New Roman"/>
                <a:sym typeface="Times New Roman"/>
              </a:rPr>
              <a:t>  In this definition, we have two entities: a challenger that stands for either the client or any third party verifier, and an adversary that stands for the untrusted server. Client doesn’t ask any secret key from third party.</a:t>
            </a:r>
            <a:endParaRPr sz="14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8"/>
          <p:cNvSpPr txBox="1"/>
          <p:nvPr>
            <p:ph type="title"/>
          </p:nvPr>
        </p:nvSpPr>
        <p:spPr>
          <a:xfrm>
            <a:off x="282800" y="0"/>
            <a:ext cx="8520600" cy="252900"/>
          </a:xfrm>
          <a:prstGeom prst="rect">
            <a:avLst/>
          </a:prstGeom>
        </p:spPr>
        <p:txBody>
          <a:bodyPr anchorCtr="0" anchor="t" bIns="91425" lIns="91425" spcFirstLastPara="1" rIns="91425" wrap="square" tIns="91425">
            <a:normAutofit fontScale="90000"/>
          </a:bodyPr>
          <a:lstStyle/>
          <a:p>
            <a:pPr indent="0" lvl="0" marL="0" rtl="0" algn="just">
              <a:spcBef>
                <a:spcPts val="0"/>
              </a:spcBef>
              <a:spcAft>
                <a:spcPts val="0"/>
              </a:spcAft>
              <a:buNone/>
            </a:pPr>
            <a:r>
              <a:t/>
            </a:r>
            <a:endParaRPr b="1" sz="1400">
              <a:solidFill>
                <a:srgbClr val="404040"/>
              </a:solidFill>
              <a:latin typeface="Times New Roman"/>
              <a:ea typeface="Times New Roman"/>
              <a:cs typeface="Times New Roman"/>
              <a:sym typeface="Times New Roman"/>
            </a:endParaRPr>
          </a:p>
          <a:p>
            <a:pPr indent="0" lvl="0" marL="0" rtl="0" algn="just">
              <a:spcBef>
                <a:spcPts val="0"/>
              </a:spcBef>
              <a:spcAft>
                <a:spcPts val="0"/>
              </a:spcAft>
              <a:buClr>
                <a:schemeClr val="dk1"/>
              </a:buClr>
              <a:buSzPct val="78571"/>
              <a:buFont typeface="Arial"/>
              <a:buNone/>
            </a:pPr>
            <a:r>
              <a:t/>
            </a:r>
            <a:endParaRPr b="1" sz="1400">
              <a:solidFill>
                <a:srgbClr val="404040"/>
              </a:solidFill>
              <a:latin typeface="Times New Roman"/>
              <a:ea typeface="Times New Roman"/>
              <a:cs typeface="Times New Roman"/>
              <a:sym typeface="Times New Roman"/>
            </a:endParaRPr>
          </a:p>
          <a:p>
            <a:pPr indent="457200" lvl="0" marL="457200" rtl="0" algn="just">
              <a:lnSpc>
                <a:spcPct val="150000"/>
              </a:lnSpc>
              <a:spcBef>
                <a:spcPts val="0"/>
              </a:spcBef>
              <a:spcAft>
                <a:spcPts val="0"/>
              </a:spcAft>
              <a:buClr>
                <a:schemeClr val="dk1"/>
              </a:buClr>
              <a:buSzPct val="91666"/>
              <a:buFont typeface="Arial"/>
              <a:buNone/>
            </a:pPr>
            <a:r>
              <a:rPr b="1" lang="en" sz="1200">
                <a:solidFill>
                  <a:srgbClr val="404040"/>
                </a:solidFill>
                <a:latin typeface="Times New Roman"/>
                <a:ea typeface="Times New Roman"/>
                <a:cs typeface="Times New Roman"/>
                <a:sym typeface="Times New Roman"/>
              </a:rPr>
              <a:t>               </a:t>
            </a:r>
            <a:endParaRPr sz="1200">
              <a:latin typeface="Times New Roman"/>
              <a:ea typeface="Times New Roman"/>
              <a:cs typeface="Times New Roman"/>
              <a:sym typeface="Times New Roman"/>
            </a:endParaRPr>
          </a:p>
          <a:p>
            <a:pPr indent="0" lvl="0" marL="0" rtl="0" algn="l">
              <a:spcBef>
                <a:spcPts val="0"/>
              </a:spcBef>
              <a:spcAft>
                <a:spcPts val="0"/>
              </a:spcAft>
              <a:buNone/>
            </a:pPr>
            <a:r>
              <a:t/>
            </a:r>
            <a:endParaRPr/>
          </a:p>
        </p:txBody>
      </p:sp>
      <p:sp>
        <p:nvSpPr>
          <p:cNvPr id="151" name="Google Shape;151;p28"/>
          <p:cNvSpPr txBox="1"/>
          <p:nvPr>
            <p:ph idx="1" type="body"/>
          </p:nvPr>
        </p:nvSpPr>
        <p:spPr>
          <a:xfrm>
            <a:off x="470675" y="606800"/>
            <a:ext cx="8520600" cy="4222200"/>
          </a:xfrm>
          <a:prstGeom prst="rect">
            <a:avLst/>
          </a:prstGeom>
        </p:spPr>
        <p:txBody>
          <a:bodyPr anchorCtr="0" anchor="t" bIns="91425" lIns="91425" spcFirstLastPara="1" rIns="91425" wrap="square" tIns="91425">
            <a:normAutofit/>
          </a:bodyPr>
          <a:lstStyle/>
          <a:p>
            <a:pPr indent="0" lvl="0" marL="0" rtl="0" algn="just">
              <a:lnSpc>
                <a:spcPct val="150000"/>
              </a:lnSpc>
              <a:spcBef>
                <a:spcPts val="0"/>
              </a:spcBef>
              <a:spcAft>
                <a:spcPts val="0"/>
              </a:spcAft>
              <a:buNone/>
            </a:pPr>
            <a:r>
              <a:rPr b="1" lang="en" sz="1400">
                <a:solidFill>
                  <a:srgbClr val="404040"/>
                </a:solidFill>
                <a:latin typeface="Times New Roman"/>
                <a:ea typeface="Times New Roman"/>
                <a:cs typeface="Times New Roman"/>
                <a:sym typeface="Times New Roman"/>
              </a:rPr>
              <a:t>                      </a:t>
            </a:r>
            <a:endParaRPr b="1" sz="14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None/>
            </a:pPr>
            <a:r>
              <a:rPr b="1" lang="en" sz="1400">
                <a:solidFill>
                  <a:srgbClr val="404040"/>
                </a:solidFill>
                <a:latin typeface="Times New Roman"/>
                <a:ea typeface="Times New Roman"/>
                <a:cs typeface="Times New Roman"/>
                <a:sym typeface="Times New Roman"/>
              </a:rPr>
              <a:t>  3. </a:t>
            </a:r>
            <a:r>
              <a:rPr b="1" lang="en" sz="1400">
                <a:solidFill>
                  <a:srgbClr val="404040"/>
                </a:solidFill>
                <a:latin typeface="Times New Roman"/>
                <a:ea typeface="Times New Roman"/>
                <a:cs typeface="Times New Roman"/>
                <a:sym typeface="Times New Roman"/>
              </a:rPr>
              <a:t>Metadata key Generation:</a:t>
            </a:r>
            <a:endParaRPr b="1" sz="1400">
              <a:solidFill>
                <a:srgbClr val="404040"/>
              </a:solidFill>
              <a:latin typeface="Times New Roman"/>
              <a:ea typeface="Times New Roman"/>
              <a:cs typeface="Times New Roman"/>
              <a:sym typeface="Times New Roman"/>
            </a:endParaRPr>
          </a:p>
          <a:p>
            <a:pPr indent="0" lvl="0" marL="0" rtl="0" algn="just">
              <a:lnSpc>
                <a:spcPct val="100000"/>
              </a:lnSpc>
              <a:spcBef>
                <a:spcPts val="0"/>
              </a:spcBef>
              <a:spcAft>
                <a:spcPts val="0"/>
              </a:spcAft>
              <a:buNone/>
            </a:pPr>
            <a:r>
              <a:t/>
            </a:r>
            <a:endParaRPr b="1" sz="14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None/>
            </a:pPr>
            <a:r>
              <a:rPr b="1" lang="en" sz="1400">
                <a:solidFill>
                  <a:srgbClr val="404040"/>
                </a:solidFill>
                <a:latin typeface="Times New Roman"/>
                <a:ea typeface="Times New Roman"/>
                <a:cs typeface="Times New Roman"/>
                <a:sym typeface="Times New Roman"/>
              </a:rPr>
              <a:t> </a:t>
            </a:r>
            <a:r>
              <a:rPr b="1" lang="en" sz="1200">
                <a:solidFill>
                  <a:srgbClr val="404040"/>
                </a:solidFill>
                <a:latin typeface="Times New Roman"/>
                <a:ea typeface="Times New Roman"/>
                <a:cs typeface="Times New Roman"/>
                <a:sym typeface="Times New Roman"/>
              </a:rPr>
              <a:t>                        </a:t>
            </a:r>
            <a:r>
              <a:rPr lang="en" sz="1200">
                <a:solidFill>
                  <a:schemeClr val="dk1"/>
                </a:solidFill>
                <a:latin typeface="Times New Roman"/>
                <a:ea typeface="Times New Roman"/>
                <a:cs typeface="Times New Roman"/>
                <a:sym typeface="Times New Roman"/>
              </a:rPr>
              <a:t>Let the verifier V wishes to the store the file F. Let this file F consist of n file blocks. We initially preprocess the file and create metadata to be appended to the file. Let each of the n data blocks have m bits in them. A typical data file F which the client wishes to store in the cloud. </a:t>
            </a:r>
            <a:endParaRPr sz="1200">
              <a:solidFill>
                <a:schemeClr val="dk1"/>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Each of the Metadata from the data blocks m</a:t>
            </a:r>
            <a:r>
              <a:rPr baseline="-25000" lang="en" sz="1200">
                <a:solidFill>
                  <a:schemeClr val="dk1"/>
                </a:solidFill>
                <a:latin typeface="Times New Roman"/>
                <a:ea typeface="Times New Roman"/>
                <a:cs typeface="Times New Roman"/>
                <a:sym typeface="Times New Roman"/>
              </a:rPr>
              <a:t>i</a:t>
            </a:r>
            <a:r>
              <a:rPr lang="en" sz="1200">
                <a:solidFill>
                  <a:schemeClr val="dk1"/>
                </a:solidFill>
                <a:latin typeface="Times New Roman"/>
                <a:ea typeface="Times New Roman"/>
                <a:cs typeface="Times New Roman"/>
                <a:sym typeface="Times New Roman"/>
              </a:rPr>
              <a:t> is encrypted by using a suitable algorithm to give a new modified Metdata M</a:t>
            </a:r>
            <a:r>
              <a:rPr baseline="-25000" lang="en" sz="1200">
                <a:solidFill>
                  <a:schemeClr val="dk1"/>
                </a:solidFill>
                <a:latin typeface="Times New Roman"/>
                <a:ea typeface="Times New Roman"/>
                <a:cs typeface="Times New Roman"/>
                <a:sym typeface="Times New Roman"/>
              </a:rPr>
              <a:t>i</a:t>
            </a:r>
            <a:r>
              <a:rPr lang="en" sz="1200">
                <a:solidFill>
                  <a:schemeClr val="dk1"/>
                </a:solidFill>
                <a:latin typeface="Times New Roman"/>
                <a:ea typeface="Times New Roman"/>
                <a:cs typeface="Times New Roman"/>
                <a:sym typeface="Times New Roman"/>
              </a:rPr>
              <a:t>. Without loss of generality we show this process. The encryption method can be improvised to provide still stronger protection for Client’s data. All the Metadata bit blocks that are generated using the procedure are to be concatenated together. This concatenated Meta data should be appended to the file F before storing it at the cloud server. The file F along with the appended Meta data with the cloud.</a:t>
            </a:r>
            <a:endParaRPr sz="1200">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7" name="Google Shape;157;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457200" rtl="0" algn="just">
              <a:lnSpc>
                <a:spcPct val="100000"/>
              </a:lnSpc>
              <a:spcBef>
                <a:spcPts val="0"/>
              </a:spcBef>
              <a:spcAft>
                <a:spcPts val="0"/>
              </a:spcAft>
              <a:buNone/>
            </a:pPr>
            <a:r>
              <a:rPr b="1" lang="en" sz="1400">
                <a:solidFill>
                  <a:srgbClr val="404040"/>
                </a:solidFill>
                <a:latin typeface="Times New Roman"/>
                <a:ea typeface="Times New Roman"/>
                <a:cs typeface="Times New Roman"/>
                <a:sym typeface="Times New Roman"/>
              </a:rPr>
              <a:t>4. Privacy against Third Party Verifiers:</a:t>
            </a:r>
            <a:endParaRPr b="1" sz="14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t/>
            </a:r>
            <a:endParaRPr b="1" sz="12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rPr lang="en" sz="1200">
                <a:solidFill>
                  <a:srgbClr val="404040"/>
                </a:solidFill>
                <a:latin typeface="Times New Roman"/>
                <a:ea typeface="Times New Roman"/>
                <a:cs typeface="Times New Roman"/>
                <a:sym typeface="Times New Roman"/>
              </a:rPr>
              <a:t>                              Under the semi-honest model, a third party verifier cannot get</a:t>
            </a:r>
            <a:endParaRPr sz="1200">
              <a:solidFill>
                <a:srgbClr val="404040"/>
              </a:solidFill>
              <a:latin typeface="Times New Roman"/>
              <a:ea typeface="Times New Roman"/>
              <a:cs typeface="Times New Roman"/>
              <a:sym typeface="Times New Roman"/>
            </a:endParaRPr>
          </a:p>
          <a:p>
            <a:pPr indent="0" lvl="0" marL="0" rtl="0" algn="just">
              <a:lnSpc>
                <a:spcPct val="150000"/>
              </a:lnSpc>
              <a:spcBef>
                <a:spcPts val="0"/>
              </a:spcBef>
              <a:spcAft>
                <a:spcPts val="0"/>
              </a:spcAft>
              <a:buClr>
                <a:schemeClr val="dk1"/>
              </a:buClr>
              <a:buSzPts val="1100"/>
              <a:buFont typeface="Arial"/>
              <a:buNone/>
            </a:pPr>
            <a:r>
              <a:rPr lang="en" sz="1200">
                <a:solidFill>
                  <a:srgbClr val="404040"/>
                </a:solidFill>
                <a:latin typeface="Times New Roman"/>
                <a:ea typeface="Times New Roman"/>
                <a:cs typeface="Times New Roman"/>
                <a:sym typeface="Times New Roman"/>
              </a:rPr>
              <a:t>Any information about the client’s data m from the protocol execution. Hence, the protocol is private against third party verifiers. If the server modifies any part of the client’s data, the client should be able to detect it; furthermore, any third Party verifier should also be able to detect it. In case a third party verifier verifies the integrity of the client’s data, the data should be kept private against the third party verifier.</a:t>
            </a:r>
            <a:endParaRPr sz="1200">
              <a:solidFill>
                <a:srgbClr val="404040"/>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CONCLUSION</a:t>
            </a:r>
            <a:endParaRPr b="1">
              <a:latin typeface="Times New Roman"/>
              <a:ea typeface="Times New Roman"/>
              <a:cs typeface="Times New Roman"/>
              <a:sym typeface="Times New Roman"/>
            </a:endParaRPr>
          </a:p>
        </p:txBody>
      </p:sp>
      <p:sp>
        <p:nvSpPr>
          <p:cNvPr id="163" name="Google Shape;163;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57200" lvl="0" marL="0" rtl="0" algn="just">
              <a:lnSpc>
                <a:spcPct val="150000"/>
              </a:lnSpc>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457200" lvl="0" marL="0" rtl="0" algn="just">
              <a:lnSpc>
                <a:spcPct val="15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The proposed system is suitable for providing integrity protection of customers important data. The proposed system supports data insertion, modification and deletion at the block level, and also supports public verifiability. The proposed system is proved to be secure against an untrusted server. It is also private against third party verifiers. Both theoretical analysis and experimental results demonstrate that the proposed system has very good efficiency in the aspects of communication, computation and storage costs. Currently are still working on extending the protocol to support data level</a:t>
            </a:r>
            <a:r>
              <a:rPr b="1" lang="en" sz="1200">
                <a:solidFill>
                  <a:schemeClr val="dk1"/>
                </a:solidFill>
                <a:latin typeface="Times New Roman"/>
                <a:ea typeface="Times New Roman"/>
                <a:cs typeface="Times New Roman"/>
                <a:sym typeface="Times New Roman"/>
              </a:rPr>
              <a:t> </a:t>
            </a:r>
            <a:r>
              <a:rPr lang="en" sz="1200">
                <a:solidFill>
                  <a:schemeClr val="dk1"/>
                </a:solidFill>
                <a:latin typeface="Times New Roman"/>
                <a:ea typeface="Times New Roman"/>
                <a:cs typeface="Times New Roman"/>
                <a:sym typeface="Times New Roman"/>
              </a:rPr>
              <a:t>dynamics. The difficulty is that there</a:t>
            </a:r>
            <a:r>
              <a:rPr b="1" lang="en" sz="1200">
                <a:solidFill>
                  <a:schemeClr val="dk1"/>
                </a:solidFill>
                <a:latin typeface="Times New Roman"/>
                <a:ea typeface="Times New Roman"/>
                <a:cs typeface="Times New Roman"/>
                <a:sym typeface="Times New Roman"/>
              </a:rPr>
              <a:t> </a:t>
            </a:r>
            <a:r>
              <a:rPr lang="en" sz="1200">
                <a:solidFill>
                  <a:schemeClr val="dk1"/>
                </a:solidFill>
                <a:latin typeface="Times New Roman"/>
                <a:ea typeface="Times New Roman"/>
                <a:cs typeface="Times New Roman"/>
                <a:sym typeface="Times New Roman"/>
              </a:rPr>
              <a:t>is no clear mapping relationship between the data and the tags. In the current construction, data level dynamics can be supported by using block level dynamics. Whenever a piece of data is modified, the corresponding blocks and tags are updated. However, this can bring unnecessary computation and communication costs.</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ctrTitle"/>
          </p:nvPr>
        </p:nvSpPr>
        <p:spPr>
          <a:xfrm>
            <a:off x="441708" y="187825"/>
            <a:ext cx="8520600" cy="2052600"/>
          </a:xfrm>
          <a:prstGeom prst="rect">
            <a:avLst/>
          </a:prstGeom>
        </p:spPr>
        <p:txBody>
          <a:bodyPr anchorCtr="0" anchor="b" bIns="91425" lIns="91425" spcFirstLastPara="1" rIns="91425" wrap="square" tIns="91425">
            <a:normAutofit/>
          </a:bodyPr>
          <a:lstStyle/>
          <a:p>
            <a:pPr indent="0" lvl="0" marL="0" rtl="0" algn="ctr">
              <a:lnSpc>
                <a:spcPct val="115000"/>
              </a:lnSpc>
              <a:spcBef>
                <a:spcPts val="0"/>
              </a:spcBef>
              <a:spcAft>
                <a:spcPts val="1400"/>
              </a:spcAft>
              <a:buClr>
                <a:schemeClr val="dk1"/>
              </a:buClr>
              <a:buSzPts val="1100"/>
              <a:buFont typeface="Arial"/>
              <a:buNone/>
            </a:pPr>
            <a:r>
              <a:rPr b="1" lang="en" sz="2244">
                <a:latin typeface="Times New Roman"/>
                <a:ea typeface="Times New Roman"/>
                <a:cs typeface="Times New Roman"/>
                <a:sym typeface="Times New Roman"/>
              </a:rPr>
              <a:t>A   PRIVACY  PRESERVING  REMOTE   DATA INTEGRITY CHECKING PROTOCOL WITH DATA DYNAMICS AND PUBLIC VERIABILITY</a:t>
            </a:r>
            <a:endParaRPr/>
          </a:p>
        </p:txBody>
      </p:sp>
      <p:sp>
        <p:nvSpPr>
          <p:cNvPr id="61" name="Google Shape;61;p14"/>
          <p:cNvSpPr txBox="1"/>
          <p:nvPr>
            <p:ph idx="1" type="subTitle"/>
          </p:nvPr>
        </p:nvSpPr>
        <p:spPr>
          <a:xfrm>
            <a:off x="441700" y="3440925"/>
            <a:ext cx="8520600" cy="1153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                                                 </a:t>
            </a:r>
            <a:r>
              <a:rPr b="1" lang="en" sz="1400">
                <a:solidFill>
                  <a:schemeClr val="dk1"/>
                </a:solidFill>
                <a:highlight>
                  <a:schemeClr val="lt1"/>
                </a:highlight>
                <a:latin typeface="Times New Roman"/>
                <a:ea typeface="Times New Roman"/>
                <a:cs typeface="Times New Roman"/>
                <a:sym typeface="Times New Roman"/>
              </a:rPr>
              <a:t>DONE BY</a:t>
            </a:r>
            <a:endParaRPr b="1" sz="1400">
              <a:solidFill>
                <a:schemeClr val="dk1"/>
              </a:solidFill>
              <a:highlight>
                <a:schemeClr val="lt1"/>
              </a:highlight>
              <a:latin typeface="Times New Roman"/>
              <a:ea typeface="Times New Roman"/>
              <a:cs typeface="Times New Roman"/>
              <a:sym typeface="Times New Roman"/>
            </a:endParaRPr>
          </a:p>
          <a:p>
            <a:pPr indent="0" lvl="0" marL="0" rtl="0" algn="ctr">
              <a:spcBef>
                <a:spcPts val="0"/>
              </a:spcBef>
              <a:spcAft>
                <a:spcPts val="0"/>
              </a:spcAft>
              <a:buNone/>
            </a:pPr>
            <a:r>
              <a:rPr b="1" lang="en" sz="1400">
                <a:solidFill>
                  <a:schemeClr val="dk1"/>
                </a:solidFill>
                <a:highlight>
                  <a:schemeClr val="lt1"/>
                </a:highlight>
                <a:latin typeface="Times New Roman"/>
                <a:ea typeface="Times New Roman"/>
                <a:cs typeface="Times New Roman"/>
                <a:sym typeface="Times New Roman"/>
              </a:rPr>
              <a:t>                                                                                                                  E. MONISHA </a:t>
            </a:r>
            <a:endParaRPr b="1" sz="1400">
              <a:solidFill>
                <a:schemeClr val="dk1"/>
              </a:solidFill>
              <a:highlight>
                <a:schemeClr val="lt1"/>
              </a:highlight>
              <a:latin typeface="Times New Roman"/>
              <a:ea typeface="Times New Roman"/>
              <a:cs typeface="Times New Roman"/>
              <a:sym typeface="Times New Roman"/>
            </a:endParaRPr>
          </a:p>
          <a:p>
            <a:pPr indent="0" lvl="0" marL="0" rtl="0" algn="ctr">
              <a:spcBef>
                <a:spcPts val="0"/>
              </a:spcBef>
              <a:spcAft>
                <a:spcPts val="0"/>
              </a:spcAft>
              <a:buNone/>
            </a:pPr>
            <a:r>
              <a:rPr b="1" lang="en" sz="1400">
                <a:solidFill>
                  <a:schemeClr val="dk1"/>
                </a:solidFill>
                <a:highlight>
                  <a:schemeClr val="lt1"/>
                </a:highlight>
                <a:latin typeface="Times New Roman"/>
                <a:ea typeface="Times New Roman"/>
                <a:cs typeface="Times New Roman"/>
                <a:sym typeface="Times New Roman"/>
              </a:rPr>
              <a:t>                                                                                                                                      II MSC.Computer science</a:t>
            </a:r>
            <a:endParaRPr b="1" sz="1400">
              <a:solidFill>
                <a:schemeClr val="dk1"/>
              </a:solidFill>
              <a:highlight>
                <a:schemeClr val="lt1"/>
              </a:highlight>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76725" y="1994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ABSTRACT</a:t>
            </a:r>
            <a:endParaRPr b="1">
              <a:latin typeface="Times New Roman"/>
              <a:ea typeface="Times New Roman"/>
              <a:cs typeface="Times New Roman"/>
              <a:sym typeface="Times New Roman"/>
            </a:endParaRPr>
          </a:p>
        </p:txBody>
      </p:sp>
      <p:sp>
        <p:nvSpPr>
          <p:cNvPr id="67" name="Google Shape;67;p15"/>
          <p:cNvSpPr txBox="1"/>
          <p:nvPr>
            <p:ph idx="1" type="body"/>
          </p:nvPr>
        </p:nvSpPr>
        <p:spPr>
          <a:xfrm>
            <a:off x="311700" y="863550"/>
            <a:ext cx="8520600" cy="3416400"/>
          </a:xfrm>
          <a:prstGeom prst="rect">
            <a:avLst/>
          </a:prstGeom>
        </p:spPr>
        <p:txBody>
          <a:bodyPr anchorCtr="0" anchor="t" bIns="91425" lIns="91425" spcFirstLastPara="1" rIns="91425" wrap="square" tIns="91425">
            <a:normAutofit/>
          </a:bodyPr>
          <a:lstStyle/>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Storing data in the cloud has become a trend. An increasing number of clients store their important data in remote servers in the cloud, without leaving a copy in their local computers. Sometimes the data stored in the cloud is so important that the clients must ensure it is not lost or corrupted. </a:t>
            </a:r>
            <a:endParaRPr sz="1020">
              <a:solidFill>
                <a:schemeClr val="dk1"/>
              </a:solidFill>
              <a:latin typeface="Times New Roman"/>
              <a:ea typeface="Times New Roman"/>
              <a:cs typeface="Times New Roman"/>
              <a:sym typeface="Times New Roman"/>
            </a:endParaRPr>
          </a:p>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While it is easy to check data integrity after completely downloading the data to be checked, downloading large amounts of data just for checking data integrity is a waste of communication bandwidth. Hence, a lot of works have been done on designing remote data integrity checking protocols, which allow data integrity to be checked without completely downloading the data.</a:t>
            </a:r>
            <a:endParaRPr sz="1020">
              <a:solidFill>
                <a:schemeClr val="dk1"/>
              </a:solidFill>
              <a:latin typeface="Times New Roman"/>
              <a:ea typeface="Times New Roman"/>
              <a:cs typeface="Times New Roman"/>
              <a:sym typeface="Times New Roman"/>
            </a:endParaRPr>
          </a:p>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 Remote data integrity checking is first introduced in which independently propose RSA-based methods for solving this problem. After that propose a remote storage auditing method based on pre-computed challenge-response pairs.</a:t>
            </a:r>
            <a:endParaRPr sz="1020">
              <a:solidFill>
                <a:schemeClr val="dk1"/>
              </a:solidFill>
              <a:latin typeface="Times New Roman"/>
              <a:ea typeface="Times New Roman"/>
              <a:cs typeface="Times New Roman"/>
              <a:sym typeface="Times New Roman"/>
            </a:endParaRPr>
          </a:p>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Recently many works focus on providing three advanced features for remote data integrity checking protocols: data dynamic, public verifiability and privacy against verifiers. </a:t>
            </a:r>
            <a:endParaRPr sz="1020">
              <a:solidFill>
                <a:schemeClr val="dk1"/>
              </a:solidFill>
              <a:latin typeface="Times New Roman"/>
              <a:ea typeface="Times New Roman"/>
              <a:cs typeface="Times New Roman"/>
              <a:sym typeface="Times New Roman"/>
            </a:endParaRPr>
          </a:p>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The system in support data dynamics at the block level, including block insertion, block modification and block deletion. It supports data append operation. In addition, can be easily adapted to support data dynamics.Can be adapted to support data dynamics by using the techniques.</a:t>
            </a:r>
            <a:endParaRPr sz="1020">
              <a:solidFill>
                <a:schemeClr val="dk1"/>
              </a:solidFill>
              <a:latin typeface="Times New Roman"/>
              <a:ea typeface="Times New Roman"/>
              <a:cs typeface="Times New Roman"/>
              <a:sym typeface="Times New Roman"/>
            </a:endParaRPr>
          </a:p>
          <a:p>
            <a:pPr indent="-293370" lvl="0" marL="457200" rtl="0" algn="just">
              <a:lnSpc>
                <a:spcPct val="140000"/>
              </a:lnSpc>
              <a:spcBef>
                <a:spcPts val="0"/>
              </a:spcBef>
              <a:spcAft>
                <a:spcPts val="0"/>
              </a:spcAft>
              <a:buClr>
                <a:schemeClr val="dk1"/>
              </a:buClr>
              <a:buSzPts val="1020"/>
              <a:buFont typeface="Times New Roman"/>
              <a:buChar char="●"/>
            </a:pPr>
            <a:r>
              <a:rPr lang="en" sz="1020">
                <a:solidFill>
                  <a:schemeClr val="dk1"/>
                </a:solidFill>
                <a:latin typeface="Times New Roman"/>
                <a:ea typeface="Times New Roman"/>
                <a:cs typeface="Times New Roman"/>
                <a:sym typeface="Times New Roman"/>
              </a:rPr>
              <a:t> On the other hand, Itsupport public verifiability, by which anyone (not just the client) can perform the integrity checking operation. The system in support privacy against third party verifiers. Compare the proposed system with selected previous system.</a:t>
            </a:r>
            <a:endParaRPr sz="1020">
              <a:solidFill>
                <a:schemeClr val="dk1"/>
              </a:solidFill>
              <a:latin typeface="Times New Roman"/>
              <a:ea typeface="Times New Roman"/>
              <a:cs typeface="Times New Roman"/>
              <a:sym typeface="Times New Roman"/>
            </a:endParaRPr>
          </a:p>
          <a:p>
            <a:pPr indent="0" lvl="0" marL="0" rtl="0" algn="l">
              <a:lnSpc>
                <a:spcPct val="105000"/>
              </a:lnSpc>
              <a:spcBef>
                <a:spcPts val="0"/>
              </a:spcBef>
              <a:spcAft>
                <a:spcPts val="1200"/>
              </a:spcAft>
              <a:buSzPts val="935"/>
              <a:buNone/>
            </a:pPr>
            <a:r>
              <a:t/>
            </a:r>
            <a:endParaRPr sz="153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EXISTING SYSTEM</a:t>
            </a:r>
            <a:endParaRPr b="1">
              <a:latin typeface="Times New Roman"/>
              <a:ea typeface="Times New Roman"/>
              <a:cs typeface="Times New Roman"/>
              <a:sym typeface="Times New Roman"/>
            </a:endParaRPr>
          </a:p>
        </p:txBody>
      </p:sp>
      <p:sp>
        <p:nvSpPr>
          <p:cNvPr id="73" name="Google Shape;73;p16"/>
          <p:cNvSpPr txBox="1"/>
          <p:nvPr>
            <p:ph idx="1" type="body"/>
          </p:nvPr>
        </p:nvSpPr>
        <p:spPr>
          <a:xfrm>
            <a:off x="311700" y="964650"/>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                                  </a:t>
            </a:r>
            <a:endParaRPr/>
          </a:p>
          <a:p>
            <a:pPr indent="0" lvl="0" marL="0" rtl="0" algn="l">
              <a:spcBef>
                <a:spcPts val="1200"/>
              </a:spcBef>
              <a:spcAft>
                <a:spcPts val="0"/>
              </a:spcAft>
              <a:buNone/>
            </a:pPr>
            <a:r>
              <a:rPr lang="en"/>
              <a:t>           </a:t>
            </a:r>
            <a:r>
              <a:rPr lang="en" sz="1200">
                <a:solidFill>
                  <a:schemeClr val="dk1"/>
                </a:solidFill>
                <a:latin typeface="Times New Roman"/>
                <a:ea typeface="Times New Roman"/>
                <a:cs typeface="Times New Roman"/>
                <a:sym typeface="Times New Roman"/>
              </a:rPr>
              <a:t>  In existing system, the clients store the data in server that server is trustworthy and after the third party auditor can audit the client files. So, the third party auditor can stolen the files.</a:t>
            </a:r>
            <a:endParaRPr sz="1200">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lang="en" sz="1200">
                <a:solidFill>
                  <a:schemeClr val="dk1"/>
                </a:solidFill>
                <a:latin typeface="Times New Roman"/>
                <a:ea typeface="Times New Roman"/>
                <a:cs typeface="Times New Roman"/>
                <a:sym typeface="Times New Roman"/>
              </a:rPr>
              <a:t>    </a:t>
            </a:r>
            <a:endParaRPr sz="1200">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rPr lang="en" sz="1200">
                <a:solidFill>
                  <a:schemeClr val="dk1"/>
                </a:solidFill>
                <a:latin typeface="Times New Roman"/>
                <a:ea typeface="Times New Roman"/>
                <a:cs typeface="Times New Roman"/>
                <a:sym typeface="Times New Roman"/>
              </a:rPr>
              <a:t>    </a:t>
            </a:r>
            <a:r>
              <a:rPr b="1" lang="en" sz="1200">
                <a:solidFill>
                  <a:schemeClr val="dk1"/>
                </a:solidFill>
                <a:latin typeface="Times New Roman"/>
                <a:ea typeface="Times New Roman"/>
                <a:cs typeface="Times New Roman"/>
                <a:sym typeface="Times New Roman"/>
              </a:rPr>
              <a:t> DISADVANTAGE:</a:t>
            </a:r>
            <a:endParaRPr b="1" sz="1200" u="sng">
              <a:solidFill>
                <a:schemeClr val="dk1"/>
              </a:solidFill>
              <a:latin typeface="Times New Roman"/>
              <a:ea typeface="Times New Roman"/>
              <a:cs typeface="Times New Roman"/>
              <a:sym typeface="Times New Roman"/>
            </a:endParaRPr>
          </a:p>
          <a:p>
            <a:pPr indent="-304800" lvl="0" marL="723900" rtl="0" algn="just">
              <a:lnSpc>
                <a:spcPct val="150000"/>
              </a:lnSpc>
              <a:spcBef>
                <a:spcPts val="1200"/>
              </a:spcBef>
              <a:spcAft>
                <a:spcPts val="0"/>
              </a:spcAft>
              <a:buClr>
                <a:schemeClr val="dk1"/>
              </a:buClr>
              <a:buSzPts val="1200"/>
              <a:buFont typeface="Times New Roman"/>
              <a:buChar char="●"/>
            </a:pPr>
            <a:r>
              <a:rPr lang="en" sz="1200">
                <a:solidFill>
                  <a:schemeClr val="dk1"/>
                </a:solidFill>
                <a:latin typeface="Times New Roman"/>
                <a:ea typeface="Times New Roman"/>
                <a:cs typeface="Times New Roman"/>
                <a:sym typeface="Times New Roman"/>
              </a:rPr>
              <a:t>Existing system can support both features with the help of a third party auditor.</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667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                        </a:t>
            </a:r>
            <a:r>
              <a:rPr b="1" lang="en">
                <a:latin typeface="Times New Roman"/>
                <a:ea typeface="Times New Roman"/>
                <a:cs typeface="Times New Roman"/>
                <a:sym typeface="Times New Roman"/>
              </a:rPr>
              <a:t> PROPOSED  SYSTEM</a:t>
            </a:r>
            <a:endParaRPr b="1">
              <a:latin typeface="Times New Roman"/>
              <a:ea typeface="Times New Roman"/>
              <a:cs typeface="Times New Roman"/>
              <a:sym typeface="Times New Roman"/>
            </a:endParaRPr>
          </a:p>
        </p:txBody>
      </p:sp>
      <p:sp>
        <p:nvSpPr>
          <p:cNvPr id="79" name="Google Shape;79;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40000"/>
          </a:bodyPr>
          <a:lstStyle/>
          <a:p>
            <a:pPr indent="228600" lvl="0" marL="0" rtl="0" algn="just">
              <a:lnSpc>
                <a:spcPct val="150000"/>
              </a:lnSpc>
              <a:spcBef>
                <a:spcPts val="0"/>
              </a:spcBef>
              <a:spcAft>
                <a:spcPts val="0"/>
              </a:spcAft>
              <a:buNone/>
            </a:pPr>
            <a:r>
              <a:t/>
            </a:r>
            <a:endParaRPr sz="1200">
              <a:solidFill>
                <a:schemeClr val="dk1"/>
              </a:solidFill>
              <a:latin typeface="Times New Roman"/>
              <a:ea typeface="Times New Roman"/>
              <a:cs typeface="Times New Roman"/>
              <a:sym typeface="Times New Roman"/>
            </a:endParaRPr>
          </a:p>
          <a:p>
            <a:pPr indent="228600" lvl="0" marL="0" rtl="0" algn="just">
              <a:lnSpc>
                <a:spcPct val="150000"/>
              </a:lnSpc>
              <a:spcBef>
                <a:spcPts val="0"/>
              </a:spcBef>
              <a:spcAft>
                <a:spcPts val="0"/>
              </a:spcAft>
              <a:buNone/>
            </a:pPr>
            <a:r>
              <a:rPr lang="en" sz="2500">
                <a:solidFill>
                  <a:schemeClr val="dk1"/>
                </a:solidFill>
                <a:latin typeface="Times New Roman"/>
                <a:ea typeface="Times New Roman"/>
                <a:cs typeface="Times New Roman"/>
                <a:sym typeface="Times New Roman"/>
              </a:rPr>
              <a:t>Consider a cloud storage system in which there are a client and an untrusted server. The client stores their data in the server without keeping a local copy. Hence, it is of critical importance that the client should be able to verify the integrity of the data stored in the remote untrusted server. In case a third party verifier verifies the integrity of the client’s data, the data should be kept private against the third party verifier.</a:t>
            </a:r>
            <a:endParaRPr sz="2500">
              <a:solidFill>
                <a:schemeClr val="dk1"/>
              </a:solidFill>
              <a:latin typeface="Times New Roman"/>
              <a:ea typeface="Times New Roman"/>
              <a:cs typeface="Times New Roman"/>
              <a:sym typeface="Times New Roman"/>
            </a:endParaRPr>
          </a:p>
          <a:p>
            <a:pPr indent="0" lvl="0" marL="0" rtl="0" algn="just">
              <a:lnSpc>
                <a:spcPct val="150000"/>
              </a:lnSpc>
              <a:spcBef>
                <a:spcPts val="1200"/>
              </a:spcBef>
              <a:spcAft>
                <a:spcPts val="0"/>
              </a:spcAft>
              <a:buNone/>
            </a:pPr>
            <a:r>
              <a:rPr b="1" lang="en" sz="2500">
                <a:solidFill>
                  <a:schemeClr val="dk1"/>
                </a:solidFill>
                <a:latin typeface="Times New Roman"/>
                <a:ea typeface="Times New Roman"/>
                <a:cs typeface="Times New Roman"/>
                <a:sym typeface="Times New Roman"/>
              </a:rPr>
              <a:t>     ADVANTAGES:</a:t>
            </a:r>
            <a:endParaRPr b="1" sz="2500">
              <a:solidFill>
                <a:schemeClr val="dk1"/>
              </a:solidFill>
              <a:latin typeface="Times New Roman"/>
              <a:ea typeface="Times New Roman"/>
              <a:cs typeface="Times New Roman"/>
              <a:sym typeface="Times New Roman"/>
            </a:endParaRPr>
          </a:p>
          <a:p>
            <a:pPr indent="0" lvl="0" marL="0" rtl="0" algn="just">
              <a:lnSpc>
                <a:spcPct val="150000"/>
              </a:lnSpc>
              <a:spcBef>
                <a:spcPts val="1400"/>
              </a:spcBef>
              <a:spcAft>
                <a:spcPts val="0"/>
              </a:spcAft>
              <a:buNone/>
            </a:pPr>
            <a:r>
              <a:rPr b="1" lang="en" sz="2500">
                <a:solidFill>
                  <a:schemeClr val="dk1"/>
                </a:solidFill>
                <a:latin typeface="Times New Roman"/>
                <a:ea typeface="Times New Roman"/>
                <a:cs typeface="Times New Roman"/>
                <a:sym typeface="Times New Roman"/>
              </a:rPr>
              <a:t>             </a:t>
            </a:r>
            <a:r>
              <a:rPr lang="en" sz="2500">
                <a:solidFill>
                  <a:schemeClr val="dk1"/>
                </a:solidFill>
                <a:latin typeface="Times New Roman"/>
                <a:ea typeface="Times New Roman"/>
                <a:cs typeface="Times New Roman"/>
                <a:sym typeface="Times New Roman"/>
              </a:rPr>
              <a:t>Proposed system has the following main contributions:</a:t>
            </a:r>
            <a:endParaRPr sz="2500">
              <a:solidFill>
                <a:schemeClr val="dk1"/>
              </a:solidFill>
              <a:latin typeface="Times New Roman"/>
              <a:ea typeface="Times New Roman"/>
              <a:cs typeface="Times New Roman"/>
              <a:sym typeface="Times New Roman"/>
            </a:endParaRPr>
          </a:p>
          <a:p>
            <a:pPr indent="-292100" lvl="0" marL="723900" rtl="0" algn="just">
              <a:lnSpc>
                <a:spcPct val="150000"/>
              </a:lnSpc>
              <a:spcBef>
                <a:spcPts val="1400"/>
              </a:spcBef>
              <a:spcAft>
                <a:spcPts val="0"/>
              </a:spcAft>
              <a:buClr>
                <a:schemeClr val="dk1"/>
              </a:buClr>
              <a:buSzPct val="100000"/>
              <a:buFont typeface="Times New Roman"/>
              <a:buChar char="●"/>
            </a:pPr>
            <a:r>
              <a:rPr lang="en" sz="2500">
                <a:solidFill>
                  <a:schemeClr val="dk1"/>
                </a:solidFill>
                <a:latin typeface="Times New Roman"/>
                <a:ea typeface="Times New Roman"/>
                <a:cs typeface="Times New Roman"/>
                <a:sym typeface="Times New Roman"/>
              </a:rPr>
              <a:t>Remote data integrity checking protocol for cloud storage. The proposed system inherits the support of data dynamics, and supports public verifiability and privacy against third-party verifiers, while at the same time it doesn’t need to use a third-party auditor.</a:t>
            </a:r>
            <a:endParaRPr sz="2500">
              <a:solidFill>
                <a:schemeClr val="dk1"/>
              </a:solidFill>
              <a:latin typeface="Times New Roman"/>
              <a:ea typeface="Times New Roman"/>
              <a:cs typeface="Times New Roman"/>
              <a:sym typeface="Times New Roman"/>
            </a:endParaRPr>
          </a:p>
          <a:p>
            <a:pPr indent="-292100" lvl="0" marL="723900" rtl="0" algn="just">
              <a:lnSpc>
                <a:spcPct val="150000"/>
              </a:lnSpc>
              <a:spcBef>
                <a:spcPts val="0"/>
              </a:spcBef>
              <a:spcAft>
                <a:spcPts val="0"/>
              </a:spcAft>
              <a:buClr>
                <a:schemeClr val="dk1"/>
              </a:buClr>
              <a:buSzPct val="100000"/>
              <a:buFont typeface="Times New Roman"/>
              <a:buChar char="●"/>
            </a:pPr>
            <a:r>
              <a:rPr lang="en" sz="2500">
                <a:solidFill>
                  <a:schemeClr val="dk1"/>
                </a:solidFill>
                <a:latin typeface="Times New Roman"/>
                <a:ea typeface="Times New Roman"/>
                <a:cs typeface="Times New Roman"/>
                <a:sym typeface="Times New Roman"/>
              </a:rPr>
              <a:t>Security analysis of the proposed system, which shows that it is secure against the untrusted server and private against third party verifiers.</a:t>
            </a:r>
            <a:endParaRPr sz="2500">
              <a:solidFill>
                <a:schemeClr val="dk1"/>
              </a:solidFill>
              <a:latin typeface="Times New Roman"/>
              <a:ea typeface="Times New Roman"/>
              <a:cs typeface="Times New Roman"/>
              <a:sym typeface="Times New Roman"/>
            </a:endParaRPr>
          </a:p>
          <a:p>
            <a:pPr indent="228600" lvl="0" marL="0" rtl="0" algn="just">
              <a:lnSpc>
                <a:spcPct val="150000"/>
              </a:lnSpc>
              <a:spcBef>
                <a:spcPts val="1800"/>
              </a:spcBef>
              <a:spcAft>
                <a:spcPts val="0"/>
              </a:spcAft>
              <a:buClr>
                <a:schemeClr val="dk1"/>
              </a:buClr>
              <a:buSzPct val="91666"/>
              <a:buFont typeface="Arial"/>
              <a:buNone/>
            </a:pPr>
            <a:r>
              <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Times New Roman"/>
                <a:ea typeface="Times New Roman"/>
                <a:cs typeface="Times New Roman"/>
                <a:sym typeface="Times New Roman"/>
              </a:rPr>
              <a:t>             </a:t>
            </a:r>
            <a:r>
              <a:rPr b="1" lang="en">
                <a:latin typeface="Times New Roman"/>
                <a:ea typeface="Times New Roman"/>
                <a:cs typeface="Times New Roman"/>
                <a:sym typeface="Times New Roman"/>
              </a:rPr>
              <a:t> </a:t>
            </a:r>
            <a:r>
              <a:rPr b="1" lang="en">
                <a:latin typeface="Times New Roman"/>
                <a:ea typeface="Times New Roman"/>
                <a:cs typeface="Times New Roman"/>
                <a:sym typeface="Times New Roman"/>
              </a:rPr>
              <a:t>PROBLEM DEFINITION AND SOLUTION</a:t>
            </a:r>
            <a:endParaRPr b="1">
              <a:latin typeface="Times New Roman"/>
              <a:ea typeface="Times New Roman"/>
              <a:cs typeface="Times New Roman"/>
              <a:sym typeface="Times New Roman"/>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None/>
            </a:pPr>
            <a:r>
              <a:rPr lang="en" sz="1200">
                <a:solidFill>
                  <a:schemeClr val="dk1"/>
                </a:solidFill>
                <a:latin typeface="Times New Roman"/>
                <a:ea typeface="Times New Roman"/>
                <a:cs typeface="Times New Roman"/>
                <a:sym typeface="Times New Roman"/>
              </a:rPr>
              <a:t>      </a:t>
            </a:r>
            <a:endParaRPr sz="1200">
              <a:solidFill>
                <a:schemeClr val="dk1"/>
              </a:solidFill>
              <a:latin typeface="Times New Roman"/>
              <a:ea typeface="Times New Roman"/>
              <a:cs typeface="Times New Roman"/>
              <a:sym typeface="Times New Roman"/>
            </a:endParaRPr>
          </a:p>
          <a:p>
            <a:pPr indent="0" lvl="0" marL="0" rtl="0" algn="l">
              <a:lnSpc>
                <a:spcPct val="115000"/>
              </a:lnSpc>
              <a:spcBef>
                <a:spcPts val="1000"/>
              </a:spcBef>
              <a:spcAft>
                <a:spcPts val="0"/>
              </a:spcAft>
              <a:buNone/>
            </a:pPr>
            <a:r>
              <a:t/>
            </a:r>
            <a:endParaRPr sz="1200">
              <a:solidFill>
                <a:schemeClr val="dk1"/>
              </a:solidFill>
              <a:latin typeface="Times New Roman"/>
              <a:ea typeface="Times New Roman"/>
              <a:cs typeface="Times New Roman"/>
              <a:sym typeface="Times New Roman"/>
            </a:endParaRPr>
          </a:p>
          <a:p>
            <a:pPr indent="0" lvl="0" marL="0" rtl="0" algn="l">
              <a:lnSpc>
                <a:spcPct val="115000"/>
              </a:lnSpc>
              <a:spcBef>
                <a:spcPts val="10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a:t>
            </a:r>
            <a:r>
              <a:rPr lang="en" sz="1300">
                <a:solidFill>
                  <a:schemeClr val="dk1"/>
                </a:solidFill>
                <a:latin typeface="Times New Roman"/>
                <a:ea typeface="Times New Roman"/>
                <a:cs typeface="Times New Roman"/>
                <a:sym typeface="Times New Roman"/>
              </a:rPr>
              <a:t>  There is no secure  from the third party auditor it may chance to access the user’s data.we can secure data from server only. In this proposed system we can secure from third party auditor using security analysis and find the untrusted server with help of third party auditor.</a:t>
            </a:r>
            <a:endParaRPr sz="1300">
              <a:solidFill>
                <a:schemeClr val="dk1"/>
              </a:solidFill>
              <a:latin typeface="Times New Roman"/>
              <a:ea typeface="Times New Roman"/>
              <a:cs typeface="Times New Roman"/>
              <a:sym typeface="Times New Roman"/>
            </a:endParaRPr>
          </a:p>
          <a:p>
            <a:pPr indent="0" lvl="0" marL="0" rtl="0" algn="l">
              <a:spcBef>
                <a:spcPts val="10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                        </a:t>
            </a:r>
            <a:r>
              <a:rPr b="1" lang="en">
                <a:latin typeface="Times New Roman"/>
                <a:ea typeface="Times New Roman"/>
                <a:cs typeface="Times New Roman"/>
                <a:sym typeface="Times New Roman"/>
              </a:rPr>
              <a:t>SYSTEM ANALYSIS</a:t>
            </a:r>
            <a:endParaRPr b="1">
              <a:latin typeface="Times New Roman"/>
              <a:ea typeface="Times New Roman"/>
              <a:cs typeface="Times New Roman"/>
              <a:sym typeface="Times New Roman"/>
            </a:endParaRPr>
          </a:p>
        </p:txBody>
      </p:sp>
      <p:sp>
        <p:nvSpPr>
          <p:cNvPr id="91" name="Google Shape;91;p19"/>
          <p:cNvSpPr txBox="1"/>
          <p:nvPr>
            <p:ph idx="1" type="body"/>
          </p:nvPr>
        </p:nvSpPr>
        <p:spPr>
          <a:xfrm>
            <a:off x="311700" y="1119725"/>
            <a:ext cx="8520600" cy="3449100"/>
          </a:xfrm>
          <a:prstGeom prst="rect">
            <a:avLst/>
          </a:prstGeom>
        </p:spPr>
        <p:txBody>
          <a:bodyPr anchorCtr="0" anchor="t" bIns="91425" lIns="91425" spcFirstLastPara="1" rIns="91425" wrap="square" tIns="91425">
            <a:normAutofit/>
          </a:bodyPr>
          <a:lstStyle/>
          <a:p>
            <a:pPr indent="0" lvl="0" marL="0" rtl="0" algn="just">
              <a:lnSpc>
                <a:spcPct val="115000"/>
              </a:lnSpc>
              <a:spcBef>
                <a:spcPts val="0"/>
              </a:spcBef>
              <a:spcAft>
                <a:spcPts val="0"/>
              </a:spcAft>
              <a:buNone/>
            </a:pPr>
            <a:r>
              <a:rPr b="1" lang="en" sz="1200">
                <a:solidFill>
                  <a:schemeClr val="dk1"/>
                </a:solidFill>
                <a:latin typeface="Times New Roman"/>
                <a:ea typeface="Times New Roman"/>
                <a:cs typeface="Times New Roman"/>
                <a:sym typeface="Times New Roman"/>
              </a:rPr>
              <a:t>                                                                 </a:t>
            </a:r>
            <a:r>
              <a:rPr b="1" lang="en" sz="1300">
                <a:solidFill>
                  <a:schemeClr val="dk1"/>
                </a:solidFill>
                <a:latin typeface="Times New Roman"/>
                <a:ea typeface="Times New Roman"/>
                <a:cs typeface="Times New Roman"/>
                <a:sym typeface="Times New Roman"/>
              </a:rPr>
              <a:t>HARDWARE REQUIREMENTS</a:t>
            </a:r>
            <a:r>
              <a:rPr b="1" lang="en" sz="1200">
                <a:solidFill>
                  <a:schemeClr val="dk1"/>
                </a:solidFill>
                <a:latin typeface="Times New Roman"/>
                <a:ea typeface="Times New Roman"/>
                <a:cs typeface="Times New Roman"/>
                <a:sym typeface="Times New Roman"/>
              </a:rPr>
              <a:t>:</a:t>
            </a:r>
            <a:endParaRPr b="1" sz="1200">
              <a:solidFill>
                <a:schemeClr val="dk1"/>
              </a:solidFill>
              <a:latin typeface="Times New Roman"/>
              <a:ea typeface="Times New Roman"/>
              <a:cs typeface="Times New Roman"/>
              <a:sym typeface="Times New Roman"/>
            </a:endParaRPr>
          </a:p>
          <a:p>
            <a:pPr indent="0" lvl="0" marL="0" rtl="0" algn="just">
              <a:lnSpc>
                <a:spcPct val="115000"/>
              </a:lnSpc>
              <a:spcBef>
                <a:spcPts val="100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rtl="0" algn="just">
              <a:lnSpc>
                <a:spcPct val="115000"/>
              </a:lnSpc>
              <a:spcBef>
                <a:spcPts val="10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      SYSTEM				:	 Pentium IV 2.4 GHz.</a:t>
            </a:r>
            <a:endParaRPr sz="1200" u="sng">
              <a:solidFill>
                <a:schemeClr val="dk1"/>
              </a:solidFill>
              <a:latin typeface="Times New Roman"/>
              <a:ea typeface="Times New Roman"/>
              <a:cs typeface="Times New Roman"/>
              <a:sym typeface="Times New Roman"/>
            </a:endParaRPr>
          </a:p>
          <a:p>
            <a:pPr indent="228600" lvl="0" marL="0" rtl="0" algn="just">
              <a:lnSpc>
                <a:spcPct val="150000"/>
              </a:lnSpc>
              <a:spcBef>
                <a:spcPts val="10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HARD DISK     			:  	 40 GB.</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MONITOR	                        :  	 15 VGA Colour.</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MOUSE				:  	 Touch Pad.</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RAM				:  	 512 Mb.</a:t>
            </a:r>
            <a:endParaRPr sz="1200">
              <a:solidFill>
                <a:schemeClr val="dk1"/>
              </a:solidFill>
              <a:latin typeface="Times New Roman"/>
              <a:ea typeface="Times New Roman"/>
              <a:cs typeface="Times New Roman"/>
              <a:sym typeface="Times New Roman"/>
            </a:endParaRPr>
          </a:p>
          <a:p>
            <a:pPr indent="0" lvl="0" marL="0" rtl="0" algn="l">
              <a:spcBef>
                <a:spcPts val="6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25720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7" name="Google Shape;97;p20"/>
          <p:cNvSpPr txBox="1"/>
          <p:nvPr>
            <p:ph idx="1" type="body"/>
          </p:nvPr>
        </p:nvSpPr>
        <p:spPr>
          <a:xfrm>
            <a:off x="311700" y="863550"/>
            <a:ext cx="8520600" cy="34164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Times New Roman"/>
                <a:ea typeface="Times New Roman"/>
                <a:cs typeface="Times New Roman"/>
                <a:sym typeface="Times New Roman"/>
              </a:rPr>
              <a:t>                                                              </a:t>
            </a:r>
            <a:r>
              <a:rPr b="1" lang="en" sz="1300">
                <a:solidFill>
                  <a:schemeClr val="dk1"/>
                </a:solidFill>
                <a:latin typeface="Times New Roman"/>
                <a:ea typeface="Times New Roman"/>
                <a:cs typeface="Times New Roman"/>
                <a:sym typeface="Times New Roman"/>
              </a:rPr>
              <a:t>SOFTWARE REQUIREMENTS:</a:t>
            </a:r>
            <a:endParaRPr b="1" sz="1300">
              <a:solidFill>
                <a:schemeClr val="dk1"/>
              </a:solidFill>
              <a:latin typeface="Times New Roman"/>
              <a:ea typeface="Times New Roman"/>
              <a:cs typeface="Times New Roman"/>
              <a:sym typeface="Times New Roman"/>
            </a:endParaRPr>
          </a:p>
          <a:p>
            <a:pPr indent="228600" lvl="0" marL="0" rtl="0" algn="just">
              <a:lnSpc>
                <a:spcPct val="150000"/>
              </a:lnSpc>
              <a:spcBef>
                <a:spcPts val="1000"/>
              </a:spcBef>
              <a:spcAft>
                <a:spcPts val="0"/>
              </a:spcAft>
              <a:buNone/>
            </a:pPr>
            <a:r>
              <a:t/>
            </a:r>
            <a:endParaRPr sz="1200">
              <a:solidFill>
                <a:schemeClr val="dk1"/>
              </a:solidFill>
              <a:latin typeface="Times New Roman"/>
              <a:ea typeface="Times New Roman"/>
              <a:cs typeface="Times New Roman"/>
              <a:sym typeface="Times New Roman"/>
            </a:endParaRPr>
          </a:p>
          <a:p>
            <a:pPr indent="228600" lvl="0" marL="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OPERATING SYSTEM	 	:  	 Windows 7 and above.</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CODING LANGUAGE		:  	 ASP.Net with C#</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DATA BASE			:	SQL Server 2008.</a:t>
            </a:r>
            <a:endParaRPr sz="1200">
              <a:solidFill>
                <a:schemeClr val="dk1"/>
              </a:solidFill>
              <a:latin typeface="Times New Roman"/>
              <a:ea typeface="Times New Roman"/>
              <a:cs typeface="Times New Roman"/>
              <a:sym typeface="Times New Roman"/>
            </a:endParaRPr>
          </a:p>
          <a:p>
            <a:pPr indent="0" lvl="0" marL="228600" rtl="0" algn="just">
              <a:lnSpc>
                <a:spcPct val="150000"/>
              </a:lnSpc>
              <a:spcBef>
                <a:spcPts val="60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FRONT END			:	visual studio 2010</a:t>
            </a:r>
            <a:endParaRPr sz="1200">
              <a:solidFill>
                <a:schemeClr val="dk1"/>
              </a:solidFill>
              <a:latin typeface="Times New Roman"/>
              <a:ea typeface="Times New Roman"/>
              <a:cs typeface="Times New Roman"/>
              <a:sym typeface="Times New Roman"/>
            </a:endParaRPr>
          </a:p>
          <a:p>
            <a:pPr indent="0" lvl="0" marL="0" rtl="0" algn="l">
              <a:spcBef>
                <a:spcPts val="6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1"/>
          <p:cNvSpPr txBox="1"/>
          <p:nvPr>
            <p:ph type="title"/>
          </p:nvPr>
        </p:nvSpPr>
        <p:spPr>
          <a:xfrm>
            <a:off x="311700" y="127150"/>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                             </a:t>
            </a:r>
            <a:r>
              <a:rPr b="1" lang="en">
                <a:latin typeface="Times New Roman"/>
                <a:ea typeface="Times New Roman"/>
                <a:cs typeface="Times New Roman"/>
                <a:sym typeface="Times New Roman"/>
              </a:rPr>
              <a:t>SYSTEM DESIGN</a:t>
            </a:r>
            <a:endParaRPr b="1">
              <a:latin typeface="Times New Roman"/>
              <a:ea typeface="Times New Roman"/>
              <a:cs typeface="Times New Roman"/>
              <a:sym typeface="Times New Roman"/>
            </a:endParaRPr>
          </a:p>
        </p:txBody>
      </p:sp>
      <p:sp>
        <p:nvSpPr>
          <p:cNvPr id="103" name="Google Shape;103;p21"/>
          <p:cNvSpPr txBox="1"/>
          <p:nvPr>
            <p:ph idx="1" type="body"/>
          </p:nvPr>
        </p:nvSpPr>
        <p:spPr>
          <a:xfrm>
            <a:off x="487600" y="1040250"/>
            <a:ext cx="8520600" cy="37959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1000"/>
              </a:spcAft>
              <a:buClr>
                <a:schemeClr val="dk1"/>
              </a:buClr>
              <a:buSzPts val="1100"/>
              <a:buFont typeface="Arial"/>
              <a:buNone/>
            </a:pPr>
            <a:r>
              <a:rPr b="1" lang="en" sz="1400">
                <a:solidFill>
                  <a:schemeClr val="dk1"/>
                </a:solidFill>
                <a:latin typeface="Times New Roman"/>
                <a:ea typeface="Times New Roman"/>
                <a:cs typeface="Times New Roman"/>
                <a:sym typeface="Times New Roman"/>
              </a:rPr>
              <a:t>                                                             </a:t>
            </a:r>
            <a:r>
              <a:rPr b="1" lang="en" sz="1400">
                <a:solidFill>
                  <a:schemeClr val="dk1"/>
                </a:solidFill>
                <a:latin typeface="Times New Roman"/>
                <a:ea typeface="Times New Roman"/>
                <a:cs typeface="Times New Roman"/>
                <a:sym typeface="Times New Roman"/>
              </a:rPr>
              <a:t>ARCHITECTURAL DIAGRAM</a:t>
            </a:r>
            <a:endParaRPr b="1"/>
          </a:p>
        </p:txBody>
      </p:sp>
      <p:pic>
        <p:nvPicPr>
          <p:cNvPr id="104" name="Google Shape;104;p21"/>
          <p:cNvPicPr preferRelativeResize="0"/>
          <p:nvPr/>
        </p:nvPicPr>
        <p:blipFill>
          <a:blip r:embed="rId3">
            <a:alphaModFix/>
          </a:blip>
          <a:stretch>
            <a:fillRect/>
          </a:stretch>
        </p:blipFill>
        <p:spPr>
          <a:xfrm>
            <a:off x="2317647" y="1494500"/>
            <a:ext cx="4760803" cy="3416400"/>
          </a:xfrm>
          <a:prstGeom prst="rect">
            <a:avLst/>
          </a:prstGeom>
          <a:noFill/>
          <a:ln>
            <a:noFill/>
          </a:ln>
        </p:spPr>
      </p:pic>
      <p:sp>
        <p:nvSpPr>
          <p:cNvPr id="105" name="Google Shape;105;p21"/>
          <p:cNvSpPr txBox="1"/>
          <p:nvPr/>
        </p:nvSpPr>
        <p:spPr>
          <a:xfrm>
            <a:off x="3142450" y="2571750"/>
            <a:ext cx="3210900" cy="17373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a:latin typeface="Times New Roman"/>
                <a:ea typeface="Times New Roman"/>
                <a:cs typeface="Times New Roman"/>
                <a:sym typeface="Times New Roman"/>
              </a:rPr>
              <a:t>:</a:t>
            </a:r>
            <a:endParaRPr b="1">
              <a:latin typeface="Times New Roman"/>
              <a:ea typeface="Times New Roman"/>
              <a:cs typeface="Times New Roman"/>
              <a:sym typeface="Times New Roman"/>
            </a:endParaRPr>
          </a:p>
          <a:p>
            <a:pPr indent="0" lvl="0" marL="0" rtl="0" algn="l">
              <a:lnSpc>
                <a:spcPct val="115000"/>
              </a:lnSpc>
              <a:spcBef>
                <a:spcPts val="1000"/>
              </a:spcBef>
              <a:spcAft>
                <a:spcPts val="0"/>
              </a:spcAft>
              <a:buNone/>
            </a:pPr>
            <a:r>
              <a:t/>
            </a:r>
            <a:endParaRPr sz="3200">
              <a:solidFill>
                <a:srgbClr val="9BBB59"/>
              </a:solidFill>
              <a:latin typeface="Times New Roman"/>
              <a:ea typeface="Times New Roman"/>
              <a:cs typeface="Times New Roman"/>
              <a:sym typeface="Times New Roman"/>
            </a:endParaRPr>
          </a:p>
          <a:p>
            <a:pPr indent="0" lvl="0" marL="0" rtl="0" algn="l">
              <a:lnSpc>
                <a:spcPct val="115000"/>
              </a:lnSpc>
              <a:spcBef>
                <a:spcPts val="1000"/>
              </a:spcBef>
              <a:spcAft>
                <a:spcPts val="0"/>
              </a:spcAft>
              <a:buNone/>
            </a:pPr>
            <a:r>
              <a:t/>
            </a:r>
            <a:endParaRPr sz="3200">
              <a:solidFill>
                <a:srgbClr val="9BBB59"/>
              </a:solidFill>
              <a:latin typeface="Times New Roman"/>
              <a:ea typeface="Times New Roman"/>
              <a:cs typeface="Times New Roman"/>
              <a:sym typeface="Times New Roman"/>
            </a:endParaRPr>
          </a:p>
          <a:p>
            <a:pPr indent="0" lvl="0" marL="0" rtl="0" algn="l">
              <a:lnSpc>
                <a:spcPct val="115000"/>
              </a:lnSpc>
              <a:spcBef>
                <a:spcPts val="1000"/>
              </a:spcBef>
              <a:spcAft>
                <a:spcPts val="1000"/>
              </a:spcAft>
              <a:buNone/>
            </a:pPr>
            <a:r>
              <a:t/>
            </a:r>
            <a:endParaRPr sz="3200">
              <a:solidFill>
                <a:srgbClr val="9BBB59"/>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