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9144000"/>
  <p:notesSz cx="9144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92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763761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7231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w="58419" h="6858000">
                <a:moveTo>
                  <a:pt x="57924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57924" y="6858000"/>
                </a:lnTo>
                <a:lnTo>
                  <a:pt x="57924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8000"/>
                </a:lnTo>
                <a:lnTo>
                  <a:pt x="304800" y="6858000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763761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7231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w="58419" h="6858000">
                <a:moveTo>
                  <a:pt x="57924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57924" y="6858000"/>
                </a:lnTo>
                <a:lnTo>
                  <a:pt x="57924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8000"/>
                </a:lnTo>
                <a:lnTo>
                  <a:pt x="304800" y="6858000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763761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7231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w="58419" h="6858000">
                <a:moveTo>
                  <a:pt x="57924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57924" y="6858000"/>
                </a:lnTo>
                <a:lnTo>
                  <a:pt x="57924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8000"/>
                </a:lnTo>
                <a:lnTo>
                  <a:pt x="304800" y="6858000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798703"/>
            <a:ext cx="513207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7340" y="1168653"/>
            <a:ext cx="8446770" cy="3980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9361"/>
            <a:ext cx="443865" cy="6477000"/>
          </a:xfrm>
          <a:custGeom>
            <a:avLst/>
            <a:gdLst/>
            <a:ahLst/>
            <a:cxnLst/>
            <a:rect l="l" t="t" r="r" b="b"/>
            <a:pathLst>
              <a:path w="443865" h="6477000">
                <a:moveTo>
                  <a:pt x="0" y="6476999"/>
                </a:moveTo>
                <a:lnTo>
                  <a:pt x="443484" y="6476999"/>
                </a:lnTo>
                <a:lnTo>
                  <a:pt x="443484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2396" y="229361"/>
            <a:ext cx="3175" cy="6477000"/>
          </a:xfrm>
          <a:custGeom>
            <a:avLst/>
            <a:gdLst/>
            <a:ahLst/>
            <a:cxnLst/>
            <a:rect l="l" t="t" r="r" b="b"/>
            <a:pathLst>
              <a:path w="3175" h="6477000">
                <a:moveTo>
                  <a:pt x="0" y="6476999"/>
                </a:moveTo>
                <a:lnTo>
                  <a:pt x="3047" y="6476999"/>
                </a:lnTo>
                <a:lnTo>
                  <a:pt x="3047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3355" y="229361"/>
            <a:ext cx="47625" cy="6477000"/>
          </a:xfrm>
          <a:custGeom>
            <a:avLst/>
            <a:gdLst/>
            <a:ahLst/>
            <a:cxnLst/>
            <a:rect l="l" t="t" r="r" b="b"/>
            <a:pathLst>
              <a:path w="47625" h="6477000">
                <a:moveTo>
                  <a:pt x="0" y="6476999"/>
                </a:moveTo>
                <a:lnTo>
                  <a:pt x="47243" y="6476999"/>
                </a:lnTo>
                <a:lnTo>
                  <a:pt x="47243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0"/>
            <a:ext cx="443865" cy="1270"/>
          </a:xfrm>
          <a:custGeom>
            <a:avLst/>
            <a:gdLst/>
            <a:ahLst/>
            <a:cxnLst/>
            <a:rect l="l" t="t" r="r" b="b"/>
            <a:pathLst>
              <a:path w="443865" h="1270">
                <a:moveTo>
                  <a:pt x="0" y="762"/>
                </a:moveTo>
                <a:lnTo>
                  <a:pt x="443484" y="762"/>
                </a:lnTo>
                <a:lnTo>
                  <a:pt x="443484" y="0"/>
                </a:lnTo>
                <a:lnTo>
                  <a:pt x="0" y="0"/>
                </a:lnTo>
                <a:lnTo>
                  <a:pt x="0" y="762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2396" y="0"/>
            <a:ext cx="3175" cy="1270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0" y="762"/>
                </a:moveTo>
                <a:lnTo>
                  <a:pt x="3047" y="762"/>
                </a:lnTo>
                <a:lnTo>
                  <a:pt x="3047" y="0"/>
                </a:lnTo>
                <a:lnTo>
                  <a:pt x="0" y="0"/>
                </a:lnTo>
                <a:lnTo>
                  <a:pt x="0" y="762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43355" y="0"/>
            <a:ext cx="47625" cy="1270"/>
          </a:xfrm>
          <a:custGeom>
            <a:avLst/>
            <a:gdLst/>
            <a:ahLst/>
            <a:cxnLst/>
            <a:rect l="l" t="t" r="r" b="b"/>
            <a:pathLst>
              <a:path w="47625" h="1270">
                <a:moveTo>
                  <a:pt x="0" y="762"/>
                </a:moveTo>
                <a:lnTo>
                  <a:pt x="47243" y="762"/>
                </a:lnTo>
                <a:lnTo>
                  <a:pt x="47243" y="0"/>
                </a:lnTo>
                <a:lnTo>
                  <a:pt x="0" y="0"/>
                </a:lnTo>
                <a:lnTo>
                  <a:pt x="0" y="762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5843" y="229361"/>
            <a:ext cx="105410" cy="6477000"/>
          </a:xfrm>
          <a:custGeom>
            <a:avLst/>
            <a:gdLst/>
            <a:ahLst/>
            <a:cxnLst/>
            <a:rect l="l" t="t" r="r" b="b"/>
            <a:pathLst>
              <a:path w="105410" h="6477000">
                <a:moveTo>
                  <a:pt x="0" y="6476999"/>
                </a:moveTo>
                <a:lnTo>
                  <a:pt x="105156" y="6476999"/>
                </a:lnTo>
                <a:lnTo>
                  <a:pt x="105156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5843" y="0"/>
            <a:ext cx="105410" cy="1270"/>
          </a:xfrm>
          <a:custGeom>
            <a:avLst/>
            <a:gdLst/>
            <a:ahLst/>
            <a:cxnLst/>
            <a:rect l="l" t="t" r="r" b="b"/>
            <a:pathLst>
              <a:path w="105410" h="1270">
                <a:moveTo>
                  <a:pt x="0" y="762"/>
                </a:moveTo>
                <a:lnTo>
                  <a:pt x="105156" y="762"/>
                </a:lnTo>
                <a:lnTo>
                  <a:pt x="105156" y="0"/>
                </a:lnTo>
                <a:lnTo>
                  <a:pt x="0" y="0"/>
                </a:lnTo>
                <a:lnTo>
                  <a:pt x="0" y="762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0600" y="229361"/>
            <a:ext cx="151130" cy="6477000"/>
          </a:xfrm>
          <a:custGeom>
            <a:avLst/>
            <a:gdLst/>
            <a:ahLst/>
            <a:cxnLst/>
            <a:rect l="l" t="t" r="r" b="b"/>
            <a:pathLst>
              <a:path w="151130" h="6477000">
                <a:moveTo>
                  <a:pt x="0" y="6476999"/>
                </a:moveTo>
                <a:lnTo>
                  <a:pt x="150875" y="6476999"/>
                </a:lnTo>
                <a:lnTo>
                  <a:pt x="150875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FD9C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0600" y="0"/>
            <a:ext cx="151130" cy="1270"/>
          </a:xfrm>
          <a:custGeom>
            <a:avLst/>
            <a:gdLst/>
            <a:ahLst/>
            <a:cxnLst/>
            <a:rect l="l" t="t" r="r" b="b"/>
            <a:pathLst>
              <a:path w="151130" h="1270">
                <a:moveTo>
                  <a:pt x="0" y="762"/>
                </a:moveTo>
                <a:lnTo>
                  <a:pt x="150875" y="762"/>
                </a:lnTo>
                <a:lnTo>
                  <a:pt x="150875" y="0"/>
                </a:lnTo>
                <a:lnTo>
                  <a:pt x="0" y="0"/>
                </a:lnTo>
                <a:lnTo>
                  <a:pt x="0" y="762"/>
                </a:lnTo>
                <a:close/>
              </a:path>
            </a:pathLst>
          </a:custGeom>
          <a:solidFill>
            <a:srgbClr val="FFD9C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41475" y="229361"/>
            <a:ext cx="78105" cy="6477000"/>
          </a:xfrm>
          <a:custGeom>
            <a:avLst/>
            <a:gdLst/>
            <a:ahLst/>
            <a:cxnLst/>
            <a:rect l="l" t="t" r="r" b="b"/>
            <a:pathLst>
              <a:path w="78105" h="6477000">
                <a:moveTo>
                  <a:pt x="0" y="6476999"/>
                </a:moveTo>
                <a:lnTo>
                  <a:pt x="77724" y="6476999"/>
                </a:lnTo>
                <a:lnTo>
                  <a:pt x="77724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95400" y="229361"/>
            <a:ext cx="76200" cy="6477000"/>
          </a:xfrm>
          <a:custGeom>
            <a:avLst/>
            <a:gdLst/>
            <a:ahLst/>
            <a:cxnLst/>
            <a:rect l="l" t="t" r="r" b="b"/>
            <a:pathLst>
              <a:path w="76200" h="6477000">
                <a:moveTo>
                  <a:pt x="0" y="6476999"/>
                </a:moveTo>
                <a:lnTo>
                  <a:pt x="76200" y="6476999"/>
                </a:lnTo>
                <a:lnTo>
                  <a:pt x="76200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41475" y="0"/>
            <a:ext cx="78105" cy="1270"/>
          </a:xfrm>
          <a:custGeom>
            <a:avLst/>
            <a:gdLst/>
            <a:ahLst/>
            <a:cxnLst/>
            <a:rect l="l" t="t" r="r" b="b"/>
            <a:pathLst>
              <a:path w="78105" h="1270">
                <a:moveTo>
                  <a:pt x="0" y="762"/>
                </a:moveTo>
                <a:lnTo>
                  <a:pt x="77724" y="762"/>
                </a:lnTo>
                <a:lnTo>
                  <a:pt x="77724" y="0"/>
                </a:lnTo>
                <a:lnTo>
                  <a:pt x="0" y="0"/>
                </a:lnTo>
                <a:lnTo>
                  <a:pt x="0" y="762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95400" y="0"/>
            <a:ext cx="76200" cy="1270"/>
          </a:xfrm>
          <a:custGeom>
            <a:avLst/>
            <a:gdLst/>
            <a:ahLst/>
            <a:cxnLst/>
            <a:rect l="l" t="t" r="r" b="b"/>
            <a:pathLst>
              <a:path w="76200" h="1270">
                <a:moveTo>
                  <a:pt x="0" y="762"/>
                </a:moveTo>
                <a:lnTo>
                  <a:pt x="76200" y="762"/>
                </a:lnTo>
                <a:lnTo>
                  <a:pt x="76200" y="0"/>
                </a:lnTo>
                <a:lnTo>
                  <a:pt x="0" y="0"/>
                </a:lnTo>
                <a:lnTo>
                  <a:pt x="0" y="762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6680" y="229361"/>
            <a:ext cx="0" cy="6477000"/>
          </a:xfrm>
          <a:custGeom>
            <a:avLst/>
            <a:gdLst/>
            <a:ahLst/>
            <a:cxnLst/>
            <a:rect l="l" t="t" r="r" b="b"/>
            <a:pathLst>
              <a:path h="6477000">
                <a:moveTo>
                  <a:pt x="0" y="0"/>
                </a:moveTo>
                <a:lnTo>
                  <a:pt x="0" y="6476999"/>
                </a:lnTo>
              </a:path>
            </a:pathLst>
          </a:custGeom>
          <a:ln w="57913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7723" y="380"/>
            <a:ext cx="58419" cy="0"/>
          </a:xfrm>
          <a:custGeom>
            <a:avLst/>
            <a:gdLst/>
            <a:ahLst/>
            <a:cxnLst/>
            <a:rect l="l" t="t" r="r" b="b"/>
            <a:pathLst>
              <a:path w="58419">
                <a:moveTo>
                  <a:pt x="0" y="0"/>
                </a:moveTo>
                <a:lnTo>
                  <a:pt x="57913" y="0"/>
                </a:lnTo>
              </a:path>
            </a:pathLst>
          </a:custGeom>
          <a:ln w="57913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5444" y="229361"/>
            <a:ext cx="58419" cy="6477000"/>
          </a:xfrm>
          <a:custGeom>
            <a:avLst/>
            <a:gdLst/>
            <a:ahLst/>
            <a:cxnLst/>
            <a:rect l="l" t="t" r="r" b="b"/>
            <a:pathLst>
              <a:path w="58419" h="6477000">
                <a:moveTo>
                  <a:pt x="0" y="6476999"/>
                </a:moveTo>
                <a:lnTo>
                  <a:pt x="57912" y="6476999"/>
                </a:lnTo>
                <a:lnTo>
                  <a:pt x="57912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85444" y="0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19" h="58419">
                <a:moveTo>
                  <a:pt x="0" y="57911"/>
                </a:moveTo>
                <a:lnTo>
                  <a:pt x="57912" y="57911"/>
                </a:lnTo>
                <a:lnTo>
                  <a:pt x="57912" y="0"/>
                </a:lnTo>
                <a:lnTo>
                  <a:pt x="0" y="0"/>
                </a:lnTo>
                <a:lnTo>
                  <a:pt x="0" y="57911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24483" y="229361"/>
            <a:ext cx="58419" cy="6477000"/>
          </a:xfrm>
          <a:custGeom>
            <a:avLst/>
            <a:gdLst/>
            <a:ahLst/>
            <a:cxnLst/>
            <a:rect l="l" t="t" r="r" b="b"/>
            <a:pathLst>
              <a:path w="58419" h="6477000">
                <a:moveTo>
                  <a:pt x="0" y="6476999"/>
                </a:moveTo>
                <a:lnTo>
                  <a:pt x="57912" y="6476999"/>
                </a:lnTo>
                <a:lnTo>
                  <a:pt x="57912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4483" y="0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19" h="58419">
                <a:moveTo>
                  <a:pt x="0" y="57911"/>
                </a:moveTo>
                <a:lnTo>
                  <a:pt x="57912" y="57911"/>
                </a:lnTo>
                <a:lnTo>
                  <a:pt x="57912" y="0"/>
                </a:lnTo>
                <a:lnTo>
                  <a:pt x="0" y="0"/>
                </a:lnTo>
                <a:lnTo>
                  <a:pt x="0" y="57911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27454" y="229361"/>
            <a:ext cx="0" cy="6477000"/>
          </a:xfrm>
          <a:custGeom>
            <a:avLst/>
            <a:gdLst/>
            <a:ahLst/>
            <a:cxnLst/>
            <a:rect l="l" t="t" r="r" b="b"/>
            <a:pathLst>
              <a:path h="6477000">
                <a:moveTo>
                  <a:pt x="0" y="0"/>
                </a:moveTo>
                <a:lnTo>
                  <a:pt x="0" y="6476999"/>
                </a:lnTo>
              </a:path>
            </a:pathLst>
          </a:custGeom>
          <a:ln w="2895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66800" y="229361"/>
            <a:ext cx="0" cy="6477000"/>
          </a:xfrm>
          <a:custGeom>
            <a:avLst/>
            <a:gdLst/>
            <a:ahLst/>
            <a:cxnLst/>
            <a:rect l="l" t="t" r="r" b="b"/>
            <a:pathLst>
              <a:path h="6477000">
                <a:moveTo>
                  <a:pt x="0" y="0"/>
                </a:moveTo>
                <a:lnTo>
                  <a:pt x="0" y="6476999"/>
                </a:lnTo>
              </a:path>
            </a:pathLst>
          </a:custGeom>
          <a:ln w="9143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62227" y="380"/>
            <a:ext cx="9525" cy="0"/>
          </a:xfrm>
          <a:custGeom>
            <a:avLst/>
            <a:gdLst/>
            <a:ahLst/>
            <a:cxnLst/>
            <a:rect l="l" t="t" r="r" b="b"/>
            <a:pathLst>
              <a:path w="9525">
                <a:moveTo>
                  <a:pt x="0" y="0"/>
                </a:moveTo>
                <a:lnTo>
                  <a:pt x="9143" y="0"/>
                </a:lnTo>
              </a:path>
            </a:pathLst>
          </a:custGeom>
          <a:ln w="9143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107678" y="229361"/>
            <a:ext cx="34925" cy="6477000"/>
          </a:xfrm>
          <a:custGeom>
            <a:avLst/>
            <a:gdLst/>
            <a:ahLst/>
            <a:cxnLst/>
            <a:rect l="l" t="t" r="r" b="b"/>
            <a:pathLst>
              <a:path w="34925" h="6477000">
                <a:moveTo>
                  <a:pt x="0" y="6476999"/>
                </a:moveTo>
                <a:lnTo>
                  <a:pt x="34798" y="6476999"/>
                </a:lnTo>
                <a:lnTo>
                  <a:pt x="34798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107678" y="0"/>
            <a:ext cx="34925" cy="1270"/>
          </a:xfrm>
          <a:custGeom>
            <a:avLst/>
            <a:gdLst/>
            <a:ahLst/>
            <a:cxnLst/>
            <a:rect l="l" t="t" r="r" b="b"/>
            <a:pathLst>
              <a:path w="34925" h="1270">
                <a:moveTo>
                  <a:pt x="0" y="761"/>
                </a:moveTo>
                <a:lnTo>
                  <a:pt x="34798" y="761"/>
                </a:lnTo>
                <a:lnTo>
                  <a:pt x="34798" y="0"/>
                </a:lnTo>
                <a:lnTo>
                  <a:pt x="0" y="0"/>
                </a:lnTo>
                <a:lnTo>
                  <a:pt x="0" y="761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084564" y="229361"/>
            <a:ext cx="12065" cy="6477000"/>
          </a:xfrm>
          <a:custGeom>
            <a:avLst/>
            <a:gdLst/>
            <a:ahLst/>
            <a:cxnLst/>
            <a:rect l="l" t="t" r="r" b="b"/>
            <a:pathLst>
              <a:path w="12065" h="6477000">
                <a:moveTo>
                  <a:pt x="0" y="6476999"/>
                </a:moveTo>
                <a:lnTo>
                  <a:pt x="11556" y="6476999"/>
                </a:lnTo>
                <a:lnTo>
                  <a:pt x="11556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084564" y="0"/>
            <a:ext cx="12065" cy="1270"/>
          </a:xfrm>
          <a:custGeom>
            <a:avLst/>
            <a:gdLst/>
            <a:ahLst/>
            <a:cxnLst/>
            <a:rect l="l" t="t" r="r" b="b"/>
            <a:pathLst>
              <a:path w="12065" h="1270">
                <a:moveTo>
                  <a:pt x="0" y="761"/>
                </a:moveTo>
                <a:lnTo>
                  <a:pt x="11556" y="761"/>
                </a:lnTo>
                <a:lnTo>
                  <a:pt x="11556" y="0"/>
                </a:lnTo>
                <a:lnTo>
                  <a:pt x="0" y="0"/>
                </a:lnTo>
                <a:lnTo>
                  <a:pt x="0" y="761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19200" y="229361"/>
            <a:ext cx="76200" cy="6477000"/>
          </a:xfrm>
          <a:custGeom>
            <a:avLst/>
            <a:gdLst/>
            <a:ahLst/>
            <a:cxnLst/>
            <a:rect l="l" t="t" r="r" b="b"/>
            <a:pathLst>
              <a:path w="76200" h="6477000">
                <a:moveTo>
                  <a:pt x="0" y="6476999"/>
                </a:moveTo>
                <a:lnTo>
                  <a:pt x="76200" y="6476999"/>
                </a:lnTo>
                <a:lnTo>
                  <a:pt x="76200" y="0"/>
                </a:lnTo>
                <a:lnTo>
                  <a:pt x="0" y="0"/>
                </a:lnTo>
                <a:lnTo>
                  <a:pt x="0" y="6476999"/>
                </a:lnTo>
                <a:close/>
              </a:path>
            </a:pathLst>
          </a:custGeom>
          <a:solidFill>
            <a:srgbClr val="FDC3AD">
              <a:alpha val="5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19200" y="0"/>
            <a:ext cx="76200" cy="1270"/>
          </a:xfrm>
          <a:custGeom>
            <a:avLst/>
            <a:gdLst/>
            <a:ahLst/>
            <a:cxnLst/>
            <a:rect l="l" t="t" r="r" b="b"/>
            <a:pathLst>
              <a:path w="76200" h="1270">
                <a:moveTo>
                  <a:pt x="0" y="762"/>
                </a:moveTo>
                <a:lnTo>
                  <a:pt x="76200" y="762"/>
                </a:lnTo>
                <a:lnTo>
                  <a:pt x="76200" y="0"/>
                </a:lnTo>
                <a:lnTo>
                  <a:pt x="0" y="0"/>
                </a:lnTo>
                <a:lnTo>
                  <a:pt x="0" y="762"/>
                </a:lnTo>
                <a:close/>
              </a:path>
            </a:pathLst>
          </a:custGeom>
          <a:solidFill>
            <a:srgbClr val="FDC3AD">
              <a:alpha val="5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647700" y="0"/>
                </a:moveTo>
                <a:lnTo>
                  <a:pt x="599360" y="1776"/>
                </a:lnTo>
                <a:lnTo>
                  <a:pt x="551986" y="7021"/>
                </a:lnTo>
                <a:lnTo>
                  <a:pt x="505702" y="15611"/>
                </a:lnTo>
                <a:lnTo>
                  <a:pt x="460633" y="27419"/>
                </a:lnTo>
                <a:lnTo>
                  <a:pt x="416905" y="42321"/>
                </a:lnTo>
                <a:lnTo>
                  <a:pt x="374643" y="60191"/>
                </a:lnTo>
                <a:lnTo>
                  <a:pt x="333972" y="80905"/>
                </a:lnTo>
                <a:lnTo>
                  <a:pt x="295017" y="104337"/>
                </a:lnTo>
                <a:lnTo>
                  <a:pt x="257904" y="130362"/>
                </a:lnTo>
                <a:lnTo>
                  <a:pt x="222758" y="158854"/>
                </a:lnTo>
                <a:lnTo>
                  <a:pt x="189704" y="189690"/>
                </a:lnTo>
                <a:lnTo>
                  <a:pt x="158867" y="222743"/>
                </a:lnTo>
                <a:lnTo>
                  <a:pt x="130373" y="257888"/>
                </a:lnTo>
                <a:lnTo>
                  <a:pt x="104346" y="295001"/>
                </a:lnTo>
                <a:lnTo>
                  <a:pt x="80913" y="333955"/>
                </a:lnTo>
                <a:lnTo>
                  <a:pt x="60197" y="374626"/>
                </a:lnTo>
                <a:lnTo>
                  <a:pt x="42325" y="416889"/>
                </a:lnTo>
                <a:lnTo>
                  <a:pt x="27422" y="460619"/>
                </a:lnTo>
                <a:lnTo>
                  <a:pt x="15612" y="505690"/>
                </a:lnTo>
                <a:lnTo>
                  <a:pt x="7022" y="551977"/>
                </a:lnTo>
                <a:lnTo>
                  <a:pt x="1776" y="599355"/>
                </a:lnTo>
                <a:lnTo>
                  <a:pt x="0" y="647700"/>
                </a:lnTo>
                <a:lnTo>
                  <a:pt x="1776" y="696044"/>
                </a:lnTo>
                <a:lnTo>
                  <a:pt x="7022" y="743422"/>
                </a:lnTo>
                <a:lnTo>
                  <a:pt x="15612" y="789709"/>
                </a:lnTo>
                <a:lnTo>
                  <a:pt x="27422" y="834780"/>
                </a:lnTo>
                <a:lnTo>
                  <a:pt x="42325" y="878510"/>
                </a:lnTo>
                <a:lnTo>
                  <a:pt x="60197" y="920773"/>
                </a:lnTo>
                <a:lnTo>
                  <a:pt x="80913" y="961444"/>
                </a:lnTo>
                <a:lnTo>
                  <a:pt x="104346" y="1000398"/>
                </a:lnTo>
                <a:lnTo>
                  <a:pt x="130373" y="1037511"/>
                </a:lnTo>
                <a:lnTo>
                  <a:pt x="158867" y="1072656"/>
                </a:lnTo>
                <a:lnTo>
                  <a:pt x="189704" y="1105709"/>
                </a:lnTo>
                <a:lnTo>
                  <a:pt x="222758" y="1136545"/>
                </a:lnTo>
                <a:lnTo>
                  <a:pt x="257904" y="1165037"/>
                </a:lnTo>
                <a:lnTo>
                  <a:pt x="295017" y="1191062"/>
                </a:lnTo>
                <a:lnTo>
                  <a:pt x="333972" y="1214494"/>
                </a:lnTo>
                <a:lnTo>
                  <a:pt x="374643" y="1235208"/>
                </a:lnTo>
                <a:lnTo>
                  <a:pt x="416905" y="1253078"/>
                </a:lnTo>
                <a:lnTo>
                  <a:pt x="460633" y="1267980"/>
                </a:lnTo>
                <a:lnTo>
                  <a:pt x="505702" y="1279788"/>
                </a:lnTo>
                <a:lnTo>
                  <a:pt x="551986" y="1288378"/>
                </a:lnTo>
                <a:lnTo>
                  <a:pt x="599360" y="1293623"/>
                </a:lnTo>
                <a:lnTo>
                  <a:pt x="647700" y="1295400"/>
                </a:lnTo>
                <a:lnTo>
                  <a:pt x="696044" y="1293623"/>
                </a:lnTo>
                <a:lnTo>
                  <a:pt x="743422" y="1288378"/>
                </a:lnTo>
                <a:lnTo>
                  <a:pt x="789709" y="1279788"/>
                </a:lnTo>
                <a:lnTo>
                  <a:pt x="834780" y="1267980"/>
                </a:lnTo>
                <a:lnTo>
                  <a:pt x="878510" y="1253078"/>
                </a:lnTo>
                <a:lnTo>
                  <a:pt x="920773" y="1235208"/>
                </a:lnTo>
                <a:lnTo>
                  <a:pt x="961444" y="1214494"/>
                </a:lnTo>
                <a:lnTo>
                  <a:pt x="1000398" y="1191062"/>
                </a:lnTo>
                <a:lnTo>
                  <a:pt x="1037511" y="1165037"/>
                </a:lnTo>
                <a:lnTo>
                  <a:pt x="1072656" y="1136545"/>
                </a:lnTo>
                <a:lnTo>
                  <a:pt x="1105709" y="1105709"/>
                </a:lnTo>
                <a:lnTo>
                  <a:pt x="1136545" y="1072656"/>
                </a:lnTo>
                <a:lnTo>
                  <a:pt x="1165037" y="1037511"/>
                </a:lnTo>
                <a:lnTo>
                  <a:pt x="1191062" y="1000398"/>
                </a:lnTo>
                <a:lnTo>
                  <a:pt x="1214494" y="961444"/>
                </a:lnTo>
                <a:lnTo>
                  <a:pt x="1235208" y="920773"/>
                </a:lnTo>
                <a:lnTo>
                  <a:pt x="1253078" y="878510"/>
                </a:lnTo>
                <a:lnTo>
                  <a:pt x="1267980" y="834780"/>
                </a:lnTo>
                <a:lnTo>
                  <a:pt x="1279788" y="789709"/>
                </a:lnTo>
                <a:lnTo>
                  <a:pt x="1288378" y="743422"/>
                </a:lnTo>
                <a:lnTo>
                  <a:pt x="1293623" y="696044"/>
                </a:lnTo>
                <a:lnTo>
                  <a:pt x="1295400" y="647700"/>
                </a:lnTo>
                <a:lnTo>
                  <a:pt x="1293623" y="599355"/>
                </a:lnTo>
                <a:lnTo>
                  <a:pt x="1288378" y="551977"/>
                </a:lnTo>
                <a:lnTo>
                  <a:pt x="1279788" y="505690"/>
                </a:lnTo>
                <a:lnTo>
                  <a:pt x="1267980" y="460619"/>
                </a:lnTo>
                <a:lnTo>
                  <a:pt x="1253078" y="416889"/>
                </a:lnTo>
                <a:lnTo>
                  <a:pt x="1235208" y="374626"/>
                </a:lnTo>
                <a:lnTo>
                  <a:pt x="1214494" y="333955"/>
                </a:lnTo>
                <a:lnTo>
                  <a:pt x="1191062" y="295001"/>
                </a:lnTo>
                <a:lnTo>
                  <a:pt x="1165037" y="257888"/>
                </a:lnTo>
                <a:lnTo>
                  <a:pt x="1136545" y="222743"/>
                </a:lnTo>
                <a:lnTo>
                  <a:pt x="1105709" y="189690"/>
                </a:lnTo>
                <a:lnTo>
                  <a:pt x="1072656" y="158854"/>
                </a:lnTo>
                <a:lnTo>
                  <a:pt x="1037511" y="130362"/>
                </a:lnTo>
                <a:lnTo>
                  <a:pt x="1000398" y="104337"/>
                </a:lnTo>
                <a:lnTo>
                  <a:pt x="961444" y="80905"/>
                </a:lnTo>
                <a:lnTo>
                  <a:pt x="920773" y="60191"/>
                </a:lnTo>
                <a:lnTo>
                  <a:pt x="878510" y="42321"/>
                </a:lnTo>
                <a:lnTo>
                  <a:pt x="834780" y="27419"/>
                </a:lnTo>
                <a:lnTo>
                  <a:pt x="789709" y="15611"/>
                </a:lnTo>
                <a:lnTo>
                  <a:pt x="743422" y="7021"/>
                </a:lnTo>
                <a:lnTo>
                  <a:pt x="696044" y="1776"/>
                </a:lnTo>
                <a:lnTo>
                  <a:pt x="64770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309116" y="4866132"/>
            <a:ext cx="641985" cy="641985"/>
          </a:xfrm>
          <a:custGeom>
            <a:avLst/>
            <a:gdLst/>
            <a:ahLst/>
            <a:cxnLst/>
            <a:rect l="l" t="t" r="r" b="b"/>
            <a:pathLst>
              <a:path w="641985" h="641985">
                <a:moveTo>
                  <a:pt x="320802" y="0"/>
                </a:moveTo>
                <a:lnTo>
                  <a:pt x="273398" y="3478"/>
                </a:lnTo>
                <a:lnTo>
                  <a:pt x="228153" y="13583"/>
                </a:lnTo>
                <a:lnTo>
                  <a:pt x="185563" y="29817"/>
                </a:lnTo>
                <a:lnTo>
                  <a:pt x="146125" y="51685"/>
                </a:lnTo>
                <a:lnTo>
                  <a:pt x="110335" y="78690"/>
                </a:lnTo>
                <a:lnTo>
                  <a:pt x="78690" y="110335"/>
                </a:lnTo>
                <a:lnTo>
                  <a:pt x="51685" y="146125"/>
                </a:lnTo>
                <a:lnTo>
                  <a:pt x="29817" y="185563"/>
                </a:lnTo>
                <a:lnTo>
                  <a:pt x="13583" y="228153"/>
                </a:lnTo>
                <a:lnTo>
                  <a:pt x="3478" y="273398"/>
                </a:lnTo>
                <a:lnTo>
                  <a:pt x="0" y="320802"/>
                </a:lnTo>
                <a:lnTo>
                  <a:pt x="3478" y="368205"/>
                </a:lnTo>
                <a:lnTo>
                  <a:pt x="13583" y="413450"/>
                </a:lnTo>
                <a:lnTo>
                  <a:pt x="29817" y="456040"/>
                </a:lnTo>
                <a:lnTo>
                  <a:pt x="51685" y="495478"/>
                </a:lnTo>
                <a:lnTo>
                  <a:pt x="78690" y="531268"/>
                </a:lnTo>
                <a:lnTo>
                  <a:pt x="110335" y="562913"/>
                </a:lnTo>
                <a:lnTo>
                  <a:pt x="146125" y="589918"/>
                </a:lnTo>
                <a:lnTo>
                  <a:pt x="185563" y="611786"/>
                </a:lnTo>
                <a:lnTo>
                  <a:pt x="228153" y="628020"/>
                </a:lnTo>
                <a:lnTo>
                  <a:pt x="273398" y="638125"/>
                </a:lnTo>
                <a:lnTo>
                  <a:pt x="320802" y="641604"/>
                </a:lnTo>
                <a:lnTo>
                  <a:pt x="368205" y="638125"/>
                </a:lnTo>
                <a:lnTo>
                  <a:pt x="413450" y="628020"/>
                </a:lnTo>
                <a:lnTo>
                  <a:pt x="456040" y="611786"/>
                </a:lnTo>
                <a:lnTo>
                  <a:pt x="495478" y="589918"/>
                </a:lnTo>
                <a:lnTo>
                  <a:pt x="531268" y="562913"/>
                </a:lnTo>
                <a:lnTo>
                  <a:pt x="562913" y="531268"/>
                </a:lnTo>
                <a:lnTo>
                  <a:pt x="589918" y="495478"/>
                </a:lnTo>
                <a:lnTo>
                  <a:pt x="611786" y="456040"/>
                </a:lnTo>
                <a:lnTo>
                  <a:pt x="628020" y="413450"/>
                </a:lnTo>
                <a:lnTo>
                  <a:pt x="638125" y="368205"/>
                </a:lnTo>
                <a:lnTo>
                  <a:pt x="641604" y="320802"/>
                </a:lnTo>
                <a:lnTo>
                  <a:pt x="638125" y="273398"/>
                </a:lnTo>
                <a:lnTo>
                  <a:pt x="628020" y="228153"/>
                </a:lnTo>
                <a:lnTo>
                  <a:pt x="611786" y="185563"/>
                </a:lnTo>
                <a:lnTo>
                  <a:pt x="589918" y="146125"/>
                </a:lnTo>
                <a:lnTo>
                  <a:pt x="562913" y="110335"/>
                </a:lnTo>
                <a:lnTo>
                  <a:pt x="531268" y="78690"/>
                </a:lnTo>
                <a:lnTo>
                  <a:pt x="495478" y="51685"/>
                </a:lnTo>
                <a:lnTo>
                  <a:pt x="456040" y="29817"/>
                </a:lnTo>
                <a:lnTo>
                  <a:pt x="413450" y="13583"/>
                </a:lnTo>
                <a:lnTo>
                  <a:pt x="368205" y="3478"/>
                </a:lnTo>
                <a:lnTo>
                  <a:pt x="320802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91183" y="5500115"/>
            <a:ext cx="137159" cy="137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664207" y="5788152"/>
            <a:ext cx="274320" cy="274320"/>
          </a:xfrm>
          <a:custGeom>
            <a:avLst/>
            <a:gdLst/>
            <a:ahLst/>
            <a:cxnLst/>
            <a:rect l="l" t="t" r="r" b="b"/>
            <a:pathLst>
              <a:path w="274319" h="274320">
                <a:moveTo>
                  <a:pt x="137160" y="0"/>
                </a:moveTo>
                <a:lnTo>
                  <a:pt x="93829" y="6992"/>
                </a:lnTo>
                <a:lnTo>
                  <a:pt x="56180" y="26462"/>
                </a:lnTo>
                <a:lnTo>
                  <a:pt x="26481" y="56153"/>
                </a:lnTo>
                <a:lnTo>
                  <a:pt x="6998" y="93805"/>
                </a:lnTo>
                <a:lnTo>
                  <a:pt x="0" y="137160"/>
                </a:lnTo>
                <a:lnTo>
                  <a:pt x="6998" y="180514"/>
                </a:lnTo>
                <a:lnTo>
                  <a:pt x="26481" y="218166"/>
                </a:lnTo>
                <a:lnTo>
                  <a:pt x="56180" y="247857"/>
                </a:lnTo>
                <a:lnTo>
                  <a:pt x="93829" y="267327"/>
                </a:lnTo>
                <a:lnTo>
                  <a:pt x="137160" y="274320"/>
                </a:lnTo>
                <a:lnTo>
                  <a:pt x="180490" y="267327"/>
                </a:lnTo>
                <a:lnTo>
                  <a:pt x="218139" y="247857"/>
                </a:lnTo>
                <a:lnTo>
                  <a:pt x="247838" y="218166"/>
                </a:lnTo>
                <a:lnTo>
                  <a:pt x="267321" y="180514"/>
                </a:lnTo>
                <a:lnTo>
                  <a:pt x="274319" y="137160"/>
                </a:lnTo>
                <a:lnTo>
                  <a:pt x="267321" y="93805"/>
                </a:lnTo>
                <a:lnTo>
                  <a:pt x="247838" y="56153"/>
                </a:lnTo>
                <a:lnTo>
                  <a:pt x="218139" y="26462"/>
                </a:lnTo>
                <a:lnTo>
                  <a:pt x="180490" y="6992"/>
                </a:lnTo>
                <a:lnTo>
                  <a:pt x="13716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05000" y="4495800"/>
            <a:ext cx="365760" cy="365760"/>
          </a:xfrm>
          <a:custGeom>
            <a:avLst/>
            <a:gdLst/>
            <a:ahLst/>
            <a:cxnLst/>
            <a:rect l="l" t="t" r="r" b="b"/>
            <a:pathLst>
              <a:path w="365760" h="365760">
                <a:moveTo>
                  <a:pt x="182880" y="0"/>
                </a:moveTo>
                <a:lnTo>
                  <a:pt x="134276" y="6535"/>
                </a:lnTo>
                <a:lnTo>
                  <a:pt x="90593" y="24976"/>
                </a:lnTo>
                <a:lnTo>
                  <a:pt x="53578" y="53578"/>
                </a:lnTo>
                <a:lnTo>
                  <a:pt x="24976" y="90593"/>
                </a:lnTo>
                <a:lnTo>
                  <a:pt x="6535" y="134276"/>
                </a:lnTo>
                <a:lnTo>
                  <a:pt x="0" y="182880"/>
                </a:lnTo>
                <a:lnTo>
                  <a:pt x="6535" y="231483"/>
                </a:lnTo>
                <a:lnTo>
                  <a:pt x="24976" y="275166"/>
                </a:lnTo>
                <a:lnTo>
                  <a:pt x="53578" y="312181"/>
                </a:lnTo>
                <a:lnTo>
                  <a:pt x="90593" y="340783"/>
                </a:lnTo>
                <a:lnTo>
                  <a:pt x="134276" y="359224"/>
                </a:lnTo>
                <a:lnTo>
                  <a:pt x="182880" y="365760"/>
                </a:lnTo>
                <a:lnTo>
                  <a:pt x="231483" y="359224"/>
                </a:lnTo>
                <a:lnTo>
                  <a:pt x="275166" y="340783"/>
                </a:lnTo>
                <a:lnTo>
                  <a:pt x="312181" y="312181"/>
                </a:lnTo>
                <a:lnTo>
                  <a:pt x="340783" y="275166"/>
                </a:lnTo>
                <a:lnTo>
                  <a:pt x="359224" y="231483"/>
                </a:lnTo>
                <a:lnTo>
                  <a:pt x="365760" y="182880"/>
                </a:lnTo>
                <a:lnTo>
                  <a:pt x="359224" y="134276"/>
                </a:lnTo>
                <a:lnTo>
                  <a:pt x="340783" y="90593"/>
                </a:lnTo>
                <a:lnTo>
                  <a:pt x="312181" y="53578"/>
                </a:lnTo>
                <a:lnTo>
                  <a:pt x="275166" y="24976"/>
                </a:lnTo>
                <a:lnTo>
                  <a:pt x="231483" y="6535"/>
                </a:lnTo>
                <a:lnTo>
                  <a:pt x="18288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364994" y="3296792"/>
            <a:ext cx="5060315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5400" b="1" spc="-5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sz="4300" b="1" spc="10" dirty="0">
                <a:solidFill>
                  <a:srgbClr val="C00000"/>
                </a:solidFill>
                <a:latin typeface="Arial"/>
                <a:cs typeface="Arial"/>
              </a:rPr>
              <a:t>RGANIZ</a:t>
            </a:r>
            <a:r>
              <a:rPr sz="4300" b="1" spc="-3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4300" b="1" spc="10" dirty="0">
                <a:solidFill>
                  <a:srgbClr val="C00000"/>
                </a:solidFill>
                <a:latin typeface="Arial"/>
                <a:cs typeface="Arial"/>
              </a:rPr>
              <a:t>TIONAL  </a:t>
            </a:r>
            <a:r>
              <a:rPr sz="5400" b="1" spc="10" dirty="0">
                <a:solidFill>
                  <a:srgbClr val="C00000"/>
                </a:solidFill>
                <a:latin typeface="Arial"/>
                <a:cs typeface="Arial"/>
              </a:rPr>
              <a:t>C</a:t>
            </a:r>
            <a:r>
              <a:rPr sz="4300" b="1" spc="10" dirty="0">
                <a:solidFill>
                  <a:srgbClr val="C00000"/>
                </a:solidFill>
                <a:latin typeface="Arial"/>
                <a:cs typeface="Arial"/>
              </a:rPr>
              <a:t>HANGE</a:t>
            </a:r>
            <a:endParaRPr sz="4300" dirty="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-12191" y="0"/>
            <a:ext cx="9170035" cy="254635"/>
            <a:chOff x="-12191" y="0"/>
            <a:chExt cx="9170035" cy="254635"/>
          </a:xfrm>
        </p:grpSpPr>
        <p:sp>
          <p:nvSpPr>
            <p:cNvPr id="38" name="object 38"/>
            <p:cNvSpPr/>
            <p:nvPr/>
          </p:nvSpPr>
          <p:spPr>
            <a:xfrm>
              <a:off x="762" y="762"/>
              <a:ext cx="9144000" cy="228600"/>
            </a:xfrm>
            <a:custGeom>
              <a:avLst/>
              <a:gdLst/>
              <a:ahLst/>
              <a:cxnLst/>
              <a:rect l="l" t="t" r="r" b="b"/>
              <a:pathLst>
                <a:path w="9144000" h="228600">
                  <a:moveTo>
                    <a:pt x="9144000" y="0"/>
                  </a:moveTo>
                  <a:lnTo>
                    <a:pt x="0" y="0"/>
                  </a:lnTo>
                  <a:lnTo>
                    <a:pt x="0" y="228600"/>
                  </a:lnTo>
                  <a:lnTo>
                    <a:pt x="9144000" y="2286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62" y="762"/>
              <a:ext cx="9144000" cy="228600"/>
            </a:xfrm>
            <a:custGeom>
              <a:avLst/>
              <a:gdLst/>
              <a:ahLst/>
              <a:cxnLst/>
              <a:rect l="l" t="t" r="r" b="b"/>
              <a:pathLst>
                <a:path w="9144000" h="228600">
                  <a:moveTo>
                    <a:pt x="0" y="228600"/>
                  </a:moveTo>
                  <a:lnTo>
                    <a:pt x="9144000" y="2286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28600"/>
                  </a:lnTo>
                  <a:close/>
                </a:path>
              </a:pathLst>
            </a:custGeom>
            <a:ln w="25908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-12191" y="6693406"/>
            <a:ext cx="9170035" cy="178435"/>
            <a:chOff x="-12191" y="6693406"/>
            <a:chExt cx="9170035" cy="178435"/>
          </a:xfrm>
        </p:grpSpPr>
        <p:sp>
          <p:nvSpPr>
            <p:cNvPr id="41" name="object 41"/>
            <p:cNvSpPr/>
            <p:nvPr/>
          </p:nvSpPr>
          <p:spPr>
            <a:xfrm>
              <a:off x="762" y="6706360"/>
              <a:ext cx="9144000" cy="152400"/>
            </a:xfrm>
            <a:custGeom>
              <a:avLst/>
              <a:gdLst/>
              <a:ahLst/>
              <a:cxnLst/>
              <a:rect l="l" t="t" r="r" b="b"/>
              <a:pathLst>
                <a:path w="9144000" h="152400">
                  <a:moveTo>
                    <a:pt x="9144000" y="0"/>
                  </a:moveTo>
                  <a:lnTo>
                    <a:pt x="0" y="0"/>
                  </a:lnTo>
                  <a:lnTo>
                    <a:pt x="0" y="152400"/>
                  </a:lnTo>
                  <a:lnTo>
                    <a:pt x="9144000" y="1524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62" y="6706360"/>
              <a:ext cx="9144000" cy="152400"/>
            </a:xfrm>
            <a:custGeom>
              <a:avLst/>
              <a:gdLst/>
              <a:ahLst/>
              <a:cxnLst/>
              <a:rect l="l" t="t" r="r" b="b"/>
              <a:pathLst>
                <a:path w="9144000" h="152400">
                  <a:moveTo>
                    <a:pt x="0" y="152400"/>
                  </a:moveTo>
                  <a:lnTo>
                    <a:pt x="9144000" y="1524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25908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-12191" y="3035807"/>
            <a:ext cx="6731634" cy="71755"/>
            <a:chOff x="-12191" y="3035807"/>
            <a:chExt cx="6731634" cy="71755"/>
          </a:xfrm>
        </p:grpSpPr>
        <p:sp>
          <p:nvSpPr>
            <p:cNvPr id="44" name="object 44"/>
            <p:cNvSpPr/>
            <p:nvPr/>
          </p:nvSpPr>
          <p:spPr>
            <a:xfrm>
              <a:off x="762" y="3048761"/>
              <a:ext cx="6705600" cy="45720"/>
            </a:xfrm>
            <a:custGeom>
              <a:avLst/>
              <a:gdLst/>
              <a:ahLst/>
              <a:cxnLst/>
              <a:rect l="l" t="t" r="r" b="b"/>
              <a:pathLst>
                <a:path w="6705600" h="45719">
                  <a:moveTo>
                    <a:pt x="67056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6705600" y="45720"/>
                  </a:lnTo>
                  <a:lnTo>
                    <a:pt x="670560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762" y="3048761"/>
              <a:ext cx="6705600" cy="45720"/>
            </a:xfrm>
            <a:custGeom>
              <a:avLst/>
              <a:gdLst/>
              <a:ahLst/>
              <a:cxnLst/>
              <a:rect l="l" t="t" r="r" b="b"/>
              <a:pathLst>
                <a:path w="6705600" h="45719">
                  <a:moveTo>
                    <a:pt x="0" y="45720"/>
                  </a:moveTo>
                  <a:lnTo>
                    <a:pt x="6705600" y="45720"/>
                  </a:lnTo>
                  <a:lnTo>
                    <a:pt x="6705600" y="0"/>
                  </a:lnTo>
                  <a:lnTo>
                    <a:pt x="0" y="0"/>
                  </a:lnTo>
                  <a:lnTo>
                    <a:pt x="0" y="45720"/>
                  </a:lnTo>
                  <a:close/>
                </a:path>
              </a:pathLst>
            </a:custGeom>
            <a:ln w="25908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6" name="object 46"/>
          <p:cNvGrpSpPr/>
          <p:nvPr/>
        </p:nvGrpSpPr>
        <p:grpSpPr>
          <a:xfrm>
            <a:off x="2426207" y="3157727"/>
            <a:ext cx="6731634" cy="71755"/>
            <a:chOff x="2426207" y="3157727"/>
            <a:chExt cx="6731634" cy="71755"/>
          </a:xfrm>
        </p:grpSpPr>
        <p:sp>
          <p:nvSpPr>
            <p:cNvPr id="47" name="object 47"/>
            <p:cNvSpPr/>
            <p:nvPr/>
          </p:nvSpPr>
          <p:spPr>
            <a:xfrm>
              <a:off x="2439161" y="3170681"/>
              <a:ext cx="6705600" cy="45720"/>
            </a:xfrm>
            <a:custGeom>
              <a:avLst/>
              <a:gdLst/>
              <a:ahLst/>
              <a:cxnLst/>
              <a:rect l="l" t="t" r="r" b="b"/>
              <a:pathLst>
                <a:path w="6705600" h="45719">
                  <a:moveTo>
                    <a:pt x="67056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6705600" y="45720"/>
                  </a:lnTo>
                  <a:lnTo>
                    <a:pt x="670560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439161" y="3170681"/>
              <a:ext cx="6705600" cy="45720"/>
            </a:xfrm>
            <a:custGeom>
              <a:avLst/>
              <a:gdLst/>
              <a:ahLst/>
              <a:cxnLst/>
              <a:rect l="l" t="t" r="r" b="b"/>
              <a:pathLst>
                <a:path w="6705600" h="45719">
                  <a:moveTo>
                    <a:pt x="0" y="45720"/>
                  </a:moveTo>
                  <a:lnTo>
                    <a:pt x="6705600" y="45720"/>
                  </a:lnTo>
                  <a:lnTo>
                    <a:pt x="6705600" y="0"/>
                  </a:lnTo>
                  <a:lnTo>
                    <a:pt x="0" y="0"/>
                  </a:lnTo>
                  <a:lnTo>
                    <a:pt x="0" y="45720"/>
                  </a:lnTo>
                  <a:close/>
                </a:path>
              </a:pathLst>
            </a:custGeom>
            <a:ln w="25908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6615" y="1458319"/>
            <a:ext cx="8531572" cy="51847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3694" y="891666"/>
            <a:ext cx="50457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565F6C"/>
                </a:solidFill>
                <a:latin typeface="Arial"/>
                <a:cs typeface="Arial"/>
              </a:rPr>
              <a:t>L</a:t>
            </a:r>
            <a:r>
              <a:rPr sz="2400" b="0" dirty="0">
                <a:solidFill>
                  <a:srgbClr val="565F6C"/>
                </a:solidFill>
                <a:latin typeface="Arial"/>
                <a:cs typeface="Arial"/>
              </a:rPr>
              <a:t>EWIN </a:t>
            </a:r>
            <a:r>
              <a:rPr sz="3000" b="0" dirty="0">
                <a:solidFill>
                  <a:srgbClr val="565F6C"/>
                </a:solidFill>
                <a:latin typeface="Arial"/>
                <a:cs typeface="Arial"/>
              </a:rPr>
              <a:t>– </a:t>
            </a:r>
            <a:r>
              <a:rPr sz="2400" b="0" dirty="0">
                <a:solidFill>
                  <a:srgbClr val="565F6C"/>
                </a:solidFill>
                <a:latin typeface="Arial"/>
                <a:cs typeface="Arial"/>
              </a:rPr>
              <a:t>FORCE FIELD</a:t>
            </a:r>
            <a:r>
              <a:rPr sz="2400" b="0" spc="235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2400" b="0" spc="-25" dirty="0">
                <a:solidFill>
                  <a:srgbClr val="565F6C"/>
                </a:solidFill>
                <a:latin typeface="Arial"/>
                <a:cs typeface="Arial"/>
              </a:rPr>
              <a:t>ANALYSIS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761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231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w="58419" h="6858000">
                <a:moveTo>
                  <a:pt x="57924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57924" y="6858000"/>
                </a:lnTo>
                <a:lnTo>
                  <a:pt x="57924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5" name="object 5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3048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C3AD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144">
              <a:solidFill>
                <a:srgbClr val="FD853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5940" y="135762"/>
            <a:ext cx="7270750" cy="121920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 marR="5080">
              <a:lnSpc>
                <a:spcPct val="117400"/>
              </a:lnSpc>
              <a:spcBef>
                <a:spcPts val="245"/>
              </a:spcBef>
            </a:pPr>
            <a:r>
              <a:rPr spc="15" dirty="0">
                <a:solidFill>
                  <a:srgbClr val="C5115E"/>
                </a:solidFill>
              </a:rPr>
              <a:t>D</a:t>
            </a:r>
            <a:r>
              <a:rPr sz="2850" spc="15" dirty="0">
                <a:solidFill>
                  <a:srgbClr val="C5115E"/>
                </a:solidFill>
              </a:rPr>
              <a:t>RIVING </a:t>
            </a:r>
            <a:r>
              <a:rPr spc="-5" dirty="0">
                <a:solidFill>
                  <a:srgbClr val="C5115E"/>
                </a:solidFill>
              </a:rPr>
              <a:t>&amp; </a:t>
            </a:r>
            <a:r>
              <a:rPr sz="2850" spc="15" dirty="0">
                <a:solidFill>
                  <a:srgbClr val="C5115E"/>
                </a:solidFill>
              </a:rPr>
              <a:t>RESTRAINING </a:t>
            </a:r>
            <a:r>
              <a:rPr sz="2850" spc="20" dirty="0">
                <a:solidFill>
                  <a:srgbClr val="C5115E"/>
                </a:solidFill>
              </a:rPr>
              <a:t>FORCES </a:t>
            </a:r>
            <a:r>
              <a:rPr sz="2850" spc="25" dirty="0">
                <a:solidFill>
                  <a:srgbClr val="C5115E"/>
                </a:solidFill>
              </a:rPr>
              <a:t>FOR  </a:t>
            </a:r>
            <a:r>
              <a:rPr sz="2850" spc="15" dirty="0">
                <a:solidFill>
                  <a:srgbClr val="C5115E"/>
                </a:solidFill>
              </a:rPr>
              <a:t>CHANGE</a:t>
            </a:r>
            <a:endParaRPr sz="2850"/>
          </a:p>
        </p:txBody>
      </p:sp>
      <p:sp>
        <p:nvSpPr>
          <p:cNvPr id="9" name="object 9"/>
          <p:cNvSpPr txBox="1"/>
          <p:nvPr/>
        </p:nvSpPr>
        <p:spPr>
          <a:xfrm>
            <a:off x="810259" y="1625853"/>
            <a:ext cx="6903084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Force field analysis looks </a:t>
            </a:r>
            <a:r>
              <a:rPr sz="2400" dirty="0">
                <a:latin typeface="Arial"/>
                <a:cs typeface="Arial"/>
              </a:rPr>
              <a:t>at the forces that </a:t>
            </a:r>
            <a:r>
              <a:rPr sz="2400" spc="-5" dirty="0">
                <a:latin typeface="Arial"/>
                <a:cs typeface="Arial"/>
              </a:rPr>
              <a:t>are  either </a:t>
            </a:r>
            <a:r>
              <a:rPr sz="2400" b="1" i="1" dirty="0">
                <a:solidFill>
                  <a:srgbClr val="6F2F9F"/>
                </a:solidFill>
                <a:latin typeface="Arial"/>
                <a:cs typeface="Arial"/>
              </a:rPr>
              <a:t>driving </a:t>
            </a:r>
            <a:r>
              <a:rPr sz="2400" spc="-5" dirty="0">
                <a:latin typeface="Arial"/>
                <a:cs typeface="Arial"/>
              </a:rPr>
              <a:t>movement towards a change or goal  or are blocking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b="1" i="1" dirty="0">
                <a:solidFill>
                  <a:srgbClr val="6F2F9F"/>
                </a:solidFill>
                <a:latin typeface="Arial"/>
                <a:cs typeface="Arial"/>
              </a:rPr>
              <a:t>restraining</a:t>
            </a:r>
            <a:r>
              <a:rPr sz="2400" dirty="0">
                <a:latin typeface="Arial"/>
                <a:cs typeface="Arial"/>
              </a:rPr>
              <a:t>) movement </a:t>
            </a:r>
            <a:r>
              <a:rPr sz="2400" spc="-5" dirty="0">
                <a:latin typeface="Arial"/>
                <a:cs typeface="Arial"/>
              </a:rPr>
              <a:t>towards a  change or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goal.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91666"/>
            <a:ext cx="3500754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565F6C"/>
                </a:solidFill>
                <a:latin typeface="Arial"/>
                <a:cs typeface="Arial"/>
              </a:rPr>
              <a:t>F</a:t>
            </a:r>
            <a:r>
              <a:rPr sz="2400" b="0" dirty="0">
                <a:solidFill>
                  <a:srgbClr val="565F6C"/>
                </a:solidFill>
                <a:latin typeface="Arial"/>
                <a:cs typeface="Arial"/>
              </a:rPr>
              <a:t>ORCES FOR</a:t>
            </a:r>
            <a:r>
              <a:rPr sz="2400" b="0" spc="254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2400" b="0" spc="-5" dirty="0">
                <a:solidFill>
                  <a:srgbClr val="565F6C"/>
                </a:solidFill>
                <a:latin typeface="Arial"/>
                <a:cs typeface="Arial"/>
              </a:rPr>
              <a:t>CHANGE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9272"/>
            <a:ext cx="2792095" cy="216027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Driving forces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supportive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culture</a:t>
            </a:r>
            <a:endParaRPr sz="2400">
              <a:latin typeface="Arial"/>
              <a:cs typeface="Arial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Participative  management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style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Communication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49622" y="1549272"/>
            <a:ext cx="2700020" cy="216027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Restraining</a:t>
            </a:r>
            <a:r>
              <a:rPr sz="24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forces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Apathy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Hostility</a:t>
            </a:r>
            <a:endParaRPr sz="2400">
              <a:latin typeface="Arial"/>
              <a:cs typeface="Arial"/>
            </a:endParaRPr>
          </a:p>
          <a:p>
            <a:pPr marL="286385" marR="62738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Poor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working  conditions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03606"/>
            <a:ext cx="758825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dirty="0"/>
              <a:t>IMPLEMENTING CHANGE</a:t>
            </a:r>
            <a:r>
              <a:rPr sz="2900" spc="-100" dirty="0"/>
              <a:t> </a:t>
            </a:r>
            <a:r>
              <a:rPr sz="2900" spc="-20" dirty="0"/>
              <a:t>SUCCESSFULLY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535940" y="1016253"/>
            <a:ext cx="7376795" cy="271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329565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Successful implementation of change requires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knowledge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about the change</a:t>
            </a:r>
            <a:r>
              <a:rPr sz="2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process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The change process, propounded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by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Kurt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Lewin,</a:t>
            </a:r>
            <a:endParaRPr sz="2400">
              <a:latin typeface="Arial"/>
              <a:cs typeface="Arial"/>
            </a:endParaRPr>
          </a:p>
          <a:p>
            <a:pPr marL="286385">
              <a:lnSpc>
                <a:spcPct val="100000"/>
              </a:lnSpc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consists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3</a:t>
            </a:r>
            <a:r>
              <a:rPr sz="24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stages:</a:t>
            </a:r>
            <a:endParaRPr sz="2400">
              <a:latin typeface="Arial"/>
              <a:cs typeface="Arial"/>
            </a:endParaRPr>
          </a:p>
          <a:p>
            <a:pPr marL="727710" lvl="1" indent="-3505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727075" algn="l"/>
                <a:tab pos="72834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(1)unfreezing,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(2)</a:t>
            </a:r>
            <a:r>
              <a:rPr sz="21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changing,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(3)</a:t>
            </a:r>
            <a:r>
              <a:rPr sz="21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refreezing</a:t>
            </a:r>
            <a:endParaRPr sz="21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55600" y="4273550"/>
            <a:ext cx="8432800" cy="1736089"/>
            <a:chOff x="355600" y="4273550"/>
            <a:chExt cx="8432800" cy="1736089"/>
          </a:xfrm>
        </p:grpSpPr>
        <p:sp>
          <p:nvSpPr>
            <p:cNvPr id="5" name="object 5"/>
            <p:cNvSpPr/>
            <p:nvPr/>
          </p:nvSpPr>
          <p:spPr>
            <a:xfrm>
              <a:off x="381000" y="4286249"/>
              <a:ext cx="8382000" cy="521334"/>
            </a:xfrm>
            <a:custGeom>
              <a:avLst/>
              <a:gdLst/>
              <a:ahLst/>
              <a:cxnLst/>
              <a:rect l="l" t="t" r="r" b="b"/>
              <a:pathLst>
                <a:path w="8382000" h="521335">
                  <a:moveTo>
                    <a:pt x="8382000" y="0"/>
                  </a:moveTo>
                  <a:lnTo>
                    <a:pt x="8382000" y="0"/>
                  </a:lnTo>
                  <a:lnTo>
                    <a:pt x="0" y="0"/>
                  </a:lnTo>
                  <a:lnTo>
                    <a:pt x="0" y="521335"/>
                  </a:lnTo>
                  <a:lnTo>
                    <a:pt x="8382000" y="521335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1000" y="4807623"/>
              <a:ext cx="8382000" cy="1188720"/>
            </a:xfrm>
            <a:custGeom>
              <a:avLst/>
              <a:gdLst/>
              <a:ahLst/>
              <a:cxnLst/>
              <a:rect l="l" t="t" r="r" b="b"/>
              <a:pathLst>
                <a:path w="8382000" h="1188720">
                  <a:moveTo>
                    <a:pt x="8382000" y="0"/>
                  </a:moveTo>
                  <a:lnTo>
                    <a:pt x="8382000" y="0"/>
                  </a:lnTo>
                  <a:lnTo>
                    <a:pt x="0" y="0"/>
                  </a:lnTo>
                  <a:lnTo>
                    <a:pt x="0" y="1188707"/>
                  </a:lnTo>
                  <a:lnTo>
                    <a:pt x="8382000" y="1188707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D9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00400" y="4279900"/>
              <a:ext cx="2895600" cy="1723389"/>
            </a:xfrm>
            <a:custGeom>
              <a:avLst/>
              <a:gdLst/>
              <a:ahLst/>
              <a:cxnLst/>
              <a:rect l="l" t="t" r="r" b="b"/>
              <a:pathLst>
                <a:path w="2895600" h="1723389">
                  <a:moveTo>
                    <a:pt x="0" y="0"/>
                  </a:moveTo>
                  <a:lnTo>
                    <a:pt x="0" y="1722780"/>
                  </a:lnTo>
                </a:path>
                <a:path w="2895600" h="1723389">
                  <a:moveTo>
                    <a:pt x="219075" y="0"/>
                  </a:moveTo>
                  <a:lnTo>
                    <a:pt x="219075" y="1722780"/>
                  </a:lnTo>
                </a:path>
                <a:path w="2895600" h="1723389">
                  <a:moveTo>
                    <a:pt x="2667000" y="0"/>
                  </a:moveTo>
                  <a:lnTo>
                    <a:pt x="2667000" y="1722780"/>
                  </a:lnTo>
                </a:path>
                <a:path w="2895600" h="1723389">
                  <a:moveTo>
                    <a:pt x="2895600" y="0"/>
                  </a:moveTo>
                  <a:lnTo>
                    <a:pt x="2895600" y="172278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4650" y="4807584"/>
              <a:ext cx="8394700" cy="0"/>
            </a:xfrm>
            <a:custGeom>
              <a:avLst/>
              <a:gdLst/>
              <a:ahLst/>
              <a:cxnLst/>
              <a:rect l="l" t="t" r="r" b="b"/>
              <a:pathLst>
                <a:path w="8394700">
                  <a:moveTo>
                    <a:pt x="0" y="0"/>
                  </a:moveTo>
                  <a:lnTo>
                    <a:pt x="8394700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74650" y="4279900"/>
              <a:ext cx="8394700" cy="1723389"/>
            </a:xfrm>
            <a:custGeom>
              <a:avLst/>
              <a:gdLst/>
              <a:ahLst/>
              <a:cxnLst/>
              <a:rect l="l" t="t" r="r" b="b"/>
              <a:pathLst>
                <a:path w="8394700" h="1723389">
                  <a:moveTo>
                    <a:pt x="6350" y="0"/>
                  </a:moveTo>
                  <a:lnTo>
                    <a:pt x="6350" y="1722780"/>
                  </a:lnTo>
                </a:path>
                <a:path w="8394700" h="1723389">
                  <a:moveTo>
                    <a:pt x="8388350" y="0"/>
                  </a:moveTo>
                  <a:lnTo>
                    <a:pt x="8388350" y="1722780"/>
                  </a:lnTo>
                </a:path>
                <a:path w="8394700" h="1723389">
                  <a:moveTo>
                    <a:pt x="0" y="6350"/>
                  </a:moveTo>
                  <a:lnTo>
                    <a:pt x="8394700" y="6350"/>
                  </a:lnTo>
                </a:path>
                <a:path w="8394700" h="1723389">
                  <a:moveTo>
                    <a:pt x="0" y="1716430"/>
                  </a:moveTo>
                  <a:lnTo>
                    <a:pt x="8394700" y="171643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187602" y="4313631"/>
            <a:ext cx="12058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Unfreezing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02989" y="4313631"/>
            <a:ext cx="10807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Ch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nging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33107" y="4313631"/>
            <a:ext cx="11950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Refreezing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9740" y="4835397"/>
            <a:ext cx="260413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Recognising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need </a:t>
            </a:r>
            <a:r>
              <a:rPr sz="1800" dirty="0">
                <a:latin typeface="Arial"/>
                <a:cs typeface="Arial"/>
              </a:rPr>
              <a:t>for  </a:t>
            </a:r>
            <a:r>
              <a:rPr sz="1800" spc="-10" dirty="0">
                <a:latin typeface="Arial"/>
                <a:cs typeface="Arial"/>
              </a:rPr>
              <a:t>change, </a:t>
            </a:r>
            <a:r>
              <a:rPr sz="1800" spc="-5" dirty="0">
                <a:latin typeface="Arial"/>
                <a:cs typeface="Arial"/>
              </a:rPr>
              <a:t>casting aside old  values, </a:t>
            </a:r>
            <a:r>
              <a:rPr sz="1800" spc="-15" dirty="0">
                <a:latin typeface="Arial"/>
                <a:cs typeface="Arial"/>
              </a:rPr>
              <a:t>behaviour, </a:t>
            </a:r>
            <a:r>
              <a:rPr sz="1800" spc="-5" dirty="0">
                <a:latin typeface="Arial"/>
                <a:cs typeface="Arial"/>
              </a:rPr>
              <a:t>or  Organisational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structures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98596" y="4835397"/>
            <a:ext cx="221297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New values,  behaviours </a:t>
            </a:r>
            <a:r>
              <a:rPr sz="1800" spc="-10" dirty="0">
                <a:latin typeface="Arial"/>
                <a:cs typeface="Arial"/>
              </a:rPr>
              <a:t>and  </a:t>
            </a:r>
            <a:r>
              <a:rPr sz="1800" dirty="0">
                <a:latin typeface="Arial"/>
                <a:cs typeface="Arial"/>
              </a:rPr>
              <a:t>structures </a:t>
            </a:r>
            <a:r>
              <a:rPr sz="1800" spc="-5" dirty="0">
                <a:latin typeface="Arial"/>
                <a:cs typeface="Arial"/>
              </a:rPr>
              <a:t>replace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old  ones. Action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oriented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75628" y="4835397"/>
            <a:ext cx="213487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Making change  </a:t>
            </a:r>
            <a:r>
              <a:rPr sz="1800" spc="-10" dirty="0">
                <a:latin typeface="Arial"/>
                <a:cs typeface="Arial"/>
              </a:rPr>
              <a:t>permanent </a:t>
            </a:r>
            <a:r>
              <a:rPr sz="1800" dirty="0">
                <a:latin typeface="Arial"/>
                <a:cs typeface="Arial"/>
              </a:rPr>
              <a:t>. </a:t>
            </a:r>
            <a:r>
              <a:rPr sz="1800" spc="-5" dirty="0">
                <a:latin typeface="Arial"/>
                <a:cs typeface="Arial"/>
              </a:rPr>
              <a:t>Practice  </a:t>
            </a:r>
            <a:r>
              <a:rPr sz="1800" spc="-15" dirty="0">
                <a:latin typeface="Arial"/>
                <a:cs typeface="Arial"/>
              </a:rPr>
              <a:t>what was </a:t>
            </a:r>
            <a:r>
              <a:rPr sz="1800" spc="-5" dirty="0">
                <a:latin typeface="Arial"/>
                <a:cs typeface="Arial"/>
              </a:rPr>
              <a:t>learnt in  the second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stage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731007" y="5417820"/>
            <a:ext cx="3442970" cy="352425"/>
            <a:chOff x="2731007" y="5417820"/>
            <a:chExt cx="3442970" cy="352425"/>
          </a:xfrm>
        </p:grpSpPr>
        <p:sp>
          <p:nvSpPr>
            <p:cNvPr id="17" name="object 17"/>
            <p:cNvSpPr/>
            <p:nvPr/>
          </p:nvSpPr>
          <p:spPr>
            <a:xfrm>
              <a:off x="2743961" y="5430774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457200" y="0"/>
                  </a:moveTo>
                  <a:lnTo>
                    <a:pt x="457200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457200" y="228600"/>
                  </a:lnTo>
                  <a:lnTo>
                    <a:pt x="457200" y="304800"/>
                  </a:lnTo>
                  <a:lnTo>
                    <a:pt x="609600" y="1524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743961" y="5430774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76200"/>
                  </a:moveTo>
                  <a:lnTo>
                    <a:pt x="457200" y="76200"/>
                  </a:lnTo>
                  <a:lnTo>
                    <a:pt x="457200" y="0"/>
                  </a:lnTo>
                  <a:lnTo>
                    <a:pt x="609600" y="152400"/>
                  </a:lnTo>
                  <a:lnTo>
                    <a:pt x="457200" y="304800"/>
                  </a:lnTo>
                  <a:lnTo>
                    <a:pt x="457200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ln w="25908">
              <a:solidFill>
                <a:srgbClr val="BA60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39561" y="5500878"/>
              <a:ext cx="521334" cy="256540"/>
            </a:xfrm>
            <a:custGeom>
              <a:avLst/>
              <a:gdLst/>
              <a:ahLst/>
              <a:cxnLst/>
              <a:rect l="l" t="t" r="r" b="b"/>
              <a:pathLst>
                <a:path w="521335" h="256539">
                  <a:moveTo>
                    <a:pt x="393191" y="0"/>
                  </a:moveTo>
                  <a:lnTo>
                    <a:pt x="393191" y="64008"/>
                  </a:lnTo>
                  <a:lnTo>
                    <a:pt x="0" y="64008"/>
                  </a:lnTo>
                  <a:lnTo>
                    <a:pt x="0" y="192024"/>
                  </a:lnTo>
                  <a:lnTo>
                    <a:pt x="393191" y="192024"/>
                  </a:lnTo>
                  <a:lnTo>
                    <a:pt x="393191" y="256032"/>
                  </a:lnTo>
                  <a:lnTo>
                    <a:pt x="521208" y="128016"/>
                  </a:lnTo>
                  <a:lnTo>
                    <a:pt x="393191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39561" y="5500878"/>
              <a:ext cx="521334" cy="256540"/>
            </a:xfrm>
            <a:custGeom>
              <a:avLst/>
              <a:gdLst/>
              <a:ahLst/>
              <a:cxnLst/>
              <a:rect l="l" t="t" r="r" b="b"/>
              <a:pathLst>
                <a:path w="521335" h="256539">
                  <a:moveTo>
                    <a:pt x="0" y="64008"/>
                  </a:moveTo>
                  <a:lnTo>
                    <a:pt x="393191" y="64008"/>
                  </a:lnTo>
                  <a:lnTo>
                    <a:pt x="393191" y="0"/>
                  </a:lnTo>
                  <a:lnTo>
                    <a:pt x="521208" y="128016"/>
                  </a:lnTo>
                  <a:lnTo>
                    <a:pt x="393191" y="256032"/>
                  </a:lnTo>
                  <a:lnTo>
                    <a:pt x="393191" y="192024"/>
                  </a:lnTo>
                  <a:lnTo>
                    <a:pt x="0" y="192024"/>
                  </a:lnTo>
                  <a:lnTo>
                    <a:pt x="0" y="64008"/>
                  </a:lnTo>
                  <a:close/>
                </a:path>
              </a:pathLst>
            </a:custGeom>
            <a:ln w="25907">
              <a:solidFill>
                <a:srgbClr val="BA60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56362"/>
            <a:ext cx="59677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STEPS </a:t>
            </a:r>
            <a:r>
              <a:rPr sz="3200" spc="-10" dirty="0"/>
              <a:t>IN </a:t>
            </a:r>
            <a:r>
              <a:rPr sz="3200" dirty="0"/>
              <a:t>MANAGED</a:t>
            </a:r>
            <a:r>
              <a:rPr sz="3200" spc="-50" dirty="0"/>
              <a:t> </a:t>
            </a:r>
            <a:r>
              <a:rPr sz="3200" dirty="0"/>
              <a:t>CHANGE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31140" y="1321053"/>
            <a:ext cx="8506460" cy="4124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Need for change can be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identified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either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through</a:t>
            </a:r>
            <a:r>
              <a:rPr sz="2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internal  factors or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through external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forces that may be in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place.  Once this need is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identified,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the following steps can be  taken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implement such change:</a:t>
            </a:r>
            <a:endParaRPr sz="2400">
              <a:latin typeface="Arial"/>
              <a:cs typeface="Arial"/>
            </a:endParaRPr>
          </a:p>
          <a:p>
            <a:pPr marL="927100" lvl="1" indent="-183515">
              <a:lnSpc>
                <a:spcPct val="100000"/>
              </a:lnSpc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1. 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Develop new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goals and</a:t>
            </a:r>
            <a:r>
              <a:rPr sz="1800" b="1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objectives</a:t>
            </a:r>
            <a:endParaRPr sz="1800">
              <a:latin typeface="Arial"/>
              <a:cs typeface="Arial"/>
            </a:endParaRPr>
          </a:p>
          <a:p>
            <a:pPr marL="927100" lvl="1" indent="-183515">
              <a:lnSpc>
                <a:spcPct val="100000"/>
              </a:lnSpc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2. Select an agent for</a:t>
            </a:r>
            <a:r>
              <a:rPr sz="18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change</a:t>
            </a:r>
            <a:endParaRPr sz="1800">
              <a:latin typeface="Arial"/>
              <a:cs typeface="Arial"/>
            </a:endParaRPr>
          </a:p>
          <a:p>
            <a:pPr marL="927100" lvl="1" indent="-183515">
              <a:lnSpc>
                <a:spcPct val="100000"/>
              </a:lnSpc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3.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Diagnose the</a:t>
            </a:r>
            <a:r>
              <a:rPr sz="18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problem</a:t>
            </a:r>
            <a:endParaRPr sz="1800">
              <a:latin typeface="Arial"/>
              <a:cs typeface="Arial"/>
            </a:endParaRPr>
          </a:p>
          <a:p>
            <a:pPr marL="927100" lvl="1" indent="-183515">
              <a:lnSpc>
                <a:spcPct val="100000"/>
              </a:lnSpc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4. Select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 methodology</a:t>
            </a:r>
            <a:endParaRPr sz="1800">
              <a:latin typeface="Arial"/>
              <a:cs typeface="Arial"/>
            </a:endParaRPr>
          </a:p>
          <a:p>
            <a:pPr marL="927100" lvl="1" indent="-183515">
              <a:lnSpc>
                <a:spcPct val="100000"/>
              </a:lnSpc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5. 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Develop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800" b="1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endParaRPr sz="1800">
              <a:latin typeface="Arial"/>
              <a:cs typeface="Arial"/>
            </a:endParaRPr>
          </a:p>
          <a:p>
            <a:pPr marL="927100" lvl="1" indent="-183515">
              <a:lnSpc>
                <a:spcPct val="100000"/>
              </a:lnSpc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6. Strategy for implementation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800" b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endParaRPr sz="1800">
              <a:latin typeface="Arial"/>
              <a:cs typeface="Arial"/>
            </a:endParaRPr>
          </a:p>
          <a:p>
            <a:pPr marL="927100" lvl="1" indent="-183515">
              <a:lnSpc>
                <a:spcPct val="100000"/>
              </a:lnSpc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7. Implementation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 plan</a:t>
            </a:r>
            <a:endParaRPr sz="1800">
              <a:latin typeface="Arial"/>
              <a:cs typeface="Arial"/>
            </a:endParaRPr>
          </a:p>
          <a:p>
            <a:pPr marL="927100" lvl="1" indent="-183515">
              <a:lnSpc>
                <a:spcPct val="100000"/>
              </a:lnSpc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8. 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Receive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evaluate</a:t>
            </a:r>
            <a:r>
              <a:rPr sz="18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feedback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32562"/>
            <a:ext cx="51619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5" dirty="0"/>
              <a:t>RESISTANCE </a:t>
            </a:r>
            <a:r>
              <a:rPr sz="3200" spc="-35" dirty="0"/>
              <a:t>TO</a:t>
            </a:r>
            <a:r>
              <a:rPr sz="3200" spc="-40" dirty="0"/>
              <a:t> </a:t>
            </a:r>
            <a:r>
              <a:rPr sz="3200" dirty="0"/>
              <a:t>CHANGE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07340" y="1016253"/>
            <a:ext cx="8507095" cy="377507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Resistance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change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-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 natural</a:t>
            </a:r>
            <a:r>
              <a:rPr sz="24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phenomenon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Not all change is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resisted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organisation changes are accepted than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resisted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Acceptance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change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is</a:t>
            </a:r>
            <a:r>
              <a:rPr sz="24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Adaption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Resistance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change is Unnatural</a:t>
            </a:r>
            <a:r>
              <a:rPr sz="24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behavior</a:t>
            </a:r>
            <a:endParaRPr sz="2400">
              <a:latin typeface="Arial"/>
              <a:cs typeface="Arial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Failure 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understand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this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characteristic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resistance  can cause many managers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attempt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run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through  changes rather than try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understand the sources of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the 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resistance.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0"/>
            <a:ext cx="6520815" cy="159321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260"/>
              </a:spcBef>
            </a:pPr>
            <a:r>
              <a:rPr sz="3200" dirty="0"/>
              <a:t>S</a:t>
            </a:r>
            <a:r>
              <a:rPr sz="2550" dirty="0"/>
              <a:t>OURCES OF </a:t>
            </a:r>
            <a:r>
              <a:rPr sz="2550" spc="-15" dirty="0"/>
              <a:t>RESISTANCE </a:t>
            </a:r>
            <a:r>
              <a:rPr sz="2550" spc="-25" dirty="0"/>
              <a:t>TO </a:t>
            </a:r>
            <a:r>
              <a:rPr sz="2550" dirty="0"/>
              <a:t>CHANGE  </a:t>
            </a:r>
            <a:r>
              <a:rPr sz="2550" spc="-80" dirty="0"/>
              <a:t>MAY</a:t>
            </a:r>
            <a:r>
              <a:rPr sz="2550" spc="150" dirty="0"/>
              <a:t> </a:t>
            </a:r>
            <a:r>
              <a:rPr sz="2550" dirty="0"/>
              <a:t>BE</a:t>
            </a:r>
            <a:endParaRPr sz="2550"/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50" spc="-25" dirty="0"/>
              <a:t>RATIONAL </a:t>
            </a:r>
            <a:r>
              <a:rPr sz="2550" dirty="0"/>
              <a:t>OR</a:t>
            </a:r>
            <a:r>
              <a:rPr sz="2550" spc="345" dirty="0"/>
              <a:t> </a:t>
            </a:r>
            <a:r>
              <a:rPr sz="2550" dirty="0"/>
              <a:t>EMOTIONAL</a:t>
            </a:r>
            <a:r>
              <a:rPr sz="3200" dirty="0"/>
              <a:t>.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01700" y="2020265"/>
            <a:ext cx="2985770" cy="2979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marR="5080" indent="-274955">
              <a:lnSpc>
                <a:spcPct val="100000"/>
              </a:lnSpc>
              <a:spcBef>
                <a:spcPts val="95"/>
              </a:spcBef>
              <a:buClr>
                <a:srgbClr val="FD8537"/>
              </a:buClr>
              <a:buSzPct val="78947"/>
              <a:buFont typeface="Arial"/>
              <a:buChar char=""/>
              <a:tabLst>
                <a:tab pos="287020" algn="l"/>
                <a:tab pos="287655" algn="l"/>
              </a:tabLst>
            </a:pP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occurs </a:t>
            </a:r>
            <a:r>
              <a:rPr sz="1900" b="1" spc="10" dirty="0">
                <a:solidFill>
                  <a:srgbClr val="001F5F"/>
                </a:solidFill>
                <a:latin typeface="Arial"/>
                <a:cs typeface="Arial"/>
              </a:rPr>
              <a:t>when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people</a:t>
            </a:r>
            <a:r>
              <a:rPr sz="19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001F5F"/>
                </a:solidFill>
                <a:latin typeface="Arial"/>
                <a:cs typeface="Arial"/>
              </a:rPr>
              <a:t>do 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not </a:t>
            </a:r>
            <a:r>
              <a:rPr sz="1900" b="1" spc="-15" dirty="0">
                <a:solidFill>
                  <a:srgbClr val="001F5F"/>
                </a:solidFill>
                <a:latin typeface="Arial"/>
                <a:cs typeface="Arial"/>
              </a:rPr>
              <a:t>have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the proper  </a:t>
            </a:r>
            <a:r>
              <a:rPr sz="1900" b="1" dirty="0">
                <a:solidFill>
                  <a:srgbClr val="001F5F"/>
                </a:solidFill>
                <a:latin typeface="Arial"/>
                <a:cs typeface="Arial"/>
              </a:rPr>
              <a:t>knowledge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or  information to evaluate  the</a:t>
            </a:r>
            <a:r>
              <a:rPr sz="19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change.</a:t>
            </a:r>
            <a:endParaRPr sz="1900">
              <a:latin typeface="Arial"/>
              <a:cs typeface="Arial"/>
            </a:endParaRPr>
          </a:p>
          <a:p>
            <a:pPr marL="287020" marR="73660" indent="-274955">
              <a:lnSpc>
                <a:spcPct val="100000"/>
              </a:lnSpc>
              <a:spcBef>
                <a:spcPts val="459"/>
              </a:spcBef>
              <a:buClr>
                <a:srgbClr val="FD8537"/>
              </a:buClr>
              <a:buSzPct val="78947"/>
              <a:buFont typeface="Arial"/>
              <a:buChar char=""/>
              <a:tabLst>
                <a:tab pos="287020" algn="l"/>
                <a:tab pos="287655" algn="l"/>
              </a:tabLst>
            </a:pPr>
            <a:r>
              <a:rPr sz="1900" b="1" spc="-10" dirty="0">
                <a:solidFill>
                  <a:srgbClr val="001F5F"/>
                </a:solidFill>
                <a:latin typeface="Arial"/>
                <a:cs typeface="Arial"/>
              </a:rPr>
              <a:t>Providing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information  (in the form of data,  facts, or other </a:t>
            </a:r>
            <a:r>
              <a:rPr sz="1900" b="1" spc="-10" dirty="0">
                <a:solidFill>
                  <a:srgbClr val="001F5F"/>
                </a:solidFill>
                <a:latin typeface="Arial"/>
                <a:cs typeface="Arial"/>
              </a:rPr>
              <a:t>types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of  concrete information)  reduces the</a:t>
            </a:r>
            <a:r>
              <a:rPr sz="19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resistance</a:t>
            </a:r>
            <a:endParaRPr sz="1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625854"/>
            <a:ext cx="69246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95"/>
              </a:spcBef>
              <a:buClr>
                <a:srgbClr val="FD8537"/>
              </a:buClr>
              <a:buSzPct val="68181"/>
              <a:buFont typeface="Wingdings"/>
              <a:buChar char=""/>
              <a:tabLst>
                <a:tab pos="287020" algn="l"/>
                <a:tab pos="3825875" algn="l"/>
              </a:tabLst>
            </a:pPr>
            <a:r>
              <a:rPr sz="2200" b="1" i="1" spc="-5" dirty="0">
                <a:solidFill>
                  <a:srgbClr val="001F5F"/>
                </a:solidFill>
                <a:latin typeface="Arial"/>
                <a:cs typeface="Arial"/>
              </a:rPr>
              <a:t>Rational</a:t>
            </a:r>
            <a:r>
              <a:rPr sz="2200" b="1" i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i="1" spc="-5" dirty="0">
                <a:solidFill>
                  <a:srgbClr val="001F5F"/>
                </a:solidFill>
                <a:latin typeface="Arial"/>
                <a:cs typeface="Arial"/>
              </a:rPr>
              <a:t>resistance	</a:t>
            </a:r>
            <a:r>
              <a:rPr sz="1500" spc="30" dirty="0">
                <a:solidFill>
                  <a:srgbClr val="FD8537"/>
                </a:solidFill>
                <a:latin typeface="Wingdings"/>
                <a:cs typeface="Wingdings"/>
              </a:rPr>
              <a:t></a:t>
            </a:r>
            <a:r>
              <a:rPr sz="1500" spc="30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200" b="1" i="1" spc="-5" dirty="0">
                <a:solidFill>
                  <a:srgbClr val="001F5F"/>
                </a:solidFill>
                <a:latin typeface="Arial"/>
                <a:cs typeface="Arial"/>
              </a:rPr>
              <a:t>Emotional</a:t>
            </a:r>
            <a:r>
              <a:rPr sz="2200" b="1" i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i="1" spc="-5" dirty="0">
                <a:solidFill>
                  <a:srgbClr val="001F5F"/>
                </a:solidFill>
                <a:latin typeface="Arial"/>
                <a:cs typeface="Arial"/>
              </a:rPr>
              <a:t>resistance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15383" y="2020265"/>
            <a:ext cx="3064510" cy="2979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95"/>
              </a:spcBef>
              <a:buClr>
                <a:srgbClr val="FD8537"/>
              </a:buClr>
              <a:buSzPct val="78947"/>
              <a:buFont typeface="Arial"/>
              <a:buChar char=""/>
              <a:tabLst>
                <a:tab pos="286385" algn="l"/>
                <a:tab pos="287020" algn="l"/>
              </a:tabLst>
            </a:pPr>
            <a:r>
              <a:rPr sz="1900" b="1" i="1" dirty="0">
                <a:solidFill>
                  <a:srgbClr val="001F5F"/>
                </a:solidFill>
                <a:latin typeface="Arial"/>
                <a:cs typeface="Arial"/>
              </a:rPr>
              <a:t>involves </a:t>
            </a:r>
            <a:r>
              <a:rPr sz="1900" b="1" i="1" spc="-5" dirty="0">
                <a:solidFill>
                  <a:srgbClr val="001F5F"/>
                </a:solidFill>
                <a:latin typeface="Arial"/>
                <a:cs typeface="Arial"/>
              </a:rPr>
              <a:t>the  </a:t>
            </a:r>
            <a:r>
              <a:rPr sz="1900" b="1" i="1" dirty="0">
                <a:solidFill>
                  <a:srgbClr val="001F5F"/>
                </a:solidFill>
                <a:latin typeface="Arial"/>
                <a:cs typeface="Arial"/>
              </a:rPr>
              <a:t>psychological</a:t>
            </a:r>
            <a:r>
              <a:rPr sz="1900" b="1" i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problems  </a:t>
            </a:r>
            <a:r>
              <a:rPr sz="19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1900" b="1" spc="-25" dirty="0">
                <a:solidFill>
                  <a:srgbClr val="001F5F"/>
                </a:solidFill>
                <a:latin typeface="Arial"/>
                <a:cs typeface="Arial"/>
              </a:rPr>
              <a:t>fear, anxiety,  </a:t>
            </a:r>
            <a:r>
              <a:rPr sz="1900" b="1" dirty="0">
                <a:solidFill>
                  <a:srgbClr val="001F5F"/>
                </a:solidFill>
                <a:latin typeface="Arial"/>
                <a:cs typeface="Arial"/>
              </a:rPr>
              <a:t>suspicion, </a:t>
            </a:r>
            <a:r>
              <a:rPr sz="1900" b="1" spc="-20" dirty="0">
                <a:solidFill>
                  <a:srgbClr val="001F5F"/>
                </a:solidFill>
                <a:latin typeface="Arial"/>
                <a:cs typeface="Arial"/>
              </a:rPr>
              <a:t>insecurity, 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1900" b="1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like.</a:t>
            </a:r>
            <a:endParaRPr sz="1900">
              <a:latin typeface="Arial"/>
              <a:cs typeface="Arial"/>
            </a:endParaRPr>
          </a:p>
          <a:p>
            <a:pPr marL="286385" marR="196215" indent="-274320">
              <a:lnSpc>
                <a:spcPct val="100000"/>
              </a:lnSpc>
              <a:spcBef>
                <a:spcPts val="459"/>
              </a:spcBef>
              <a:buClr>
                <a:srgbClr val="FD8537"/>
              </a:buClr>
              <a:buSzPct val="78947"/>
              <a:buFont typeface="Arial"/>
              <a:buChar char=""/>
              <a:tabLst>
                <a:tab pos="286385" algn="l"/>
                <a:tab pos="287020" algn="l"/>
              </a:tabLst>
            </a:pP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These feelings are  </a:t>
            </a:r>
            <a:r>
              <a:rPr sz="1900" b="1" spc="-10" dirty="0">
                <a:solidFill>
                  <a:srgbClr val="001F5F"/>
                </a:solidFill>
                <a:latin typeface="Arial"/>
                <a:cs typeface="Arial"/>
              </a:rPr>
              <a:t>evoked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because </a:t>
            </a:r>
            <a:r>
              <a:rPr sz="1900" b="1" dirty="0">
                <a:solidFill>
                  <a:srgbClr val="001F5F"/>
                </a:solidFill>
                <a:latin typeface="Arial"/>
                <a:cs typeface="Arial"/>
              </a:rPr>
              <a:t>of  </a:t>
            </a:r>
            <a:r>
              <a:rPr sz="1900" b="1" spc="-10" dirty="0">
                <a:solidFill>
                  <a:srgbClr val="001F5F"/>
                </a:solidFill>
                <a:latin typeface="Arial"/>
                <a:cs typeface="Arial"/>
              </a:rPr>
              <a:t>people’s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perception </a:t>
            </a:r>
            <a:r>
              <a:rPr sz="1900" b="1" dirty="0">
                <a:solidFill>
                  <a:srgbClr val="001F5F"/>
                </a:solidFill>
                <a:latin typeface="Arial"/>
                <a:cs typeface="Arial"/>
              </a:rPr>
              <a:t>of  how the change </a:t>
            </a:r>
            <a:r>
              <a:rPr sz="1900" b="1" spc="5" dirty="0">
                <a:solidFill>
                  <a:srgbClr val="001F5F"/>
                </a:solidFill>
                <a:latin typeface="Arial"/>
                <a:cs typeface="Arial"/>
              </a:rPr>
              <a:t>will  </a:t>
            </a:r>
            <a:r>
              <a:rPr sz="1900" b="1" dirty="0">
                <a:solidFill>
                  <a:srgbClr val="001F5F"/>
                </a:solidFill>
                <a:latin typeface="Arial"/>
                <a:cs typeface="Arial"/>
              </a:rPr>
              <a:t>affect</a:t>
            </a:r>
            <a:r>
              <a:rPr sz="19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them.</a:t>
            </a:r>
            <a:endParaRPr sz="1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47802"/>
            <a:ext cx="54705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(</a:t>
            </a:r>
            <a:r>
              <a:rPr sz="2850" spc="5" dirty="0"/>
              <a:t>A</a:t>
            </a:r>
            <a:r>
              <a:rPr spc="5" dirty="0"/>
              <a:t>) </a:t>
            </a:r>
            <a:r>
              <a:rPr spc="15" dirty="0"/>
              <a:t>C</a:t>
            </a:r>
            <a:r>
              <a:rPr sz="2850" spc="15" dirty="0"/>
              <a:t>AUSES </a:t>
            </a:r>
            <a:r>
              <a:rPr sz="2850" spc="20" dirty="0"/>
              <a:t>OF</a:t>
            </a:r>
            <a:r>
              <a:rPr sz="2850" spc="355" dirty="0"/>
              <a:t> </a:t>
            </a:r>
            <a:r>
              <a:rPr spc="-10" dirty="0"/>
              <a:t>R</a:t>
            </a:r>
            <a:r>
              <a:rPr sz="2850" spc="-10" dirty="0"/>
              <a:t>ESISTANCE</a:t>
            </a:r>
            <a:endParaRPr sz="285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432434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pc="-5" dirty="0"/>
              <a:t>All changes are </a:t>
            </a:r>
            <a:r>
              <a:rPr dirty="0"/>
              <a:t>not </a:t>
            </a:r>
            <a:r>
              <a:rPr spc="-5" dirty="0"/>
              <a:t>resisted. Some are </a:t>
            </a:r>
            <a:r>
              <a:rPr dirty="0"/>
              <a:t>wanted </a:t>
            </a:r>
            <a:r>
              <a:rPr spc="-5" dirty="0"/>
              <a:t>by the  </a:t>
            </a:r>
            <a:r>
              <a:rPr dirty="0"/>
              <a:t>workers</a:t>
            </a: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pc="-5" dirty="0"/>
              <a:t>Resistance </a:t>
            </a:r>
            <a:r>
              <a:rPr dirty="0"/>
              <a:t>to </a:t>
            </a:r>
            <a:r>
              <a:rPr spc="-5" dirty="0"/>
              <a:t>change </a:t>
            </a:r>
            <a:r>
              <a:rPr dirty="0"/>
              <a:t>is </a:t>
            </a:r>
            <a:r>
              <a:rPr spc="-5" dirty="0"/>
              <a:t>caused </a:t>
            </a:r>
            <a:r>
              <a:rPr dirty="0"/>
              <a:t>by </a:t>
            </a:r>
            <a:r>
              <a:rPr spc="-10" dirty="0"/>
              <a:t>individual’s </a:t>
            </a:r>
            <a:r>
              <a:rPr spc="-5" dirty="0"/>
              <a:t>attitudes  </a:t>
            </a:r>
            <a:r>
              <a:rPr dirty="0"/>
              <a:t>which </a:t>
            </a:r>
            <a:r>
              <a:rPr spc="-5" dirty="0"/>
              <a:t>are influenced</a:t>
            </a:r>
            <a:r>
              <a:rPr spc="-70" dirty="0"/>
              <a:t> </a:t>
            </a:r>
            <a:r>
              <a:rPr spc="-15" dirty="0"/>
              <a:t>by:</a:t>
            </a: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145" algn="l"/>
                <a:tab pos="652780" algn="l"/>
              </a:tabLst>
            </a:pPr>
            <a:r>
              <a:rPr sz="2100" b="1" i="1" spc="-5" dirty="0">
                <a:solidFill>
                  <a:srgbClr val="001F5F"/>
                </a:solidFill>
                <a:latin typeface="Arial"/>
                <a:cs typeface="Arial"/>
              </a:rPr>
              <a:t>1. </a:t>
            </a:r>
            <a:r>
              <a:rPr sz="2100" b="1" i="1" dirty="0">
                <a:solidFill>
                  <a:srgbClr val="001F5F"/>
                </a:solidFill>
                <a:latin typeface="Arial"/>
                <a:cs typeface="Arial"/>
              </a:rPr>
              <a:t>Economic </a:t>
            </a:r>
            <a:r>
              <a:rPr sz="2100" b="1" i="1" spc="-5" dirty="0">
                <a:solidFill>
                  <a:srgbClr val="001F5F"/>
                </a:solidFill>
                <a:latin typeface="Arial"/>
                <a:cs typeface="Arial"/>
              </a:rPr>
              <a:t>Factors</a:t>
            </a:r>
            <a:endParaRPr sz="2100">
              <a:latin typeface="Arial"/>
              <a:cs typeface="Arial"/>
            </a:endParaRPr>
          </a:p>
          <a:p>
            <a:pPr marL="927100" lvl="2" indent="-183515">
              <a:lnSpc>
                <a:spcPct val="100000"/>
              </a:lnSpc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Workers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apprehend technological</a:t>
            </a:r>
            <a:r>
              <a:rPr sz="18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unemployment.</a:t>
            </a:r>
            <a:endParaRPr sz="18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490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145" algn="l"/>
                <a:tab pos="652780" algn="l"/>
              </a:tabLst>
            </a:pP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2.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Psychological</a:t>
            </a:r>
            <a:r>
              <a:rPr sz="21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Factors</a:t>
            </a:r>
            <a:endParaRPr sz="2100">
              <a:latin typeface="Arial"/>
              <a:cs typeface="Arial"/>
            </a:endParaRPr>
          </a:p>
          <a:p>
            <a:pPr marL="927100" marR="241300" lvl="2" indent="-182880">
              <a:lnSpc>
                <a:spcPct val="100000"/>
              </a:lnSpc>
              <a:spcBef>
                <a:spcPts val="45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Fear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psychological needs affected (sense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pride, 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achievement, 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self-fulfilment)</a:t>
            </a:r>
            <a:endParaRPr sz="18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490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145" algn="l"/>
                <a:tab pos="652780" algn="l"/>
              </a:tabLst>
            </a:pPr>
            <a:r>
              <a:rPr sz="2100" b="1" i="1" spc="-5" dirty="0">
                <a:solidFill>
                  <a:srgbClr val="001F5F"/>
                </a:solidFill>
                <a:latin typeface="Arial"/>
                <a:cs typeface="Arial"/>
              </a:rPr>
              <a:t>3. </a:t>
            </a:r>
            <a:r>
              <a:rPr sz="2100" b="1" i="1" dirty="0">
                <a:solidFill>
                  <a:srgbClr val="001F5F"/>
                </a:solidFill>
                <a:latin typeface="Arial"/>
                <a:cs typeface="Arial"/>
              </a:rPr>
              <a:t>Social</a:t>
            </a:r>
            <a:r>
              <a:rPr sz="2100" b="1" i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i="1" spc="-5" dirty="0">
                <a:solidFill>
                  <a:srgbClr val="001F5F"/>
                </a:solidFill>
                <a:latin typeface="Arial"/>
                <a:cs typeface="Arial"/>
              </a:rPr>
              <a:t>Factors</a:t>
            </a:r>
            <a:endParaRPr sz="2100">
              <a:latin typeface="Arial"/>
              <a:cs typeface="Arial"/>
            </a:endParaRPr>
          </a:p>
          <a:p>
            <a:pPr marL="927100" lvl="2" indent="-183515">
              <a:lnSpc>
                <a:spcPct val="100000"/>
              </a:lnSpc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social needs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like friendship, belongingness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(informal</a:t>
            </a:r>
            <a:r>
              <a:rPr sz="18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groups)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98703"/>
            <a:ext cx="60299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(</a:t>
            </a:r>
            <a:r>
              <a:rPr sz="2850" spc="5" dirty="0"/>
              <a:t>B</a:t>
            </a:r>
            <a:r>
              <a:rPr spc="5" dirty="0"/>
              <a:t>) </a:t>
            </a:r>
            <a:r>
              <a:rPr spc="10" dirty="0"/>
              <a:t>S</a:t>
            </a:r>
            <a:r>
              <a:rPr sz="2850" spc="10" dirty="0"/>
              <a:t>YMPTOMS </a:t>
            </a:r>
            <a:r>
              <a:rPr sz="2850" spc="20" dirty="0"/>
              <a:t>OF</a:t>
            </a:r>
            <a:r>
              <a:rPr sz="2850" spc="370" dirty="0"/>
              <a:t> </a:t>
            </a:r>
            <a:r>
              <a:rPr spc="-10" dirty="0"/>
              <a:t>R</a:t>
            </a:r>
            <a:r>
              <a:rPr sz="2850" spc="-10" dirty="0"/>
              <a:t>ESISTANCE</a:t>
            </a:r>
            <a:endParaRPr sz="2850"/>
          </a:p>
        </p:txBody>
      </p:sp>
      <p:sp>
        <p:nvSpPr>
          <p:cNvPr id="3" name="object 3"/>
          <p:cNvSpPr txBox="1"/>
          <p:nvPr/>
        </p:nvSpPr>
        <p:spPr>
          <a:xfrm>
            <a:off x="231140" y="1701352"/>
            <a:ext cx="7731125" cy="223710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Hostility or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aggression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is the immediate</a:t>
            </a:r>
            <a:r>
              <a:rPr sz="2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reaction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Apathy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towards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his</a:t>
            </a:r>
            <a:r>
              <a:rPr sz="2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work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Absenteeism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tardiness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Anxiety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 tension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Signs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of resistance (strikes, “restriction of</a:t>
            </a:r>
            <a:r>
              <a:rPr sz="2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output”)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56362"/>
            <a:ext cx="51161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(</a:t>
            </a:r>
            <a:r>
              <a:rPr sz="2550" dirty="0"/>
              <a:t>C</a:t>
            </a:r>
            <a:r>
              <a:rPr sz="3200" dirty="0"/>
              <a:t>) B</a:t>
            </a:r>
            <a:r>
              <a:rPr sz="2550" dirty="0"/>
              <a:t>ENEFITS </a:t>
            </a:r>
            <a:r>
              <a:rPr sz="2550" spc="5" dirty="0"/>
              <a:t>OF</a:t>
            </a:r>
            <a:r>
              <a:rPr sz="2550" spc="350" dirty="0"/>
              <a:t> </a:t>
            </a:r>
            <a:r>
              <a:rPr sz="3200" spc="-20" dirty="0"/>
              <a:t>R</a:t>
            </a:r>
            <a:r>
              <a:rPr sz="2550" spc="-20" dirty="0"/>
              <a:t>ESISTANCE</a:t>
            </a:r>
            <a:endParaRPr sz="2550"/>
          </a:p>
        </p:txBody>
      </p:sp>
      <p:sp>
        <p:nvSpPr>
          <p:cNvPr id="3" name="object 3"/>
          <p:cNvSpPr txBox="1"/>
          <p:nvPr/>
        </p:nvSpPr>
        <p:spPr>
          <a:xfrm>
            <a:off x="307340" y="1016253"/>
            <a:ext cx="8420100" cy="407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Contrary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popular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opinion,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resistance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change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is not 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bad.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Resistance can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bring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some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benefits:</a:t>
            </a:r>
            <a:endParaRPr sz="2400">
              <a:latin typeface="Arial"/>
              <a:cs typeface="Arial"/>
            </a:endParaRPr>
          </a:p>
          <a:p>
            <a:pPr marL="652145" marR="98806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145" algn="l"/>
                <a:tab pos="652780" algn="l"/>
              </a:tabLst>
            </a:pP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Encourage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management to </a:t>
            </a:r>
            <a:r>
              <a:rPr sz="2100" b="1" spc="-10" dirty="0">
                <a:solidFill>
                  <a:srgbClr val="001F5F"/>
                </a:solidFill>
                <a:latin typeface="Arial"/>
                <a:cs typeface="Arial"/>
              </a:rPr>
              <a:t>re-examine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its change 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proposals</a:t>
            </a:r>
            <a:endParaRPr sz="21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145" algn="l"/>
                <a:tab pos="652780" algn="l"/>
              </a:tabLst>
            </a:pP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Identify specific problem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areas 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where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change is likely</a:t>
            </a:r>
            <a:r>
              <a:rPr sz="21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endParaRPr sz="2100">
              <a:latin typeface="Arial"/>
              <a:cs typeface="Arial"/>
            </a:endParaRPr>
          </a:p>
          <a:p>
            <a:pPr marL="652145">
              <a:lnSpc>
                <a:spcPct val="100000"/>
              </a:lnSpc>
            </a:pP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cause</a:t>
            </a:r>
            <a:r>
              <a:rPr sz="21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difficulties</a:t>
            </a:r>
            <a:endParaRPr sz="21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145" algn="l"/>
                <a:tab pos="652780" algn="l"/>
              </a:tabLst>
            </a:pP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Encouraged to do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a better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job of communicating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100" b="1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change</a:t>
            </a:r>
            <a:endParaRPr sz="2100">
              <a:latin typeface="Arial"/>
              <a:cs typeface="Arial"/>
            </a:endParaRPr>
          </a:p>
          <a:p>
            <a:pPr marL="652145" marR="441959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145" algn="l"/>
                <a:tab pos="652780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Resistance also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gives management information about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the 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intensity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of employee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emotions on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2100" b="1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issue</a:t>
            </a:r>
            <a:endParaRPr sz="21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145" algn="l"/>
                <a:tab pos="652780" algn="l"/>
              </a:tabLst>
            </a:pP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Encourage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employee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to think and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talk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more about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100"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change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464565"/>
            <a:ext cx="24339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20" dirty="0"/>
              <a:t>O</a:t>
            </a:r>
            <a:r>
              <a:rPr sz="2400" spc="-20" dirty="0"/>
              <a:t>RGANISATION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07340" y="1169034"/>
            <a:ext cx="8152765" cy="304355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9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Organization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is a social</a:t>
            </a:r>
            <a:r>
              <a:rPr sz="2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system.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All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parts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organization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affect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all other</a:t>
            </a:r>
            <a:r>
              <a:rPr sz="2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parts</a:t>
            </a:r>
            <a:endParaRPr sz="2400">
              <a:latin typeface="Arial"/>
              <a:cs typeface="Arial"/>
            </a:endParaRPr>
          </a:p>
          <a:p>
            <a:pPr marL="286385" marR="315595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Anything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happening at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one end is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transmitted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the  other end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Interrelationship between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the elements &amp;</a:t>
            </a:r>
            <a:r>
              <a:rPr sz="2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environment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Disturbance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this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naturally exercises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pressure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Evokes a reaction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–</a:t>
            </a:r>
            <a:r>
              <a:rPr sz="24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acceptance/rejection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03606"/>
            <a:ext cx="758825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dirty="0"/>
              <a:t>IMPLEMENTING CHANGE</a:t>
            </a:r>
            <a:r>
              <a:rPr sz="2900" spc="-100" dirty="0"/>
              <a:t> </a:t>
            </a:r>
            <a:r>
              <a:rPr sz="2900" spc="-20" dirty="0"/>
              <a:t>SUCCESSFULLY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535940" y="1016253"/>
            <a:ext cx="7376795" cy="271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329565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Successful implementation of change requires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knowledge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about the change</a:t>
            </a:r>
            <a:r>
              <a:rPr sz="2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process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The change process, propounded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by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Kurt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Lewin,</a:t>
            </a:r>
            <a:endParaRPr sz="2400">
              <a:latin typeface="Arial"/>
              <a:cs typeface="Arial"/>
            </a:endParaRPr>
          </a:p>
          <a:p>
            <a:pPr marL="286385">
              <a:lnSpc>
                <a:spcPct val="100000"/>
              </a:lnSpc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consists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3</a:t>
            </a:r>
            <a:r>
              <a:rPr sz="24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stages:</a:t>
            </a:r>
            <a:endParaRPr sz="2400">
              <a:latin typeface="Arial"/>
              <a:cs typeface="Arial"/>
            </a:endParaRPr>
          </a:p>
          <a:p>
            <a:pPr marL="727710" lvl="1" indent="-3505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727075" algn="l"/>
                <a:tab pos="72834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(1)unfreezing,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(2)</a:t>
            </a:r>
            <a:r>
              <a:rPr sz="21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changing,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(3)</a:t>
            </a:r>
            <a:r>
              <a:rPr sz="21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refreezing</a:t>
            </a:r>
            <a:endParaRPr sz="21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55600" y="4718939"/>
            <a:ext cx="8432800" cy="1736089"/>
            <a:chOff x="355600" y="4718939"/>
            <a:chExt cx="8432800" cy="1736089"/>
          </a:xfrm>
        </p:grpSpPr>
        <p:sp>
          <p:nvSpPr>
            <p:cNvPr id="5" name="object 5"/>
            <p:cNvSpPr/>
            <p:nvPr/>
          </p:nvSpPr>
          <p:spPr>
            <a:xfrm>
              <a:off x="381000" y="4731638"/>
              <a:ext cx="8382000" cy="521334"/>
            </a:xfrm>
            <a:custGeom>
              <a:avLst/>
              <a:gdLst/>
              <a:ahLst/>
              <a:cxnLst/>
              <a:rect l="l" t="t" r="r" b="b"/>
              <a:pathLst>
                <a:path w="8382000" h="521335">
                  <a:moveTo>
                    <a:pt x="8382000" y="0"/>
                  </a:moveTo>
                  <a:lnTo>
                    <a:pt x="8382000" y="0"/>
                  </a:lnTo>
                  <a:lnTo>
                    <a:pt x="0" y="0"/>
                  </a:lnTo>
                  <a:lnTo>
                    <a:pt x="0" y="521335"/>
                  </a:lnTo>
                  <a:lnTo>
                    <a:pt x="8382000" y="521335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1000" y="5253037"/>
              <a:ext cx="8382000" cy="1188720"/>
            </a:xfrm>
            <a:custGeom>
              <a:avLst/>
              <a:gdLst/>
              <a:ahLst/>
              <a:cxnLst/>
              <a:rect l="l" t="t" r="r" b="b"/>
              <a:pathLst>
                <a:path w="8382000" h="1188720">
                  <a:moveTo>
                    <a:pt x="8382000" y="0"/>
                  </a:moveTo>
                  <a:lnTo>
                    <a:pt x="8382000" y="0"/>
                  </a:lnTo>
                  <a:lnTo>
                    <a:pt x="0" y="0"/>
                  </a:lnTo>
                  <a:lnTo>
                    <a:pt x="0" y="1188720"/>
                  </a:lnTo>
                  <a:lnTo>
                    <a:pt x="8382000" y="118872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D9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00400" y="4725289"/>
              <a:ext cx="2895600" cy="1723389"/>
            </a:xfrm>
            <a:custGeom>
              <a:avLst/>
              <a:gdLst/>
              <a:ahLst/>
              <a:cxnLst/>
              <a:rect l="l" t="t" r="r" b="b"/>
              <a:pathLst>
                <a:path w="2895600" h="1723389">
                  <a:moveTo>
                    <a:pt x="0" y="0"/>
                  </a:moveTo>
                  <a:lnTo>
                    <a:pt x="0" y="1722818"/>
                  </a:lnTo>
                </a:path>
                <a:path w="2895600" h="1723389">
                  <a:moveTo>
                    <a:pt x="219075" y="0"/>
                  </a:moveTo>
                  <a:lnTo>
                    <a:pt x="219075" y="1722818"/>
                  </a:lnTo>
                </a:path>
                <a:path w="2895600" h="1723389">
                  <a:moveTo>
                    <a:pt x="2667000" y="0"/>
                  </a:moveTo>
                  <a:lnTo>
                    <a:pt x="2667000" y="1722818"/>
                  </a:lnTo>
                </a:path>
                <a:path w="2895600" h="1723389">
                  <a:moveTo>
                    <a:pt x="2895600" y="0"/>
                  </a:moveTo>
                  <a:lnTo>
                    <a:pt x="2895600" y="1722818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4650" y="5252974"/>
              <a:ext cx="8394700" cy="0"/>
            </a:xfrm>
            <a:custGeom>
              <a:avLst/>
              <a:gdLst/>
              <a:ahLst/>
              <a:cxnLst/>
              <a:rect l="l" t="t" r="r" b="b"/>
              <a:pathLst>
                <a:path w="8394700">
                  <a:moveTo>
                    <a:pt x="0" y="0"/>
                  </a:moveTo>
                  <a:lnTo>
                    <a:pt x="8394700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74650" y="4725289"/>
              <a:ext cx="8394700" cy="1723389"/>
            </a:xfrm>
            <a:custGeom>
              <a:avLst/>
              <a:gdLst/>
              <a:ahLst/>
              <a:cxnLst/>
              <a:rect l="l" t="t" r="r" b="b"/>
              <a:pathLst>
                <a:path w="8394700" h="1723389">
                  <a:moveTo>
                    <a:pt x="6350" y="0"/>
                  </a:moveTo>
                  <a:lnTo>
                    <a:pt x="6350" y="1722818"/>
                  </a:lnTo>
                </a:path>
                <a:path w="8394700" h="1723389">
                  <a:moveTo>
                    <a:pt x="8388350" y="0"/>
                  </a:moveTo>
                  <a:lnTo>
                    <a:pt x="8388350" y="1722818"/>
                  </a:lnTo>
                </a:path>
                <a:path w="8394700" h="1723389">
                  <a:moveTo>
                    <a:pt x="0" y="6350"/>
                  </a:moveTo>
                  <a:lnTo>
                    <a:pt x="8394700" y="6350"/>
                  </a:lnTo>
                </a:path>
                <a:path w="8394700" h="1723389">
                  <a:moveTo>
                    <a:pt x="0" y="1716468"/>
                  </a:moveTo>
                  <a:lnTo>
                    <a:pt x="8394700" y="1716468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187602" y="4759579"/>
            <a:ext cx="12058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Unfreezing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02989" y="4759579"/>
            <a:ext cx="1080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Chang</a:t>
            </a:r>
            <a:r>
              <a:rPr sz="1800" b="1" spc="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33107" y="4759579"/>
            <a:ext cx="1194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Refreezing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9740" y="5281041"/>
            <a:ext cx="260286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Recognising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need </a:t>
            </a:r>
            <a:r>
              <a:rPr sz="1800" dirty="0">
                <a:latin typeface="Arial"/>
                <a:cs typeface="Arial"/>
              </a:rPr>
              <a:t>for  </a:t>
            </a:r>
            <a:r>
              <a:rPr sz="1800" spc="-5" dirty="0">
                <a:latin typeface="Arial"/>
                <a:cs typeface="Arial"/>
              </a:rPr>
              <a:t>change, casting aside old  values, </a:t>
            </a:r>
            <a:r>
              <a:rPr sz="1800" spc="-15" dirty="0">
                <a:latin typeface="Arial"/>
                <a:cs typeface="Arial"/>
              </a:rPr>
              <a:t>behaviour, </a:t>
            </a:r>
            <a:r>
              <a:rPr sz="1800" spc="-5" dirty="0">
                <a:latin typeface="Arial"/>
                <a:cs typeface="Arial"/>
              </a:rPr>
              <a:t>or  Organisational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structures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98596" y="5281041"/>
            <a:ext cx="221297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New values,  behaviours </a:t>
            </a:r>
            <a:r>
              <a:rPr sz="1800" spc="-10" dirty="0">
                <a:latin typeface="Arial"/>
                <a:cs typeface="Arial"/>
              </a:rPr>
              <a:t>and  </a:t>
            </a:r>
            <a:r>
              <a:rPr sz="1800" dirty="0">
                <a:latin typeface="Arial"/>
                <a:cs typeface="Arial"/>
              </a:rPr>
              <a:t>structures </a:t>
            </a:r>
            <a:r>
              <a:rPr sz="1800" spc="-5" dirty="0">
                <a:latin typeface="Arial"/>
                <a:cs typeface="Arial"/>
              </a:rPr>
              <a:t>replace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old  ones. </a:t>
            </a:r>
            <a:r>
              <a:rPr sz="1800" dirty="0">
                <a:latin typeface="Arial"/>
                <a:cs typeface="Arial"/>
              </a:rPr>
              <a:t>Action</a:t>
            </a:r>
            <a:r>
              <a:rPr sz="1800" spc="-1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oriented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75628" y="5281041"/>
            <a:ext cx="213423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Making change  permanent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Practice  </a:t>
            </a:r>
            <a:r>
              <a:rPr sz="1800" spc="-15" dirty="0">
                <a:latin typeface="Arial"/>
                <a:cs typeface="Arial"/>
              </a:rPr>
              <a:t>what was </a:t>
            </a:r>
            <a:r>
              <a:rPr sz="1800" spc="-5" dirty="0">
                <a:latin typeface="Arial"/>
                <a:cs typeface="Arial"/>
              </a:rPr>
              <a:t>learnt in 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second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stage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731007" y="5779008"/>
            <a:ext cx="3442970" cy="330835"/>
            <a:chOff x="2731007" y="5779008"/>
            <a:chExt cx="3442970" cy="330835"/>
          </a:xfrm>
        </p:grpSpPr>
        <p:sp>
          <p:nvSpPr>
            <p:cNvPr id="17" name="object 17"/>
            <p:cNvSpPr/>
            <p:nvPr/>
          </p:nvSpPr>
          <p:spPr>
            <a:xfrm>
              <a:off x="2743961" y="5791962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457200" y="0"/>
                  </a:moveTo>
                  <a:lnTo>
                    <a:pt x="457200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457200" y="228600"/>
                  </a:lnTo>
                  <a:lnTo>
                    <a:pt x="457200" y="304800"/>
                  </a:lnTo>
                  <a:lnTo>
                    <a:pt x="609600" y="1524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743961" y="5791962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76200"/>
                  </a:moveTo>
                  <a:lnTo>
                    <a:pt x="457200" y="76200"/>
                  </a:lnTo>
                  <a:lnTo>
                    <a:pt x="457200" y="0"/>
                  </a:lnTo>
                  <a:lnTo>
                    <a:pt x="609600" y="152400"/>
                  </a:lnTo>
                  <a:lnTo>
                    <a:pt x="457200" y="304800"/>
                  </a:lnTo>
                  <a:lnTo>
                    <a:pt x="457200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ln w="25908">
              <a:solidFill>
                <a:srgbClr val="BA60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39561" y="5791962"/>
              <a:ext cx="521334" cy="256540"/>
            </a:xfrm>
            <a:custGeom>
              <a:avLst/>
              <a:gdLst/>
              <a:ahLst/>
              <a:cxnLst/>
              <a:rect l="l" t="t" r="r" b="b"/>
              <a:pathLst>
                <a:path w="521335" h="256539">
                  <a:moveTo>
                    <a:pt x="393191" y="0"/>
                  </a:moveTo>
                  <a:lnTo>
                    <a:pt x="393191" y="64007"/>
                  </a:lnTo>
                  <a:lnTo>
                    <a:pt x="0" y="64007"/>
                  </a:lnTo>
                  <a:lnTo>
                    <a:pt x="0" y="192024"/>
                  </a:lnTo>
                  <a:lnTo>
                    <a:pt x="393191" y="192024"/>
                  </a:lnTo>
                  <a:lnTo>
                    <a:pt x="393191" y="256031"/>
                  </a:lnTo>
                  <a:lnTo>
                    <a:pt x="521208" y="128015"/>
                  </a:lnTo>
                  <a:lnTo>
                    <a:pt x="393191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39561" y="5791962"/>
              <a:ext cx="521334" cy="256540"/>
            </a:xfrm>
            <a:custGeom>
              <a:avLst/>
              <a:gdLst/>
              <a:ahLst/>
              <a:cxnLst/>
              <a:rect l="l" t="t" r="r" b="b"/>
              <a:pathLst>
                <a:path w="521335" h="256539">
                  <a:moveTo>
                    <a:pt x="0" y="64007"/>
                  </a:moveTo>
                  <a:lnTo>
                    <a:pt x="393191" y="64007"/>
                  </a:lnTo>
                  <a:lnTo>
                    <a:pt x="393191" y="0"/>
                  </a:lnTo>
                  <a:lnTo>
                    <a:pt x="521208" y="128015"/>
                  </a:lnTo>
                  <a:lnTo>
                    <a:pt x="393191" y="256031"/>
                  </a:lnTo>
                  <a:lnTo>
                    <a:pt x="393191" y="192024"/>
                  </a:lnTo>
                  <a:lnTo>
                    <a:pt x="0" y="192024"/>
                  </a:lnTo>
                  <a:lnTo>
                    <a:pt x="0" y="64007"/>
                  </a:lnTo>
                  <a:close/>
                </a:path>
              </a:pathLst>
            </a:custGeom>
            <a:ln w="25907">
              <a:solidFill>
                <a:srgbClr val="BA60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96569"/>
            <a:ext cx="66376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METHODS </a:t>
            </a:r>
            <a:r>
              <a:rPr sz="2800" spc="-5" dirty="0"/>
              <a:t>OF INTRODUCING</a:t>
            </a:r>
            <a:r>
              <a:rPr sz="2800" spc="40" dirty="0"/>
              <a:t> </a:t>
            </a:r>
            <a:r>
              <a:rPr sz="2800" spc="-10" dirty="0"/>
              <a:t>CHANGE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473453"/>
            <a:ext cx="7800340" cy="3061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Kotter and Schlisinger have suggested six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methods  of introducing</a:t>
            </a:r>
            <a:r>
              <a:rPr sz="2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change</a:t>
            </a:r>
            <a:endParaRPr sz="24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1. Education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+</a:t>
            </a:r>
            <a:r>
              <a:rPr sz="2100" b="1" spc="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Communication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2. Participation +</a:t>
            </a: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involvement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3. Facilitation+</a:t>
            </a:r>
            <a:r>
              <a:rPr sz="2100" b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Support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4.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Negotiation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+</a:t>
            </a:r>
            <a:r>
              <a:rPr sz="21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Agreement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5.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Manipulation +</a:t>
            </a: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cooptation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6.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Explicit + implicit</a:t>
            </a:r>
            <a:r>
              <a:rPr sz="21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coercion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69586"/>
            <a:ext cx="5869305" cy="442595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318770">
              <a:lnSpc>
                <a:spcPct val="116900"/>
              </a:lnSpc>
              <a:spcBef>
                <a:spcPts val="260"/>
              </a:spcBef>
            </a:pPr>
            <a:r>
              <a:rPr sz="3200" b="1" spc="5" dirty="0">
                <a:solidFill>
                  <a:srgbClr val="C00000"/>
                </a:solidFill>
                <a:latin typeface="Arial"/>
                <a:cs typeface="Arial"/>
              </a:rPr>
              <a:t>H</a:t>
            </a:r>
            <a:r>
              <a:rPr sz="2550" b="1" spc="5" dirty="0">
                <a:solidFill>
                  <a:srgbClr val="C00000"/>
                </a:solidFill>
                <a:latin typeface="Arial"/>
                <a:cs typeface="Arial"/>
              </a:rPr>
              <a:t>OW </a:t>
            </a:r>
            <a:r>
              <a:rPr sz="2550" b="1" spc="-25" dirty="0">
                <a:solidFill>
                  <a:srgbClr val="C00000"/>
                </a:solidFill>
                <a:latin typeface="Arial"/>
                <a:cs typeface="Arial"/>
              </a:rPr>
              <a:t>TO </a:t>
            </a:r>
            <a:r>
              <a:rPr sz="2550" b="1" dirty="0">
                <a:solidFill>
                  <a:srgbClr val="C00000"/>
                </a:solidFill>
                <a:latin typeface="Arial"/>
                <a:cs typeface="Arial"/>
              </a:rPr>
              <a:t>MAKE THE CHANGE THE  PERMANENT</a:t>
            </a:r>
            <a:endParaRPr sz="255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2285"/>
              </a:spcBef>
              <a:buClr>
                <a:srgbClr val="FD8537"/>
              </a:buClr>
              <a:buSzPct val="66666"/>
              <a:buFont typeface="Wingdings"/>
              <a:buChar char=""/>
              <a:tabLst>
                <a:tab pos="299720" algn="l"/>
              </a:tabLst>
            </a:pP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Use of group</a:t>
            </a:r>
            <a:r>
              <a:rPr sz="36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forces,</a:t>
            </a:r>
            <a:endParaRPr sz="360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6666"/>
              <a:buFont typeface="Wingdings"/>
              <a:buChar char=""/>
              <a:tabLst>
                <a:tab pos="299720" algn="l"/>
              </a:tabLst>
            </a:pP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Use of</a:t>
            </a:r>
            <a:r>
              <a:rPr sz="36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leadership,</a:t>
            </a:r>
            <a:endParaRPr sz="360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6666"/>
              <a:buFont typeface="Wingdings"/>
              <a:buChar char=""/>
              <a:tabLst>
                <a:tab pos="299720" algn="l"/>
              </a:tabLst>
            </a:pP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Shared</a:t>
            </a:r>
            <a:r>
              <a:rPr sz="36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rewards,</a:t>
            </a:r>
            <a:endParaRPr sz="360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6666"/>
              <a:buFont typeface="Wingdings"/>
              <a:buChar char=""/>
              <a:tabLst>
                <a:tab pos="299720" algn="l"/>
              </a:tabLst>
            </a:pPr>
            <a:r>
              <a:rPr sz="3600" b="1" spc="-10" dirty="0">
                <a:solidFill>
                  <a:srgbClr val="001F5F"/>
                </a:solidFill>
                <a:latin typeface="Arial"/>
                <a:cs typeface="Arial"/>
              </a:rPr>
              <a:t>Working </a:t>
            </a: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with unions,</a:t>
            </a:r>
            <a:r>
              <a:rPr sz="36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endParaRPr sz="360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6666"/>
              <a:buFont typeface="Wingdings"/>
              <a:buChar char=""/>
              <a:tabLst>
                <a:tab pos="299720" algn="l"/>
              </a:tabLst>
            </a:pP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Concern </a:t>
            </a:r>
            <a:r>
              <a:rPr sz="3600" b="1" spc="-5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sz="36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employees.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9785" y="2831972"/>
            <a:ext cx="266446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565F6C"/>
                </a:solidFill>
              </a:rPr>
              <a:t>T</a:t>
            </a:r>
            <a:r>
              <a:rPr sz="2400" spc="-5" dirty="0">
                <a:solidFill>
                  <a:srgbClr val="565F6C"/>
                </a:solidFill>
              </a:rPr>
              <a:t>HANK</a:t>
            </a:r>
            <a:r>
              <a:rPr sz="2400" spc="90" dirty="0">
                <a:solidFill>
                  <a:srgbClr val="565F6C"/>
                </a:solidFill>
              </a:rPr>
              <a:t> </a:t>
            </a:r>
            <a:r>
              <a:rPr sz="2400" spc="-5" dirty="0">
                <a:solidFill>
                  <a:srgbClr val="565F6C"/>
                </a:solidFill>
              </a:rPr>
              <a:t>YOU</a:t>
            </a:r>
            <a:r>
              <a:rPr sz="3000" spc="-5" dirty="0">
                <a:solidFill>
                  <a:srgbClr val="565F6C"/>
                </a:solidFill>
              </a:rPr>
              <a:t>……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40765"/>
            <a:ext cx="14020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C</a:t>
            </a:r>
            <a:r>
              <a:rPr sz="2400" spc="-5" dirty="0"/>
              <a:t>HANGE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07340" y="1244853"/>
            <a:ext cx="8037830" cy="3453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1344295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Alternation 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which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occurs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the overall</a:t>
            </a:r>
            <a:r>
              <a:rPr sz="2400" b="1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work 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environment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organization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‘Change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is the law of</a:t>
            </a:r>
            <a:r>
              <a:rPr sz="2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nature’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Nothing is permanent except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change</a:t>
            </a:r>
            <a:endParaRPr sz="2400">
              <a:latin typeface="Arial"/>
              <a:cs typeface="Arial"/>
            </a:endParaRPr>
          </a:p>
          <a:p>
            <a:pPr marL="927100" marR="117475" lvl="1" indent="-182880">
              <a:lnSpc>
                <a:spcPct val="100000"/>
              </a:lnSpc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Change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often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results from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pressure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forces </a:t>
            </a:r>
            <a:r>
              <a:rPr sz="1800" b="1" spc="5" dirty="0">
                <a:solidFill>
                  <a:srgbClr val="001F5F"/>
                </a:solidFill>
                <a:latin typeface="Arial"/>
                <a:cs typeface="Arial"/>
              </a:rPr>
              <a:t>which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are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both  outside and inside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organisation;</a:t>
            </a:r>
            <a:endParaRPr sz="1800">
              <a:latin typeface="Arial"/>
              <a:cs typeface="Arial"/>
            </a:endParaRPr>
          </a:p>
          <a:p>
            <a:pPr marL="927100" lvl="1" indent="-183515">
              <a:lnSpc>
                <a:spcPct val="100000"/>
              </a:lnSpc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1800" b="1" spc="5" dirty="0">
                <a:solidFill>
                  <a:srgbClr val="001F5F"/>
                </a:solidFill>
                <a:latin typeface="Arial"/>
                <a:cs typeface="Arial"/>
              </a:rPr>
              <a:t>whole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organisation tends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to be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affected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by the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change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in</a:t>
            </a:r>
            <a:r>
              <a:rPr sz="18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part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it; and</a:t>
            </a:r>
            <a:endParaRPr sz="1800">
              <a:latin typeface="Arial"/>
              <a:cs typeface="Arial"/>
            </a:endParaRPr>
          </a:p>
          <a:p>
            <a:pPr marL="927100" marR="24130" lvl="1" indent="-182880">
              <a:lnSpc>
                <a:spcPct val="100000"/>
              </a:lnSpc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Change takes place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all parts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the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organisation,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but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at </a:t>
            </a:r>
            <a:r>
              <a:rPr sz="1800" b="1" spc="-15" dirty="0">
                <a:solidFill>
                  <a:srgbClr val="001F5F"/>
                </a:solidFill>
                <a:latin typeface="Arial"/>
                <a:cs typeface="Arial"/>
              </a:rPr>
              <a:t>varying 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rates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speed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degrees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18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significance.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855432"/>
            <a:ext cx="8258175" cy="515366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85"/>
              </a:spcBef>
            </a:pPr>
            <a:r>
              <a:rPr sz="3000" b="1" spc="-5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400" b="1" spc="-5" dirty="0">
                <a:solidFill>
                  <a:srgbClr val="C00000"/>
                </a:solidFill>
                <a:latin typeface="Arial"/>
                <a:cs typeface="Arial"/>
              </a:rPr>
              <a:t>XTERNAL </a:t>
            </a:r>
            <a:r>
              <a:rPr sz="3000" b="1" spc="-5" dirty="0">
                <a:solidFill>
                  <a:srgbClr val="C00000"/>
                </a:solidFill>
                <a:latin typeface="Arial"/>
                <a:cs typeface="Arial"/>
              </a:rPr>
              <a:t>&amp; </a:t>
            </a:r>
            <a:r>
              <a:rPr sz="3000" b="1" spc="-1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400" b="1" spc="-10" dirty="0">
                <a:solidFill>
                  <a:srgbClr val="C00000"/>
                </a:solidFill>
                <a:latin typeface="Arial"/>
                <a:cs typeface="Arial"/>
              </a:rPr>
              <a:t>NTERNAL</a:t>
            </a:r>
            <a:r>
              <a:rPr sz="2400" b="1" spc="3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Arial"/>
                <a:cs typeface="Arial"/>
              </a:rPr>
              <a:t>FORCES</a:t>
            </a:r>
            <a:endParaRPr sz="24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345"/>
              </a:spcBef>
              <a:buClr>
                <a:srgbClr val="FD8537"/>
              </a:buClr>
              <a:buSzPct val="66666"/>
              <a:buFont typeface="Wingdings"/>
              <a:buChar char=""/>
              <a:tabLst>
                <a:tab pos="299720" algn="l"/>
              </a:tabLst>
            </a:pP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External</a:t>
            </a:r>
            <a:r>
              <a:rPr sz="36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1F5F"/>
                </a:solidFill>
                <a:latin typeface="Arial"/>
                <a:cs typeface="Arial"/>
              </a:rPr>
              <a:t>Forces</a:t>
            </a:r>
            <a:endParaRPr sz="3600" dirty="0">
              <a:latin typeface="Arial"/>
              <a:cs typeface="Arial"/>
            </a:endParaRPr>
          </a:p>
          <a:p>
            <a:pPr marL="934719" lvl="1" indent="-191135">
              <a:lnSpc>
                <a:spcPct val="100000"/>
              </a:lnSpc>
              <a:spcBef>
                <a:spcPts val="695"/>
              </a:spcBef>
              <a:buClr>
                <a:srgbClr val="DF752E"/>
              </a:buClr>
              <a:buSzPct val="55357"/>
              <a:buFont typeface="Wingdings"/>
              <a:buChar char=""/>
              <a:tabLst>
                <a:tab pos="935355" algn="l"/>
              </a:tabLst>
            </a:pP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Macro environment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(PEST</a:t>
            </a:r>
            <a:r>
              <a:rPr sz="2800"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factors)</a:t>
            </a:r>
            <a:endParaRPr sz="2800" dirty="0">
              <a:latin typeface="Arial"/>
              <a:cs typeface="Arial"/>
            </a:endParaRPr>
          </a:p>
          <a:p>
            <a:pPr marL="927100" marR="5080" lvl="1" indent="-182880">
              <a:lnSpc>
                <a:spcPct val="100000"/>
              </a:lnSpc>
              <a:spcBef>
                <a:spcPts val="670"/>
              </a:spcBef>
              <a:buClr>
                <a:srgbClr val="DF752E"/>
              </a:buClr>
              <a:buSzPct val="55357"/>
              <a:buFont typeface="Wingdings"/>
              <a:buChar char=""/>
              <a:tabLst>
                <a:tab pos="935355" algn="l"/>
              </a:tabLst>
            </a:pP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Micro Environment (Consumers, Suppliers,  Stake</a:t>
            </a:r>
            <a:r>
              <a:rPr sz="2800" b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Holders)</a:t>
            </a:r>
            <a:endParaRPr sz="2800" dirty="0">
              <a:latin typeface="Arial"/>
              <a:cs typeface="Arial"/>
            </a:endParaRPr>
          </a:p>
          <a:p>
            <a:pPr marL="934719" lvl="1" indent="-191135">
              <a:lnSpc>
                <a:spcPct val="100000"/>
              </a:lnSpc>
              <a:spcBef>
                <a:spcPts val="675"/>
              </a:spcBef>
              <a:buClr>
                <a:srgbClr val="DF752E"/>
              </a:buClr>
              <a:buSzPct val="55357"/>
              <a:buFont typeface="Wingdings"/>
              <a:buChar char=""/>
              <a:tabLst>
                <a:tab pos="935355" algn="l"/>
              </a:tabLst>
            </a:pP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Opportunities &amp; Threats</a:t>
            </a:r>
            <a:r>
              <a:rPr sz="2800" b="1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(SWOT)</a:t>
            </a:r>
            <a:endParaRPr sz="28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580"/>
              </a:spcBef>
              <a:buClr>
                <a:srgbClr val="FD8537"/>
              </a:buClr>
              <a:buSzPct val="66666"/>
              <a:buFont typeface="Wingdings"/>
              <a:buChar char=""/>
              <a:tabLst>
                <a:tab pos="299720" algn="l"/>
              </a:tabLst>
            </a:pPr>
            <a:r>
              <a:rPr sz="3600" b="1" spc="-5" dirty="0">
                <a:solidFill>
                  <a:srgbClr val="001F5F"/>
                </a:solidFill>
                <a:latin typeface="Arial"/>
                <a:cs typeface="Arial"/>
              </a:rPr>
              <a:t>Internal Forces</a:t>
            </a:r>
            <a:endParaRPr sz="3600" dirty="0">
              <a:latin typeface="Arial"/>
              <a:cs typeface="Arial"/>
            </a:endParaRPr>
          </a:p>
          <a:p>
            <a:pPr marL="927100" marR="1438275" lvl="1" indent="-182880">
              <a:lnSpc>
                <a:spcPct val="100000"/>
              </a:lnSpc>
              <a:spcBef>
                <a:spcPts val="690"/>
              </a:spcBef>
              <a:buClr>
                <a:srgbClr val="DF752E"/>
              </a:buClr>
              <a:buSzPct val="55357"/>
              <a:buFont typeface="Wingdings"/>
              <a:buChar char=""/>
              <a:tabLst>
                <a:tab pos="935355" algn="l"/>
              </a:tabLst>
            </a:pP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Internal Environment (Men, </a:t>
            </a:r>
            <a:r>
              <a:rPr sz="2800" b="1" spc="-45" dirty="0">
                <a:solidFill>
                  <a:srgbClr val="001F5F"/>
                </a:solidFill>
                <a:latin typeface="Arial"/>
                <a:cs typeface="Arial"/>
              </a:rPr>
              <a:t>Money,  </a:t>
            </a:r>
            <a:r>
              <a:rPr sz="2800" b="1" spc="-30" dirty="0">
                <a:solidFill>
                  <a:srgbClr val="001F5F"/>
                </a:solidFill>
                <a:latin typeface="Arial"/>
                <a:cs typeface="Arial"/>
              </a:rPr>
              <a:t>Machinery,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Materials,</a:t>
            </a:r>
            <a:r>
              <a:rPr sz="28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Minutes)</a:t>
            </a:r>
            <a:endParaRPr sz="2800" dirty="0">
              <a:latin typeface="Arial"/>
              <a:cs typeface="Arial"/>
            </a:endParaRPr>
          </a:p>
          <a:p>
            <a:pPr marL="934719" lvl="1" indent="-191135">
              <a:lnSpc>
                <a:spcPct val="100000"/>
              </a:lnSpc>
              <a:spcBef>
                <a:spcPts val="675"/>
              </a:spcBef>
              <a:buClr>
                <a:srgbClr val="DF752E"/>
              </a:buClr>
              <a:buSzPct val="55357"/>
              <a:buFont typeface="Wingdings"/>
              <a:buChar char=""/>
              <a:tabLst>
                <a:tab pos="935355" algn="l"/>
              </a:tabLst>
            </a:pP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Strengths &amp;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Weaknesses</a:t>
            </a:r>
            <a:r>
              <a:rPr sz="2800" b="1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(SWOT)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40765"/>
            <a:ext cx="486283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C</a:t>
            </a:r>
            <a:r>
              <a:rPr sz="2400" dirty="0"/>
              <a:t>HANGE </a:t>
            </a:r>
            <a:r>
              <a:rPr sz="3000" spc="-10" dirty="0"/>
              <a:t>I</a:t>
            </a:r>
            <a:r>
              <a:rPr sz="2400" spc="-10" dirty="0"/>
              <a:t>N </a:t>
            </a:r>
            <a:r>
              <a:rPr sz="2400" spc="-5" dirty="0"/>
              <a:t>AN</a:t>
            </a:r>
            <a:r>
              <a:rPr sz="2400" spc="385" dirty="0"/>
              <a:t> </a:t>
            </a:r>
            <a:r>
              <a:rPr sz="3000" spc="-20" dirty="0"/>
              <a:t>O</a:t>
            </a:r>
            <a:r>
              <a:rPr sz="2400" spc="-20" dirty="0"/>
              <a:t>RGANIZATION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07340" y="1244853"/>
            <a:ext cx="8458835" cy="3688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873125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It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is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 constant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interactional and</a:t>
            </a:r>
            <a:r>
              <a:rPr sz="2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interdependent  relationship 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with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its</a:t>
            </a:r>
            <a:r>
              <a:rPr sz="24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environment</a:t>
            </a:r>
            <a:endParaRPr sz="2400">
              <a:latin typeface="Arial"/>
              <a:cs typeface="Arial"/>
            </a:endParaRPr>
          </a:p>
          <a:p>
            <a:pPr marL="927100" marR="325120" lvl="1" indent="-182880">
              <a:lnSpc>
                <a:spcPct val="100000"/>
              </a:lnSpc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Change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in its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external environment, such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as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changes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consumer  tastes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preferences, competition, economic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policies of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the  Government, etc., make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it 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imperative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for an organisation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make  changes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its internal 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system</a:t>
            </a:r>
            <a:endParaRPr sz="1800">
              <a:latin typeface="Arial"/>
              <a:cs typeface="Arial"/>
            </a:endParaRPr>
          </a:p>
          <a:p>
            <a:pPr marL="286385" marR="5080" indent="-274320">
              <a:lnSpc>
                <a:spcPct val="100000"/>
              </a:lnSpc>
              <a:spcBef>
                <a:spcPts val="59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Composed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 number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subsystems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which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are also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 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 dynamic relationship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 interaction and 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interdependence 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with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one</a:t>
            </a:r>
            <a:r>
              <a:rPr sz="2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another</a:t>
            </a:r>
            <a:endParaRPr sz="2400">
              <a:latin typeface="Arial"/>
              <a:cs typeface="Arial"/>
            </a:endParaRPr>
          </a:p>
          <a:p>
            <a:pPr marL="927100" marR="246379" lvl="1" indent="-182880">
              <a:lnSpc>
                <a:spcPct val="100000"/>
              </a:lnSpc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1800" b="1" spc="-20" dirty="0">
                <a:solidFill>
                  <a:srgbClr val="001F5F"/>
                </a:solidFill>
                <a:latin typeface="Arial"/>
                <a:cs typeface="Arial"/>
              </a:rPr>
              <a:t>Any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change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 subsystem creates a chain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changes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throughout 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entire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 system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556006"/>
            <a:ext cx="756793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dirty="0"/>
              <a:t>CONCEPT OF </a:t>
            </a:r>
            <a:r>
              <a:rPr sz="2900" spc="-15" dirty="0"/>
              <a:t>ORGANISATIONAL</a:t>
            </a:r>
            <a:r>
              <a:rPr sz="2900" spc="-130" dirty="0"/>
              <a:t> </a:t>
            </a:r>
            <a:r>
              <a:rPr sz="2900" dirty="0"/>
              <a:t>CHANGE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307340" y="1244853"/>
            <a:ext cx="8479790" cy="391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‘Organisational change’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implies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creation of imbalances in 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existing pattern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400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situation</a:t>
            </a:r>
            <a:endParaRPr sz="2400" dirty="0">
              <a:latin typeface="Arial"/>
              <a:cs typeface="Arial"/>
            </a:endParaRPr>
          </a:p>
          <a:p>
            <a:pPr marL="286385" marR="3429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Operations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&amp;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Functions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for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a long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time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establishes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structural 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set-up</a:t>
            </a:r>
            <a:endParaRPr sz="2400" dirty="0">
              <a:latin typeface="Arial"/>
              <a:cs typeface="Arial"/>
            </a:endParaRPr>
          </a:p>
          <a:p>
            <a:pPr marL="286385" marR="882015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  <a:tab pos="4420870" algn="l"/>
              </a:tabLst>
            </a:pP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Members evolve a tentative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set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of relations with the  environment,</a:t>
            </a:r>
            <a:r>
              <a:rPr sz="2400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adjustment</a:t>
            </a:r>
            <a:r>
              <a:rPr sz="24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with	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job,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working conditions,  friends and colleagues</a:t>
            </a:r>
            <a:r>
              <a:rPr sz="2400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etc.</a:t>
            </a:r>
            <a:endParaRPr sz="2400" dirty="0">
              <a:latin typeface="Arial"/>
              <a:cs typeface="Arial"/>
            </a:endParaRPr>
          </a:p>
          <a:p>
            <a:pPr marL="286385" marR="527685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Change requires individuals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make new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adjustments. 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Hence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the fear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of adjustment gives rise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to the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problem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of 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change and resistance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Arial"/>
                <a:cs typeface="Arial"/>
              </a:rPr>
              <a:t>change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FORCES </a:t>
            </a:r>
            <a:r>
              <a:rPr spc="-10" dirty="0"/>
              <a:t>FOR</a:t>
            </a:r>
            <a:r>
              <a:rPr spc="-40" dirty="0"/>
              <a:t> </a:t>
            </a:r>
            <a:r>
              <a:rPr dirty="0"/>
              <a:t>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24533"/>
            <a:ext cx="4431665" cy="244284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670"/>
              </a:spcBef>
              <a:buAutoNum type="alphaLcParenBoth"/>
              <a:tabLst>
                <a:tab pos="470534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External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Forces</a:t>
            </a:r>
            <a:endParaRPr sz="24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Demographic</a:t>
            </a:r>
            <a:r>
              <a:rPr sz="21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characteristics,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15" dirty="0">
                <a:solidFill>
                  <a:srgbClr val="001F5F"/>
                </a:solidFill>
                <a:latin typeface="Arial"/>
                <a:cs typeface="Arial"/>
              </a:rPr>
              <a:t>Technological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advances,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Market changes,</a:t>
            </a:r>
            <a:r>
              <a:rPr sz="21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endParaRPr sz="2100">
              <a:latin typeface="Arial"/>
              <a:cs typeface="Arial"/>
            </a:endParaRPr>
          </a:p>
          <a:p>
            <a:pPr marL="652780" lvl="1" indent="-27559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652780" algn="l"/>
                <a:tab pos="65341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Social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and political</a:t>
            </a:r>
            <a:r>
              <a:rPr sz="21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pressures</a:t>
            </a:r>
            <a:endParaRPr sz="2100">
              <a:latin typeface="Arial"/>
              <a:cs typeface="Arial"/>
            </a:endParaRPr>
          </a:p>
          <a:p>
            <a:pPr marL="484505" indent="-472440">
              <a:lnSpc>
                <a:spcPct val="100000"/>
              </a:lnSpc>
              <a:spcBef>
                <a:spcPts val="600"/>
              </a:spcBef>
              <a:buAutoNum type="alphaLcParenBoth"/>
              <a:tabLst>
                <a:tab pos="48514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Internal</a:t>
            </a:r>
            <a:r>
              <a:rPr sz="24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Forces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3741801"/>
            <a:ext cx="5588635" cy="79375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87020" indent="-274955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287020" algn="l"/>
                <a:tab pos="28765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Human resource 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problems and</a:t>
            </a:r>
            <a:r>
              <a:rPr sz="21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Prospects</a:t>
            </a:r>
            <a:endParaRPr sz="2100">
              <a:latin typeface="Arial"/>
              <a:cs typeface="Arial"/>
            </a:endParaRPr>
          </a:p>
          <a:p>
            <a:pPr marL="287020" indent="-274955">
              <a:lnSpc>
                <a:spcPct val="100000"/>
              </a:lnSpc>
              <a:spcBef>
                <a:spcPts val="500"/>
              </a:spcBef>
              <a:buClr>
                <a:srgbClr val="FD8537"/>
              </a:buClr>
              <a:buSzPct val="78571"/>
              <a:buFont typeface="Arial"/>
              <a:buChar char=""/>
              <a:tabLst>
                <a:tab pos="287020" algn="l"/>
                <a:tab pos="287655" algn="l"/>
              </a:tabLst>
            </a:pP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Managerial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behavior/decisions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32375" y="1244853"/>
            <a:ext cx="1104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03403"/>
            <a:ext cx="41598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LEVELS OF</a:t>
            </a:r>
            <a:r>
              <a:rPr sz="3200" spc="-85" dirty="0"/>
              <a:t> </a:t>
            </a:r>
            <a:r>
              <a:rPr sz="3200" dirty="0"/>
              <a:t>CHANGE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07340" y="1019301"/>
            <a:ext cx="8342630" cy="53181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7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(a) Individual Level</a:t>
            </a:r>
            <a:r>
              <a:rPr sz="2400" spc="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Change</a:t>
            </a:r>
            <a:endParaRPr sz="24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Job assignment, physical Move,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Change in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maturity of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1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person</a:t>
            </a:r>
            <a:endParaRPr sz="21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Not significant on organisation, but significant on</a:t>
            </a:r>
            <a:r>
              <a:rPr sz="2100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group</a:t>
            </a:r>
            <a:endParaRPr sz="21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b) Group Level</a:t>
            </a:r>
            <a:r>
              <a:rPr sz="2400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Changes</a:t>
            </a:r>
            <a:endParaRPr sz="2400">
              <a:latin typeface="Arial"/>
              <a:cs typeface="Arial"/>
            </a:endParaRPr>
          </a:p>
          <a:p>
            <a:pPr marL="652145" marR="83185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Major effect because organizational activities are done in groups 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like departments </a:t>
            </a:r>
            <a:r>
              <a:rPr sz="2100" spc="-10" dirty="0">
                <a:solidFill>
                  <a:srgbClr val="001F5F"/>
                </a:solidFill>
                <a:latin typeface="Arial"/>
                <a:cs typeface="Arial"/>
              </a:rPr>
              <a:t>or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informal</a:t>
            </a:r>
            <a:r>
              <a:rPr sz="21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groups</a:t>
            </a:r>
            <a:endParaRPr sz="21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affect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workflows, </a:t>
            </a:r>
            <a:r>
              <a:rPr sz="2100" spc="-10" dirty="0">
                <a:solidFill>
                  <a:srgbClr val="001F5F"/>
                </a:solidFill>
                <a:latin typeface="Arial"/>
                <a:cs typeface="Arial"/>
              </a:rPr>
              <a:t>job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design, social organisation, influence</a:t>
            </a:r>
            <a:r>
              <a:rPr sz="21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endParaRPr sz="2100">
              <a:latin typeface="Arial"/>
              <a:cs typeface="Arial"/>
            </a:endParaRPr>
          </a:p>
          <a:p>
            <a:pPr marL="652145">
              <a:lnSpc>
                <a:spcPct val="100000"/>
              </a:lnSpc>
            </a:pP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status systems,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communication</a:t>
            </a:r>
            <a:r>
              <a:rPr sz="21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patterns.</a:t>
            </a:r>
            <a:endParaRPr sz="21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Managers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must consider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group</a:t>
            </a:r>
            <a:r>
              <a:rPr sz="21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factors</a:t>
            </a:r>
            <a:endParaRPr sz="21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(c)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Organization Level</a:t>
            </a:r>
            <a:r>
              <a:rPr sz="2400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Changes</a:t>
            </a:r>
            <a:endParaRPr sz="24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involves major programs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that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affect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both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individuals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100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groups</a:t>
            </a:r>
            <a:endParaRPr sz="2100">
              <a:latin typeface="Arial"/>
              <a:cs typeface="Arial"/>
            </a:endParaRPr>
          </a:p>
          <a:p>
            <a:pPr marL="652145" marR="50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Decisions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regarding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these changes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are generally made by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senior 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management and are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seldom implemented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by only a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single 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manager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56362"/>
            <a:ext cx="39128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TYPES OF</a:t>
            </a:r>
            <a:r>
              <a:rPr sz="3200" spc="-85" dirty="0"/>
              <a:t> </a:t>
            </a:r>
            <a:r>
              <a:rPr sz="3200" dirty="0"/>
              <a:t>CHANGE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07340" y="1095501"/>
            <a:ext cx="8180705" cy="33274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7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a) Strategic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Change</a:t>
            </a:r>
            <a:endParaRPr sz="24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Change in the </a:t>
            </a: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mission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(when</a:t>
            </a:r>
            <a:r>
              <a:rPr sz="21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acquired)</a:t>
            </a:r>
            <a:endParaRPr sz="21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b)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Structural Change</a:t>
            </a:r>
            <a:endParaRPr sz="24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Decentralization</a:t>
            </a:r>
            <a:endParaRPr sz="21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c) Process-oriented Change</a:t>
            </a:r>
            <a:endParaRPr sz="24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In manufacturing</a:t>
            </a:r>
            <a:r>
              <a:rPr sz="21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operations</a:t>
            </a:r>
            <a:endParaRPr sz="21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d)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People-oriented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Change</a:t>
            </a:r>
            <a:endParaRPr sz="2400">
              <a:latin typeface="Arial"/>
              <a:cs typeface="Arial"/>
            </a:endParaRPr>
          </a:p>
          <a:p>
            <a:pPr marL="652780" lvl="1" indent="-274320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Char char=""/>
              <a:tabLst>
                <a:tab pos="652145" algn="l"/>
                <a:tab pos="652780" algn="l"/>
              </a:tabLst>
            </a:pPr>
            <a:r>
              <a:rPr sz="2100" dirty="0">
                <a:solidFill>
                  <a:srgbClr val="001F5F"/>
                </a:solidFill>
                <a:latin typeface="Arial"/>
                <a:cs typeface="Arial"/>
              </a:rPr>
              <a:t>Self –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actualization (Motivation, </a:t>
            </a:r>
            <a:r>
              <a:rPr sz="2100" spc="-25" dirty="0">
                <a:solidFill>
                  <a:srgbClr val="001F5F"/>
                </a:solidFill>
                <a:latin typeface="Arial"/>
                <a:cs typeface="Arial"/>
              </a:rPr>
              <a:t>Loyalty, </a:t>
            </a:r>
            <a:r>
              <a:rPr sz="2100" spc="-15" dirty="0">
                <a:solidFill>
                  <a:srgbClr val="001F5F"/>
                </a:solidFill>
                <a:latin typeface="Arial"/>
                <a:cs typeface="Arial"/>
              </a:rPr>
              <a:t>Training,</a:t>
            </a:r>
            <a:r>
              <a:rPr sz="21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spc="-5" dirty="0">
                <a:solidFill>
                  <a:srgbClr val="001F5F"/>
                </a:solidFill>
                <a:latin typeface="Arial"/>
                <a:cs typeface="Arial"/>
              </a:rPr>
              <a:t>Relationships)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1244</Words>
  <Application>Microsoft Office PowerPoint</Application>
  <PresentationFormat>Custom</PresentationFormat>
  <Paragraphs>166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Office Theme</vt:lpstr>
      <vt:lpstr>PowerPoint Presentation</vt:lpstr>
      <vt:lpstr>ORGANISATION</vt:lpstr>
      <vt:lpstr>CHANGE</vt:lpstr>
      <vt:lpstr>PowerPoint Presentation</vt:lpstr>
      <vt:lpstr>CHANGE IN AN ORGANIZATION</vt:lpstr>
      <vt:lpstr>CONCEPT OF ORGANISATIONAL CHANGE</vt:lpstr>
      <vt:lpstr>FORCES FOR CHANGE</vt:lpstr>
      <vt:lpstr>LEVELS OF CHANGE</vt:lpstr>
      <vt:lpstr>TYPES OF CHANGE</vt:lpstr>
      <vt:lpstr>LEWIN – FORCE FIELD ANALYSIS</vt:lpstr>
      <vt:lpstr>DRIVING &amp; RESTRAINING FORCES FOR  CHANGE</vt:lpstr>
      <vt:lpstr>FORCES FOR CHANGE</vt:lpstr>
      <vt:lpstr>IMPLEMENTING CHANGE SUCCESSFULLY</vt:lpstr>
      <vt:lpstr>STEPS IN MANAGED CHANGE</vt:lpstr>
      <vt:lpstr>RESISTANCE TO CHANGE</vt:lpstr>
      <vt:lpstr>SOURCES OF RESISTANCE TO CHANGE  MAY BE RATIONAL OR EMOTIONAL.</vt:lpstr>
      <vt:lpstr>(A) CAUSES OF RESISTANCE</vt:lpstr>
      <vt:lpstr>(B) SYMPTOMS OF RESISTANCE</vt:lpstr>
      <vt:lpstr>(C) BENEFITS OF RESISTANCE</vt:lpstr>
      <vt:lpstr>IMPLEMENTING CHANGE SUCCESSFULLY</vt:lpstr>
      <vt:lpstr>METHODS OF INTRODUCING CHANGE</vt:lpstr>
      <vt:lpstr>PowerPoint Presentation</vt:lpstr>
      <vt:lpstr>THANK YOU……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rahul subramanian</cp:lastModifiedBy>
  <cp:revision>1</cp:revision>
  <dcterms:created xsi:type="dcterms:W3CDTF">2021-08-16T04:00:59Z</dcterms:created>
  <dcterms:modified xsi:type="dcterms:W3CDTF">2021-08-16T04:14:24Z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2016-04-03T00:00:00Z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2021-08-16T00:00:00Z</vt:filetime>
  </property>
</Properties>
</file>